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>
  <p:sldMasterIdLst>
    <p:sldMasterId id="2147483655" r:id="rId4"/>
  </p:sldMasterIdLst>
  <p:notesMasterIdLst>
    <p:notesMasterId r:id="rId10"/>
  </p:notesMasterIdLst>
  <p:handoutMasterIdLst>
    <p:handoutMasterId r:id="rId11"/>
  </p:handoutMasterIdLst>
  <p:sldIdLst>
    <p:sldId id="430" r:id="rId5"/>
    <p:sldId id="423" r:id="rId6"/>
    <p:sldId id="449" r:id="rId7"/>
    <p:sldId id="432" r:id="rId8"/>
    <p:sldId id="469" r:id="rId9"/>
  </p:sldIdLst>
  <p:sldSz cx="9144000" cy="6858000" type="screen4x3"/>
  <p:notesSz cx="7077075" cy="9070975"/>
  <p:custDataLst>
    <p:tags r:id="rId12"/>
  </p:custDataLst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000" kern="1200">
        <a:solidFill>
          <a:srgbClr val="00000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rgbClr val="00000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rgbClr val="00000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rgbClr val="00000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rgbClr val="0000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F343"/>
    <a:srgbClr val="EB1455"/>
    <a:srgbClr val="9746F8"/>
    <a:srgbClr val="CC0057"/>
    <a:srgbClr val="D9EDF1"/>
    <a:srgbClr val="8C8C0A"/>
    <a:srgbClr val="FF6D3F"/>
    <a:srgbClr val="143C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8" autoAdjust="0"/>
    <p:restoredTop sz="94517" autoAdjust="0"/>
  </p:normalViewPr>
  <p:slideViewPr>
    <p:cSldViewPr snapToGrid="0" snapToObjects="1">
      <p:cViewPr varScale="1">
        <p:scale>
          <a:sx n="69" d="100"/>
          <a:sy n="69" d="100"/>
        </p:scale>
        <p:origin x="62" y="451"/>
      </p:cViewPr>
      <p:guideLst>
        <p:guide orient="horz" pos="9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011643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10025" y="0"/>
            <a:ext cx="30670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011643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16950"/>
            <a:ext cx="30670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011643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10025" y="8616950"/>
            <a:ext cx="30670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011643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2D7BB2D3-1523-4BF7-85A1-52EAF26F27C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5689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70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011643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10025" y="0"/>
            <a:ext cx="30670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011643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71588" y="681038"/>
            <a:ext cx="4533900" cy="3400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2975" y="4308475"/>
            <a:ext cx="5191125" cy="4081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16950"/>
            <a:ext cx="30670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solidFill>
                  <a:srgbClr val="011643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10025" y="8616950"/>
            <a:ext cx="3067050" cy="454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solidFill>
                  <a:srgbClr val="011643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B37C9831-CB67-443D-A1B1-75847BB2664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5490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NXP_logo_RGB_ppt_7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1363" y="296863"/>
            <a:ext cx="5710237" cy="305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4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8438" y="3406775"/>
            <a:ext cx="7250112" cy="111283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94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68438" y="4865688"/>
            <a:ext cx="6323012" cy="1752600"/>
          </a:xfrm>
        </p:spPr>
        <p:txBody>
          <a:bodyPr/>
          <a:lstStyle>
            <a:lvl1pPr marL="0" indent="0">
              <a:spcBef>
                <a:spcPct val="15000"/>
              </a:spcBef>
              <a:buFont typeface="Arial" pitchFamily="34" charset="0"/>
              <a:buNone/>
              <a:defRPr sz="1600"/>
            </a:lvl1pPr>
          </a:lstStyle>
          <a:p>
            <a:r>
              <a:rPr lang="en-US"/>
              <a:t>Name</a:t>
            </a:r>
          </a:p>
          <a:p>
            <a:r>
              <a:rPr lang="en-US"/>
              <a:t>Subject</a:t>
            </a:r>
          </a:p>
          <a:p>
            <a:r>
              <a:rPr lang="en-US"/>
              <a:t>Project</a:t>
            </a:r>
          </a:p>
          <a:p>
            <a:r>
              <a:rPr lang="en-US"/>
              <a:t>MMMM, dd, yyyy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B2E1CD-078A-4B91-87B4-67B85117C406}" type="datetime4">
              <a:rPr lang="en-US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8531F1-C506-47D3-81F2-AF8ADA83CA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04000" y="274638"/>
            <a:ext cx="2071688" cy="531177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87350" y="274638"/>
            <a:ext cx="6064250" cy="531177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98E1E8-F1DA-4304-A155-2E81E9435D2E}" type="datetime4">
              <a:rPr lang="en-US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55E698-5BCC-48CB-A40F-B5AFDB95C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95A672-6253-47DF-A82C-410A4C2058B4}" type="datetime4">
              <a:rPr lang="en-US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873D0-E4E7-4719-9008-2D2C085D405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EA1A18-33D1-4538-BC2E-1F741354AA38}" type="datetime4">
              <a:rPr lang="en-US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EDF2D-6E13-4400-8052-D8DA59834F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87350" y="1311275"/>
            <a:ext cx="4067175" cy="4275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06925" y="1311275"/>
            <a:ext cx="4068763" cy="42751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D680C-9E76-4026-BB7F-08D14165D637}" type="datetime4">
              <a:rPr lang="en-US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D867C-B2A8-4C92-9313-17E6FD80DD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F47F32-DD62-4A2F-9FBC-627D9C060A3D}" type="datetime4">
              <a:rPr lang="en-US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A07E1-19B1-4105-B3D1-666F027D4F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CAF26A-779A-4B8E-A4A7-28B9215B1614}" type="datetime4">
              <a:rPr lang="en-US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C188FD-72B6-44BA-92FC-570311F502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02798F-6B37-4340-8253-8417FCCC7D71}" type="datetime4">
              <a:rPr lang="en-US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87C8B-F6F6-44B6-896F-5298D1BC7C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A09E5-02BE-4233-8D92-3EC0B7ADBB88}" type="datetime4">
              <a:rPr lang="en-US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A0F442-E127-4475-8554-E61DCAD9F1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8B426-2EE7-420C-BFF2-39E51B509DA8}" type="datetime4">
              <a:rPr lang="en-US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D3ACFF-5BDD-4C68-83E4-2015BCF43D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654800" y="6542088"/>
            <a:ext cx="2133600" cy="16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16771983-F81D-48BA-B70E-5A1056D46FC4}" type="datetime4">
              <a:rPr lang="en-US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7350" y="274638"/>
            <a:ext cx="8288338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7350" y="1311275"/>
            <a:ext cx="8288338" cy="427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92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48663" y="6345238"/>
            <a:ext cx="438150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000">
                <a:solidFill>
                  <a:schemeClr val="tx1"/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E2845340-22F7-4281-8E3B-E47B74F548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7" descr="Lin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6042025"/>
            <a:ext cx="9144000" cy="4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slide_NXP"/>
          <p:cNvPicPr>
            <a:picLocks noChangeAspect="1" noChangeArrowheads="1"/>
          </p:cNvPicPr>
          <p:nvPr/>
        </p:nvPicPr>
        <p:blipFill>
          <a:blip r:embed="rId15" cstate="print"/>
          <a:srcRect t="26924" r="79437" b="13460"/>
          <a:stretch>
            <a:fillRect/>
          </a:stretch>
        </p:blipFill>
        <p:spPr bwMode="auto">
          <a:xfrm>
            <a:off x="171450" y="6243638"/>
            <a:ext cx="1416050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2201" name="Text Box 9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634163" y="6394450"/>
            <a:ext cx="1841500" cy="1524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lIns="0" tIns="0" rIns="0" bIns="0" anchor="b"/>
          <a:lstStyle/>
          <a:p>
            <a:pPr algn="r" eaLnBrk="0" hangingPunct="0">
              <a:defRPr/>
            </a:pPr>
            <a:endParaRPr lang="en-US" sz="1000" noProof="1">
              <a:latin typeface="Arial" pitchFamily="34" charset="0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/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000000"/>
          </a:solidFill>
          <a:latin typeface="Arial" pitchFamily="34" charset="0"/>
        </a:defRPr>
      </a:lvl9pPr>
    </p:titleStyle>
    <p:bodyStyle>
      <a:lvl1pPr marL="254000" indent="-254000" algn="l" rtl="0" eaLnBrk="0" fontAlgn="base" hangingPunct="0">
        <a:lnSpc>
          <a:spcPct val="105000"/>
        </a:lnSpc>
        <a:spcBef>
          <a:spcPct val="45000"/>
        </a:spcBef>
        <a:spcAft>
          <a:spcPct val="0"/>
        </a:spcAft>
        <a:buClr>
          <a:srgbClr val="FAB400"/>
        </a:buClr>
        <a:buSzPct val="75000"/>
        <a:buFont typeface="Arial" charset="0"/>
        <a:buBlip>
          <a:blip r:embed="rId16"/>
        </a:buBlip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112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–"/>
        <a:defRPr>
          <a:solidFill>
            <a:srgbClr val="000000"/>
          </a:solidFill>
          <a:latin typeface="+mn-lt"/>
        </a:defRPr>
      </a:lvl2pPr>
      <a:lvl3pPr marL="11684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•"/>
        <a:defRPr sz="1600">
          <a:solidFill>
            <a:srgbClr val="000000"/>
          </a:solidFill>
          <a:latin typeface="+mn-lt"/>
        </a:defRPr>
      </a:lvl3pPr>
      <a:lvl4pPr marL="16256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–"/>
        <a:defRPr sz="1400">
          <a:solidFill>
            <a:srgbClr val="000000"/>
          </a:solidFill>
          <a:latin typeface="+mn-lt"/>
        </a:defRPr>
      </a:lvl4pPr>
      <a:lvl5pPr marL="20828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Clr>
          <a:schemeClr val="tx1"/>
        </a:buClr>
        <a:buFont typeface="Arial" charset="0"/>
        <a:buChar char="•"/>
        <a:defRPr sz="1400">
          <a:solidFill>
            <a:srgbClr val="000000"/>
          </a:solidFill>
          <a:latin typeface="+mn-lt"/>
        </a:defRPr>
      </a:lvl5pPr>
      <a:lvl6pPr marL="2540000" indent="-254000" algn="l" rtl="0" fontAlgn="base">
        <a:lnSpc>
          <a:spcPct val="105000"/>
        </a:lnSpc>
        <a:spcBef>
          <a:spcPct val="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1400">
          <a:solidFill>
            <a:srgbClr val="000000"/>
          </a:solidFill>
          <a:latin typeface="+mn-lt"/>
        </a:defRPr>
      </a:lvl6pPr>
      <a:lvl7pPr marL="2997200" indent="-254000" algn="l" rtl="0" fontAlgn="base">
        <a:lnSpc>
          <a:spcPct val="105000"/>
        </a:lnSpc>
        <a:spcBef>
          <a:spcPct val="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1400">
          <a:solidFill>
            <a:srgbClr val="000000"/>
          </a:solidFill>
          <a:latin typeface="+mn-lt"/>
        </a:defRPr>
      </a:lvl7pPr>
      <a:lvl8pPr marL="3454400" indent="-254000" algn="l" rtl="0" fontAlgn="base">
        <a:lnSpc>
          <a:spcPct val="105000"/>
        </a:lnSpc>
        <a:spcBef>
          <a:spcPct val="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1400">
          <a:solidFill>
            <a:srgbClr val="000000"/>
          </a:solidFill>
          <a:latin typeface="+mn-lt"/>
        </a:defRPr>
      </a:lvl8pPr>
      <a:lvl9pPr marL="3911600" indent="-254000" algn="l" rtl="0" fontAlgn="base">
        <a:lnSpc>
          <a:spcPct val="105000"/>
        </a:lnSpc>
        <a:spcBef>
          <a:spcPct val="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14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PROMETEO concept</a:t>
            </a:r>
            <a:endParaRPr lang="en-US" dirty="0">
              <a:solidFill>
                <a:srgbClr val="00B0F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Igor </a:t>
            </a:r>
            <a:r>
              <a:rPr lang="de-DE"/>
              <a:t>Farnè</a:t>
            </a:r>
            <a:endParaRPr lang="de-DE" dirty="0"/>
          </a:p>
          <a:p>
            <a:r>
              <a:rPr lang="de-DE" dirty="0"/>
              <a:t>BL Car IDA</a:t>
            </a:r>
            <a:endParaRPr lang="en-US" dirty="0"/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PROMETEO - </a:t>
            </a:r>
            <a:r>
              <a:rPr lang="de-DE" dirty="0" err="1"/>
              <a:t>concept</a:t>
            </a:r>
            <a:endParaRPr lang="en-US" dirty="0"/>
          </a:p>
        </p:txBody>
      </p:sp>
      <p:sp>
        <p:nvSpPr>
          <p:cNvPr id="46" name="Content Placeholder 45"/>
          <p:cNvSpPr>
            <a:spLocks noGrp="1"/>
          </p:cNvSpPr>
          <p:nvPr>
            <p:ph sz="half" idx="1"/>
          </p:nvPr>
        </p:nvSpPr>
        <p:spPr>
          <a:xfrm>
            <a:off x="387350" y="968375"/>
            <a:ext cx="4067175" cy="4275138"/>
          </a:xfrm>
        </p:spPr>
        <p:txBody>
          <a:bodyPr/>
          <a:lstStyle/>
          <a:p>
            <a:r>
              <a:rPr lang="de-DE" sz="1800" dirty="0"/>
              <a:t>The </a:t>
            </a:r>
            <a:r>
              <a:rPr lang="de-DE" sz="1800" b="1" dirty="0" err="1"/>
              <a:t>PRO</a:t>
            </a:r>
            <a:r>
              <a:rPr lang="de-DE" sz="1800" dirty="0" err="1"/>
              <a:t>fessional</a:t>
            </a:r>
            <a:r>
              <a:rPr lang="de-DE" sz="1800" dirty="0"/>
              <a:t> </a:t>
            </a:r>
            <a:r>
              <a:rPr lang="de-DE" sz="1800" b="1" dirty="0" err="1"/>
              <a:t>ME</a:t>
            </a:r>
            <a:r>
              <a:rPr lang="de-DE" sz="1800" dirty="0" err="1"/>
              <a:t>asurement</a:t>
            </a:r>
            <a:r>
              <a:rPr lang="de-DE" sz="1800" dirty="0"/>
              <a:t> </a:t>
            </a:r>
            <a:r>
              <a:rPr lang="de-DE" sz="1800" b="1" dirty="0"/>
              <a:t>T</a:t>
            </a:r>
            <a:r>
              <a:rPr lang="de-DE" sz="1800" dirty="0"/>
              <a:t>ester </a:t>
            </a:r>
            <a:r>
              <a:rPr lang="de-DE" sz="1800" dirty="0" err="1"/>
              <a:t>for</a:t>
            </a:r>
            <a:r>
              <a:rPr lang="de-DE" sz="1800" dirty="0"/>
              <a:t> </a:t>
            </a:r>
            <a:r>
              <a:rPr lang="de-DE" sz="1800" b="1" dirty="0" err="1"/>
              <a:t>E</a:t>
            </a:r>
            <a:r>
              <a:rPr lang="de-DE" sz="1800" dirty="0" err="1"/>
              <a:t>lectrical</a:t>
            </a:r>
            <a:r>
              <a:rPr lang="de-DE" sz="1800" dirty="0"/>
              <a:t> </a:t>
            </a:r>
            <a:r>
              <a:rPr lang="de-DE" sz="1800" b="1" dirty="0" err="1"/>
              <a:t>O</a:t>
            </a:r>
            <a:r>
              <a:rPr lang="de-DE" sz="1800" dirty="0" err="1"/>
              <a:t>verstress</a:t>
            </a:r>
            <a:r>
              <a:rPr lang="de-DE" sz="1800" dirty="0"/>
              <a:t> </a:t>
            </a:r>
            <a:r>
              <a:rPr lang="de-DE" sz="1800" dirty="0" err="1"/>
              <a:t>is</a:t>
            </a:r>
            <a:r>
              <a:rPr lang="de-DE" sz="1800" dirty="0"/>
              <a:t> a portable </a:t>
            </a:r>
            <a:r>
              <a:rPr lang="de-DE" sz="1800" dirty="0" err="1"/>
              <a:t>curve</a:t>
            </a:r>
            <a:r>
              <a:rPr lang="de-DE" sz="1800" dirty="0"/>
              <a:t> </a:t>
            </a:r>
            <a:r>
              <a:rPr lang="de-DE" sz="1800" dirty="0" err="1"/>
              <a:t>tracer</a:t>
            </a:r>
            <a:r>
              <a:rPr lang="de-DE" sz="1800" dirty="0"/>
              <a:t> </a:t>
            </a:r>
            <a:r>
              <a:rPr lang="de-DE" sz="1800" dirty="0" err="1"/>
              <a:t>for</a:t>
            </a:r>
            <a:r>
              <a:rPr lang="de-DE" sz="1800" dirty="0"/>
              <a:t> ICs.</a:t>
            </a:r>
          </a:p>
          <a:p>
            <a:r>
              <a:rPr lang="de-DE" sz="1800" dirty="0" err="1"/>
              <a:t>Each</a:t>
            </a:r>
            <a:r>
              <a:rPr lang="de-DE" sz="1800" dirty="0"/>
              <a:t> </a:t>
            </a:r>
            <a:r>
              <a:rPr lang="de-DE" sz="1800" dirty="0" err="1"/>
              <a:t>pin</a:t>
            </a:r>
            <a:r>
              <a:rPr lang="de-DE" sz="1800" dirty="0"/>
              <a:t> </a:t>
            </a:r>
            <a:r>
              <a:rPr lang="de-DE" sz="1800" dirty="0" err="1"/>
              <a:t>is</a:t>
            </a:r>
            <a:r>
              <a:rPr lang="de-DE" sz="1800" dirty="0"/>
              <a:t> </a:t>
            </a:r>
            <a:r>
              <a:rPr lang="de-DE" sz="1800" dirty="0" err="1"/>
              <a:t>measured</a:t>
            </a:r>
            <a:r>
              <a:rPr lang="de-DE" sz="1800" dirty="0"/>
              <a:t> </a:t>
            </a:r>
            <a:r>
              <a:rPr lang="de-DE" sz="1800" dirty="0" err="1"/>
              <a:t>separately</a:t>
            </a:r>
            <a:r>
              <a:rPr lang="de-DE" sz="1800" dirty="0"/>
              <a:t> </a:t>
            </a:r>
            <a:r>
              <a:rPr lang="de-DE" sz="1800" dirty="0" err="1"/>
              <a:t>independent</a:t>
            </a:r>
            <a:r>
              <a:rPr lang="de-DE" sz="1800" dirty="0"/>
              <a:t> of design/</a:t>
            </a:r>
            <a:r>
              <a:rPr lang="de-DE" sz="1800" dirty="0" err="1"/>
              <a:t>application</a:t>
            </a:r>
            <a:endParaRPr lang="de-DE" sz="1800" dirty="0"/>
          </a:p>
          <a:p>
            <a:pPr lvl="1"/>
            <a:r>
              <a:rPr lang="de-DE" sz="1400" dirty="0" err="1"/>
              <a:t>Product</a:t>
            </a:r>
            <a:r>
              <a:rPr lang="de-DE" sz="1400" dirty="0"/>
              <a:t> </a:t>
            </a:r>
            <a:r>
              <a:rPr lang="de-DE" sz="1400" dirty="0" err="1"/>
              <a:t>specific</a:t>
            </a:r>
            <a:r>
              <a:rPr lang="de-DE" sz="1400" dirty="0"/>
              <a:t> </a:t>
            </a:r>
            <a:r>
              <a:rPr lang="de-DE" sz="1400" dirty="0" err="1"/>
              <a:t>library</a:t>
            </a:r>
            <a:r>
              <a:rPr lang="de-DE" sz="1400" dirty="0"/>
              <a:t> </a:t>
            </a:r>
            <a:r>
              <a:rPr lang="de-DE" sz="1400" dirty="0" err="1"/>
              <a:t>is</a:t>
            </a:r>
            <a:r>
              <a:rPr lang="de-DE" sz="1400" dirty="0"/>
              <a:t> </a:t>
            </a:r>
            <a:r>
              <a:rPr lang="de-DE" sz="1400" dirty="0" err="1"/>
              <a:t>used</a:t>
            </a:r>
            <a:r>
              <a:rPr lang="de-DE" sz="1400" dirty="0"/>
              <a:t> to </a:t>
            </a:r>
            <a:r>
              <a:rPr lang="de-DE" sz="1400" dirty="0" err="1"/>
              <a:t>classify</a:t>
            </a:r>
            <a:r>
              <a:rPr lang="de-DE" sz="1400" dirty="0"/>
              <a:t>  </a:t>
            </a:r>
            <a:r>
              <a:rPr lang="de-DE" sz="1400" dirty="0" err="1"/>
              <a:t>known</a:t>
            </a:r>
            <a:r>
              <a:rPr lang="de-DE" sz="1400" dirty="0"/>
              <a:t> </a:t>
            </a:r>
            <a:r>
              <a:rPr lang="de-DE" sz="1400" dirty="0" err="1"/>
              <a:t>products</a:t>
            </a:r>
            <a:r>
              <a:rPr lang="de-DE" sz="1400" dirty="0"/>
              <a:t> pass </a:t>
            </a:r>
            <a:r>
              <a:rPr lang="de-DE" sz="1400" dirty="0" err="1"/>
              <a:t>or</a:t>
            </a:r>
            <a:r>
              <a:rPr lang="de-DE" sz="1400" dirty="0"/>
              <a:t>  </a:t>
            </a:r>
            <a:r>
              <a:rPr lang="de-DE" sz="1400" dirty="0" err="1"/>
              <a:t>fail</a:t>
            </a:r>
            <a:r>
              <a:rPr lang="de-DE" sz="1400" dirty="0"/>
              <a:t> </a:t>
            </a:r>
            <a:r>
              <a:rPr lang="de-DE" sz="1400" dirty="0" err="1"/>
              <a:t>with</a:t>
            </a:r>
            <a:r>
              <a:rPr lang="de-DE" sz="1400" dirty="0"/>
              <a:t> </a:t>
            </a:r>
            <a:r>
              <a:rPr lang="de-DE" sz="1400" dirty="0" err="1"/>
              <a:t>regard</a:t>
            </a:r>
            <a:r>
              <a:rPr lang="de-DE" sz="1400" dirty="0"/>
              <a:t> to </a:t>
            </a:r>
            <a:r>
              <a:rPr lang="de-DE" sz="1400" dirty="0" err="1"/>
              <a:t>electrical</a:t>
            </a:r>
            <a:r>
              <a:rPr lang="de-DE" sz="1400" dirty="0"/>
              <a:t> </a:t>
            </a:r>
            <a:r>
              <a:rPr lang="de-DE" sz="1400" dirty="0" err="1"/>
              <a:t>overstress</a:t>
            </a:r>
            <a:endParaRPr lang="de-DE" sz="1400" dirty="0"/>
          </a:p>
          <a:p>
            <a:r>
              <a:rPr lang="de-DE" sz="1800" dirty="0" err="1"/>
              <a:t>It</a:t>
            </a:r>
            <a:r>
              <a:rPr lang="de-DE" sz="1800" dirty="0"/>
              <a:t> </a:t>
            </a:r>
            <a:r>
              <a:rPr lang="de-DE" sz="1800" dirty="0" err="1"/>
              <a:t>works</a:t>
            </a:r>
            <a:r>
              <a:rPr lang="de-DE" sz="1800" dirty="0"/>
              <a:t> </a:t>
            </a:r>
            <a:r>
              <a:rPr lang="de-DE" sz="1800" dirty="0" err="1"/>
              <a:t>with</a:t>
            </a:r>
            <a:r>
              <a:rPr lang="de-DE" sz="1800" dirty="0"/>
              <a:t> a </a:t>
            </a:r>
            <a:r>
              <a:rPr lang="de-DE" sz="1800" dirty="0" err="1"/>
              <a:t>laptop</a:t>
            </a:r>
            <a:r>
              <a:rPr lang="de-DE" sz="1800" dirty="0"/>
              <a:t> </a:t>
            </a:r>
            <a:r>
              <a:rPr lang="de-DE" sz="1800" dirty="0" err="1"/>
              <a:t>with</a:t>
            </a:r>
            <a:r>
              <a:rPr lang="de-DE" sz="1800" dirty="0"/>
              <a:t> USB </a:t>
            </a:r>
            <a:r>
              <a:rPr lang="de-DE" sz="1800" dirty="0" err="1"/>
              <a:t>connection</a:t>
            </a:r>
            <a:endParaRPr lang="de-DE" sz="1800" dirty="0"/>
          </a:p>
          <a:p>
            <a:r>
              <a:rPr lang="de-DE" sz="1800" dirty="0"/>
              <a:t>A </a:t>
            </a:r>
            <a:r>
              <a:rPr lang="de-DE" sz="1800" dirty="0" err="1"/>
              <a:t>graphic</a:t>
            </a:r>
            <a:r>
              <a:rPr lang="de-DE" sz="1800" dirty="0"/>
              <a:t> </a:t>
            </a:r>
            <a:r>
              <a:rPr lang="de-DE" sz="1800" dirty="0" err="1"/>
              <a:t>user</a:t>
            </a:r>
            <a:r>
              <a:rPr lang="de-DE" sz="1800" dirty="0"/>
              <a:t> </a:t>
            </a:r>
            <a:r>
              <a:rPr lang="de-DE" sz="1800" dirty="0" err="1"/>
              <a:t>interface</a:t>
            </a:r>
            <a:r>
              <a:rPr lang="de-DE" sz="1800" dirty="0"/>
              <a:t> </a:t>
            </a:r>
            <a:r>
              <a:rPr lang="de-DE" sz="1800" dirty="0" err="1"/>
              <a:t>is</a:t>
            </a:r>
            <a:r>
              <a:rPr lang="de-DE" sz="1800" dirty="0"/>
              <a:t> </a:t>
            </a:r>
            <a:r>
              <a:rPr lang="de-DE" sz="1800" dirty="0" err="1"/>
              <a:t>used</a:t>
            </a:r>
            <a:r>
              <a:rPr lang="de-DE" sz="1800" dirty="0"/>
              <a:t> </a:t>
            </a:r>
            <a:r>
              <a:rPr lang="de-DE" sz="1800" dirty="0" err="1"/>
              <a:t>for</a:t>
            </a:r>
            <a:r>
              <a:rPr lang="de-DE" sz="1800" dirty="0"/>
              <a:t> </a:t>
            </a:r>
            <a:r>
              <a:rPr lang="de-DE" sz="1800" dirty="0" err="1"/>
              <a:t>high</a:t>
            </a:r>
            <a:r>
              <a:rPr lang="de-DE" sz="1800" dirty="0"/>
              <a:t> </a:t>
            </a:r>
            <a:r>
              <a:rPr lang="de-DE" sz="1800" dirty="0" err="1"/>
              <a:t>level</a:t>
            </a:r>
            <a:r>
              <a:rPr lang="de-DE" sz="1800" dirty="0"/>
              <a:t> </a:t>
            </a:r>
            <a:r>
              <a:rPr lang="de-DE" sz="1800" dirty="0" err="1"/>
              <a:t>and</a:t>
            </a:r>
            <a:r>
              <a:rPr lang="de-DE" sz="1800" dirty="0"/>
              <a:t> easy </a:t>
            </a:r>
            <a:r>
              <a:rPr lang="de-DE" sz="1800" dirty="0" err="1"/>
              <a:t>use</a:t>
            </a:r>
            <a:endParaRPr lang="de-DE" sz="1800" dirty="0"/>
          </a:p>
          <a:p>
            <a:r>
              <a:rPr lang="de-DE" sz="1800" dirty="0" err="1"/>
              <a:t>It</a:t>
            </a:r>
            <a:r>
              <a:rPr lang="de-DE" sz="1800" dirty="0"/>
              <a:t> </a:t>
            </a:r>
            <a:r>
              <a:rPr lang="de-DE" sz="1800" dirty="0" err="1"/>
              <a:t>is</a:t>
            </a:r>
            <a:r>
              <a:rPr lang="de-DE" sz="1800" dirty="0"/>
              <a:t> </a:t>
            </a:r>
            <a:r>
              <a:rPr lang="de-DE" sz="1800" dirty="0" err="1"/>
              <a:t>suitable</a:t>
            </a:r>
            <a:r>
              <a:rPr lang="de-DE" sz="1800" dirty="0"/>
              <a:t> </a:t>
            </a:r>
            <a:r>
              <a:rPr lang="de-DE" sz="1800" dirty="0" err="1"/>
              <a:t>for</a:t>
            </a:r>
            <a:r>
              <a:rPr lang="de-DE" sz="1800" dirty="0"/>
              <a:t> different </a:t>
            </a:r>
            <a:r>
              <a:rPr lang="de-DE" sz="1800" dirty="0" err="1"/>
              <a:t>packages</a:t>
            </a:r>
            <a:r>
              <a:rPr lang="de-DE" sz="1800" dirty="0"/>
              <a:t> , </a:t>
            </a:r>
            <a:r>
              <a:rPr lang="de-DE" sz="1800" dirty="0" err="1"/>
              <a:t>with</a:t>
            </a:r>
            <a:r>
              <a:rPr lang="de-DE" sz="1800" dirty="0"/>
              <a:t> </a:t>
            </a:r>
            <a:r>
              <a:rPr lang="de-DE" sz="1800" dirty="0" err="1"/>
              <a:t>the</a:t>
            </a:r>
            <a:r>
              <a:rPr lang="de-DE" sz="1800" dirty="0"/>
              <a:t> </a:t>
            </a:r>
            <a:r>
              <a:rPr lang="de-DE" sz="1800" dirty="0" err="1"/>
              <a:t>use</a:t>
            </a:r>
            <a:r>
              <a:rPr lang="de-DE" sz="1800" dirty="0"/>
              <a:t> of </a:t>
            </a:r>
            <a:r>
              <a:rPr lang="de-DE" sz="1800" dirty="0" err="1"/>
              <a:t>adapter</a:t>
            </a:r>
            <a:r>
              <a:rPr lang="de-DE" sz="1800" dirty="0"/>
              <a:t> </a:t>
            </a:r>
            <a:r>
              <a:rPr lang="de-DE" sz="1800" dirty="0" err="1"/>
              <a:t>containing</a:t>
            </a:r>
            <a:r>
              <a:rPr lang="de-DE" sz="1800" dirty="0"/>
              <a:t> </a:t>
            </a:r>
            <a:r>
              <a:rPr lang="de-DE" sz="1800" dirty="0" err="1"/>
              <a:t>the</a:t>
            </a:r>
            <a:r>
              <a:rPr lang="de-DE" sz="1800" dirty="0"/>
              <a:t> </a:t>
            </a:r>
            <a:r>
              <a:rPr lang="de-DE" sz="1800" dirty="0" err="1"/>
              <a:t>package</a:t>
            </a:r>
            <a:r>
              <a:rPr lang="de-DE" sz="1800" dirty="0"/>
              <a:t> socket</a:t>
            </a:r>
            <a:endParaRPr lang="en-US" sz="18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CAF26A-779A-4B8E-A4A7-28B9215B1614}" type="datetime4">
              <a:rPr lang="en-US" smtClean="0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188FD-72B6-44BA-92FC-570311F5025E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8" name="Flowchart: Process 47"/>
          <p:cNvSpPr/>
          <p:nvPr/>
        </p:nvSpPr>
        <p:spPr bwMode="auto">
          <a:xfrm>
            <a:off x="5218377" y="1583216"/>
            <a:ext cx="3048000" cy="3733800"/>
          </a:xfrm>
          <a:prstGeom prst="flowChartProcess">
            <a:avLst/>
          </a:prstGeom>
          <a:ln w="57150">
            <a:solidFill>
              <a:schemeClr val="accent2">
                <a:lumMod val="75000"/>
              </a:schemeClr>
            </a:solidFill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6361377" y="2650016"/>
            <a:ext cx="762000" cy="40011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ctr" anchorCtr="1">
            <a:spAutoFit/>
          </a:bodyPr>
          <a:lstStyle/>
          <a:p>
            <a:pPr algn="ctr"/>
            <a:r>
              <a:rPr lang="de-DE" dirty="0"/>
              <a:t>DUT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361377" y="3488216"/>
            <a:ext cx="762000" cy="400110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 rtlCol="0" anchor="ctr" anchorCtr="1">
            <a:spAutoFit/>
          </a:bodyPr>
          <a:lstStyle/>
          <a:p>
            <a:pPr algn="ctr"/>
            <a:r>
              <a:rPr lang="de-DE" dirty="0" err="1"/>
              <a:t>uC</a:t>
            </a:r>
            <a:endParaRPr lang="en-US" dirty="0"/>
          </a:p>
        </p:txBody>
      </p:sp>
      <p:cxnSp>
        <p:nvCxnSpPr>
          <p:cNvPr id="51" name="Straight Connector 50"/>
          <p:cNvCxnSpPr>
            <a:stCxn id="49" idx="2"/>
            <a:endCxn id="50" idx="0"/>
          </p:cNvCxnSpPr>
          <p:nvPr/>
        </p:nvCxnSpPr>
        <p:spPr bwMode="auto">
          <a:xfrm>
            <a:off x="6742377" y="3050126"/>
            <a:ext cx="0" cy="43809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52" name="Group 51"/>
          <p:cNvGrpSpPr/>
          <p:nvPr/>
        </p:nvGrpSpPr>
        <p:grpSpPr>
          <a:xfrm>
            <a:off x="5953324" y="2726216"/>
            <a:ext cx="179453" cy="1208050"/>
            <a:chOff x="5105399" y="2514601"/>
            <a:chExt cx="179453" cy="1208050"/>
          </a:xfrm>
        </p:grpSpPr>
        <p:pic>
          <p:nvPicPr>
            <p:cNvPr id="53" name="Picture 52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2571699"/>
              <a:ext cx="293650" cy="179453"/>
            </a:xfrm>
            <a:prstGeom prst="rect">
              <a:avLst/>
            </a:prstGeom>
          </p:spPr>
        </p:pic>
        <p:pic>
          <p:nvPicPr>
            <p:cNvPr id="54" name="Picture 53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2876499"/>
              <a:ext cx="293650" cy="179453"/>
            </a:xfrm>
            <a:prstGeom prst="rect">
              <a:avLst/>
            </a:prstGeom>
          </p:spPr>
        </p:pic>
        <p:pic>
          <p:nvPicPr>
            <p:cNvPr id="55" name="Picture 54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3181299"/>
              <a:ext cx="293650" cy="179453"/>
            </a:xfrm>
            <a:prstGeom prst="rect">
              <a:avLst/>
            </a:prstGeom>
          </p:spPr>
        </p:pic>
        <p:pic>
          <p:nvPicPr>
            <p:cNvPr id="56" name="Picture 55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3486099"/>
              <a:ext cx="293650" cy="179453"/>
            </a:xfrm>
            <a:prstGeom prst="rect">
              <a:avLst/>
            </a:prstGeom>
          </p:spPr>
        </p:pic>
      </p:grpSp>
      <p:grpSp>
        <p:nvGrpSpPr>
          <p:cNvPr id="57" name="Group 56"/>
          <p:cNvGrpSpPr/>
          <p:nvPr/>
        </p:nvGrpSpPr>
        <p:grpSpPr>
          <a:xfrm>
            <a:off x="7351977" y="2802416"/>
            <a:ext cx="179453" cy="1208050"/>
            <a:chOff x="5105399" y="2514601"/>
            <a:chExt cx="179453" cy="1208050"/>
          </a:xfrm>
        </p:grpSpPr>
        <p:pic>
          <p:nvPicPr>
            <p:cNvPr id="58" name="Picture 57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2571699"/>
              <a:ext cx="293650" cy="179453"/>
            </a:xfrm>
            <a:prstGeom prst="rect">
              <a:avLst/>
            </a:prstGeom>
          </p:spPr>
        </p:pic>
        <p:pic>
          <p:nvPicPr>
            <p:cNvPr id="59" name="Picture 58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2876499"/>
              <a:ext cx="293650" cy="179453"/>
            </a:xfrm>
            <a:prstGeom prst="rect">
              <a:avLst/>
            </a:prstGeom>
          </p:spPr>
        </p:pic>
        <p:pic>
          <p:nvPicPr>
            <p:cNvPr id="60" name="Picture 59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3181299"/>
              <a:ext cx="293650" cy="179453"/>
            </a:xfrm>
            <a:prstGeom prst="rect">
              <a:avLst/>
            </a:prstGeom>
          </p:spPr>
        </p:pic>
        <p:pic>
          <p:nvPicPr>
            <p:cNvPr id="61" name="Picture 60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3486099"/>
              <a:ext cx="293650" cy="179453"/>
            </a:xfrm>
            <a:prstGeom prst="rect">
              <a:avLst/>
            </a:prstGeom>
          </p:spPr>
        </p:pic>
      </p:grpSp>
      <p:grpSp>
        <p:nvGrpSpPr>
          <p:cNvPr id="62" name="Group 61"/>
          <p:cNvGrpSpPr/>
          <p:nvPr/>
        </p:nvGrpSpPr>
        <p:grpSpPr>
          <a:xfrm rot="5400000">
            <a:off x="6723275" y="1830918"/>
            <a:ext cx="179453" cy="1208050"/>
            <a:chOff x="5105399" y="2514601"/>
            <a:chExt cx="179453" cy="1208050"/>
          </a:xfrm>
        </p:grpSpPr>
        <p:pic>
          <p:nvPicPr>
            <p:cNvPr id="63" name="Picture 62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2571699"/>
              <a:ext cx="293650" cy="179453"/>
            </a:xfrm>
            <a:prstGeom prst="rect">
              <a:avLst/>
            </a:prstGeom>
          </p:spPr>
        </p:pic>
        <p:pic>
          <p:nvPicPr>
            <p:cNvPr id="64" name="Picture 63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2876499"/>
              <a:ext cx="293650" cy="179453"/>
            </a:xfrm>
            <a:prstGeom prst="rect">
              <a:avLst/>
            </a:prstGeom>
          </p:spPr>
        </p:pic>
        <p:pic>
          <p:nvPicPr>
            <p:cNvPr id="65" name="Picture 64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3181299"/>
              <a:ext cx="293650" cy="179453"/>
            </a:xfrm>
            <a:prstGeom prst="rect">
              <a:avLst/>
            </a:prstGeom>
          </p:spPr>
        </p:pic>
        <p:pic>
          <p:nvPicPr>
            <p:cNvPr id="66" name="Picture 65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3486099"/>
              <a:ext cx="293650" cy="179453"/>
            </a:xfrm>
            <a:prstGeom prst="rect">
              <a:avLst/>
            </a:prstGeom>
          </p:spPr>
        </p:pic>
      </p:grpSp>
      <p:grpSp>
        <p:nvGrpSpPr>
          <p:cNvPr id="67" name="Group 66"/>
          <p:cNvGrpSpPr/>
          <p:nvPr/>
        </p:nvGrpSpPr>
        <p:grpSpPr>
          <a:xfrm rot="5400000">
            <a:off x="6570875" y="3659718"/>
            <a:ext cx="179453" cy="1208050"/>
            <a:chOff x="5105399" y="2514601"/>
            <a:chExt cx="179453" cy="1208050"/>
          </a:xfrm>
        </p:grpSpPr>
        <p:pic>
          <p:nvPicPr>
            <p:cNvPr id="68" name="Picture 67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2571699"/>
              <a:ext cx="293650" cy="179453"/>
            </a:xfrm>
            <a:prstGeom prst="rect">
              <a:avLst/>
            </a:prstGeom>
          </p:spPr>
        </p:pic>
        <p:pic>
          <p:nvPicPr>
            <p:cNvPr id="69" name="Picture 68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2876499"/>
              <a:ext cx="293650" cy="179453"/>
            </a:xfrm>
            <a:prstGeom prst="rect">
              <a:avLst/>
            </a:prstGeom>
          </p:spPr>
        </p:pic>
        <p:pic>
          <p:nvPicPr>
            <p:cNvPr id="70" name="Picture 69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3181299"/>
              <a:ext cx="293650" cy="179453"/>
            </a:xfrm>
            <a:prstGeom prst="rect">
              <a:avLst/>
            </a:prstGeom>
          </p:spPr>
        </p:pic>
        <p:pic>
          <p:nvPicPr>
            <p:cNvPr id="71" name="Picture 70" descr="relays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 rot="5400000">
              <a:off x="5048301" y="3486099"/>
              <a:ext cx="293650" cy="179453"/>
            </a:xfrm>
            <a:prstGeom prst="rect">
              <a:avLst/>
            </a:prstGeom>
          </p:spPr>
        </p:pic>
      </p:grpSp>
      <p:sp>
        <p:nvSpPr>
          <p:cNvPr id="72" name="TextBox 71"/>
          <p:cNvSpPr txBox="1"/>
          <p:nvPr/>
        </p:nvSpPr>
        <p:spPr>
          <a:xfrm>
            <a:off x="5751777" y="4859816"/>
            <a:ext cx="762000" cy="40011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dirty="0"/>
              <a:t>USB</a:t>
            </a:r>
            <a:endParaRPr lang="en-US" dirty="0"/>
          </a:p>
        </p:txBody>
      </p:sp>
      <p:cxnSp>
        <p:nvCxnSpPr>
          <p:cNvPr id="73" name="Straight Connector 72"/>
          <p:cNvCxnSpPr/>
          <p:nvPr/>
        </p:nvCxnSpPr>
        <p:spPr bwMode="auto">
          <a:xfrm>
            <a:off x="6132777" y="5240816"/>
            <a:ext cx="0" cy="457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74" name="Straight Connector 73"/>
          <p:cNvCxnSpPr/>
          <p:nvPr/>
        </p:nvCxnSpPr>
        <p:spPr bwMode="auto">
          <a:xfrm>
            <a:off x="6132777" y="5698016"/>
            <a:ext cx="1143000" cy="762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75" name="Picture 74" descr="laptop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99577" y="5545616"/>
            <a:ext cx="582335" cy="462144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C:\Users\dep10853\Desktop\prometeo\prometeo box new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9475" y="1287463"/>
            <a:ext cx="2771775" cy="36957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5" y="274638"/>
            <a:ext cx="8288338" cy="898525"/>
          </a:xfrm>
        </p:spPr>
        <p:txBody>
          <a:bodyPr/>
          <a:lstStyle/>
          <a:p>
            <a:r>
              <a:rPr lang="de-DE" dirty="0"/>
              <a:t>PROMETEO – </a:t>
            </a:r>
            <a:r>
              <a:rPr lang="de-DE" dirty="0" err="1"/>
              <a:t>how</a:t>
            </a:r>
            <a:r>
              <a:rPr lang="de-DE" dirty="0"/>
              <a:t> </a:t>
            </a:r>
            <a:r>
              <a:rPr lang="de-DE" dirty="0" err="1"/>
              <a:t>it</a:t>
            </a:r>
            <a:r>
              <a:rPr lang="de-DE" dirty="0"/>
              <a:t> </a:t>
            </a:r>
            <a:r>
              <a:rPr lang="de-DE" dirty="0" err="1"/>
              <a:t>looks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8CAF26A-779A-4B8E-A4A7-28B9215B1614}" type="datetime4">
              <a:rPr lang="en-US" smtClean="0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C188FD-72B6-44BA-92FC-570311F5025E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387350" y="1171575"/>
            <a:ext cx="30476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PROMETEO  box (</a:t>
            </a:r>
            <a:r>
              <a:rPr lang="de-DE" dirty="0" err="1"/>
              <a:t>close</a:t>
            </a:r>
            <a:r>
              <a:rPr lang="de-DE" dirty="0"/>
              <a:t>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4670425" y="5056158"/>
            <a:ext cx="301877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PROMETEO  box (open)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426253" y="3390900"/>
            <a:ext cx="142612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/>
              <a:t>Adapter</a:t>
            </a:r>
            <a:endParaRPr lang="en-US" sz="1100" dirty="0"/>
          </a:p>
        </p:txBody>
      </p:sp>
      <p:cxnSp>
        <p:nvCxnSpPr>
          <p:cNvPr id="18" name="Straight Arrow Connector 17"/>
          <p:cNvCxnSpPr/>
          <p:nvPr/>
        </p:nvCxnSpPr>
        <p:spPr bwMode="auto">
          <a:xfrm flipH="1">
            <a:off x="6429375" y="3533775"/>
            <a:ext cx="996878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pic>
        <p:nvPicPr>
          <p:cNvPr id="34817" name="Picture 1" descr="C:\Users\dep10853\Desktop\prometeo\prometeo box new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1609785"/>
            <a:ext cx="2771775" cy="3695700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01" y="41063"/>
            <a:ext cx="8288338" cy="898525"/>
          </a:xfrm>
        </p:spPr>
        <p:txBody>
          <a:bodyPr/>
          <a:lstStyle/>
          <a:p>
            <a:r>
              <a:rPr lang="de-DE" sz="2000" dirty="0" err="1"/>
              <a:t>Graphic</a:t>
            </a:r>
            <a:r>
              <a:rPr lang="de-DE" sz="2000" dirty="0"/>
              <a:t> User Interface (GUI) </a:t>
            </a:r>
            <a:r>
              <a:rPr lang="de-DE" sz="2000" dirty="0" err="1"/>
              <a:t>as</a:t>
            </a:r>
            <a:r>
              <a:rPr lang="de-DE" sz="2000" dirty="0"/>
              <a:t> </a:t>
            </a:r>
            <a:r>
              <a:rPr lang="de-DE" sz="2000" dirty="0" err="1"/>
              <a:t>shown</a:t>
            </a:r>
            <a:r>
              <a:rPr lang="de-DE" sz="2000" dirty="0"/>
              <a:t> on </a:t>
            </a:r>
            <a:r>
              <a:rPr lang="de-DE" sz="2000" dirty="0" err="1"/>
              <a:t>laptop</a:t>
            </a:r>
            <a:r>
              <a:rPr lang="de-DE" sz="2000" dirty="0"/>
              <a:t> - </a:t>
            </a:r>
            <a:r>
              <a:rPr lang="de-DE" sz="2000" dirty="0" err="1"/>
              <a:t>library</a:t>
            </a:r>
            <a:r>
              <a:rPr lang="de-DE" sz="2000" dirty="0"/>
              <a:t> </a:t>
            </a:r>
            <a:br>
              <a:rPr lang="de-DE" sz="2000" dirty="0"/>
            </a:b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95A672-6253-47DF-A82C-410A4C2058B4}" type="datetime4">
              <a:rPr lang="en-US" smtClean="0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873D0-E4E7-4719-9008-2D2C085D4050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33794" name="Picture 2"/>
          <p:cNvPicPr>
            <a:picLocks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499289" y="3822016"/>
            <a:ext cx="3326749" cy="22209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xtBox 19"/>
          <p:cNvSpPr txBox="1"/>
          <p:nvPr/>
        </p:nvSpPr>
        <p:spPr>
          <a:xfrm>
            <a:off x="2257678" y="3541954"/>
            <a:ext cx="1557149" cy="261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100" dirty="0"/>
              <a:t>I/V </a:t>
            </a:r>
            <a:r>
              <a:rPr lang="de-DE" sz="1100" dirty="0" err="1"/>
              <a:t>curve</a:t>
            </a:r>
            <a:r>
              <a:rPr lang="de-DE" sz="1100" dirty="0"/>
              <a:t> on </a:t>
            </a:r>
            <a:r>
              <a:rPr lang="de-DE" sz="1100" dirty="0" err="1"/>
              <a:t>failing</a:t>
            </a:r>
            <a:r>
              <a:rPr lang="de-DE" sz="1100" dirty="0"/>
              <a:t> </a:t>
            </a:r>
            <a:r>
              <a:rPr lang="de-DE" sz="1100" dirty="0" err="1"/>
              <a:t>pin</a:t>
            </a:r>
            <a:r>
              <a:rPr lang="de-DE" sz="1100" dirty="0"/>
              <a:t> </a:t>
            </a:r>
            <a:endParaRPr lang="en-US" sz="1100" dirty="0"/>
          </a:p>
        </p:txBody>
      </p:sp>
      <p:sp>
        <p:nvSpPr>
          <p:cNvPr id="11" name="TextBox 10"/>
          <p:cNvSpPr txBox="1"/>
          <p:nvPr/>
        </p:nvSpPr>
        <p:spPr>
          <a:xfrm flipH="1">
            <a:off x="2638199" y="409575"/>
            <a:ext cx="1169585" cy="24622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000" dirty="0"/>
              <a:t>Test in </a:t>
            </a:r>
            <a:r>
              <a:rPr lang="de-DE" sz="1000" dirty="0" err="1"/>
              <a:t>progress</a:t>
            </a:r>
            <a:endParaRPr lang="en-US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6396440" y="419467"/>
            <a:ext cx="1169585" cy="24622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000" dirty="0"/>
              <a:t>Test </a:t>
            </a:r>
            <a:r>
              <a:rPr lang="de-DE" sz="1000" dirty="0" err="1"/>
              <a:t>finished</a:t>
            </a:r>
            <a:endParaRPr lang="en-US" sz="1000" dirty="0"/>
          </a:p>
        </p:txBody>
      </p:sp>
      <p:sp>
        <p:nvSpPr>
          <p:cNvPr id="42" name="TextBox 41"/>
          <p:cNvSpPr txBox="1"/>
          <p:nvPr/>
        </p:nvSpPr>
        <p:spPr>
          <a:xfrm>
            <a:off x="4064600" y="3809969"/>
            <a:ext cx="472221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de-DE" sz="1200" dirty="0" err="1"/>
              <a:t>With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use</a:t>
            </a:r>
            <a:r>
              <a:rPr lang="de-DE" sz="1200" dirty="0"/>
              <a:t> of </a:t>
            </a:r>
            <a:r>
              <a:rPr lang="de-DE" sz="1200" dirty="0" err="1"/>
              <a:t>command</a:t>
            </a:r>
            <a:r>
              <a:rPr lang="de-DE" sz="1200" dirty="0"/>
              <a:t> </a:t>
            </a:r>
            <a:r>
              <a:rPr lang="de-DE" sz="1200" dirty="0" err="1"/>
              <a:t>buttons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test</a:t>
            </a:r>
            <a:r>
              <a:rPr lang="de-DE" sz="1200" dirty="0"/>
              <a:t> </a:t>
            </a:r>
            <a:r>
              <a:rPr lang="de-DE" sz="1200" dirty="0" err="1"/>
              <a:t>can</a:t>
            </a:r>
            <a:r>
              <a:rPr lang="de-DE" sz="1200" dirty="0"/>
              <a:t> </a:t>
            </a:r>
            <a:r>
              <a:rPr lang="de-DE" sz="1200" dirty="0" err="1"/>
              <a:t>be</a:t>
            </a:r>
            <a:r>
              <a:rPr lang="de-DE" sz="1200" dirty="0"/>
              <a:t> </a:t>
            </a:r>
            <a:r>
              <a:rPr lang="de-DE" sz="1200" dirty="0" err="1"/>
              <a:t>started</a:t>
            </a:r>
            <a:r>
              <a:rPr lang="de-DE" sz="1200" dirty="0"/>
              <a:t>, </a:t>
            </a:r>
            <a:r>
              <a:rPr lang="de-DE" sz="1200" dirty="0" err="1"/>
              <a:t>paused</a:t>
            </a:r>
            <a:r>
              <a:rPr lang="de-DE" sz="1200" dirty="0"/>
              <a:t> </a:t>
            </a:r>
            <a:r>
              <a:rPr lang="de-DE" sz="1200" dirty="0" err="1"/>
              <a:t>and</a:t>
            </a:r>
            <a:r>
              <a:rPr lang="de-DE" sz="1200" dirty="0"/>
              <a:t> </a:t>
            </a:r>
            <a:r>
              <a:rPr lang="de-DE" sz="1200" dirty="0" err="1"/>
              <a:t>stopped</a:t>
            </a:r>
            <a:r>
              <a:rPr lang="de-DE" sz="1200" dirty="0"/>
              <a:t>. </a:t>
            </a:r>
          </a:p>
          <a:p>
            <a:pPr>
              <a:buFont typeface="Wingdings" pitchFamily="2" charset="2"/>
              <a:buChar char="q"/>
            </a:pPr>
            <a:endParaRPr lang="de-DE" sz="1200" dirty="0"/>
          </a:p>
          <a:p>
            <a:pPr>
              <a:buFont typeface="Wingdings" pitchFamily="2" charset="2"/>
              <a:buChar char="q"/>
            </a:pPr>
            <a:r>
              <a:rPr lang="de-DE" sz="1200" dirty="0" err="1"/>
              <a:t>Classification</a:t>
            </a:r>
            <a:r>
              <a:rPr lang="de-DE" sz="1200" dirty="0"/>
              <a:t> of </a:t>
            </a:r>
            <a:r>
              <a:rPr lang="de-DE" sz="1200" dirty="0" err="1"/>
              <a:t>fails</a:t>
            </a:r>
            <a:r>
              <a:rPr lang="de-DE" sz="1200" dirty="0"/>
              <a:t> </a:t>
            </a:r>
            <a:r>
              <a:rPr lang="de-DE" sz="1200" dirty="0" err="1"/>
              <a:t>according</a:t>
            </a:r>
            <a:r>
              <a:rPr lang="de-DE" sz="1200" dirty="0"/>
              <a:t> to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product</a:t>
            </a:r>
            <a:r>
              <a:rPr lang="de-DE" sz="1200" dirty="0"/>
              <a:t> </a:t>
            </a:r>
            <a:r>
              <a:rPr lang="de-DE" sz="1200" dirty="0" err="1"/>
              <a:t>library</a:t>
            </a:r>
            <a:r>
              <a:rPr lang="de-DE" sz="1200" dirty="0"/>
              <a:t> </a:t>
            </a:r>
            <a:r>
              <a:rPr lang="de-DE" sz="1200" dirty="0" err="1"/>
              <a:t>reference</a:t>
            </a:r>
            <a:r>
              <a:rPr lang="de-DE" sz="1200" dirty="0"/>
              <a:t> </a:t>
            </a:r>
            <a:r>
              <a:rPr lang="de-DE" sz="1200" dirty="0" err="1"/>
              <a:t>curve</a:t>
            </a:r>
            <a:r>
              <a:rPr lang="de-DE" sz="1200" dirty="0"/>
              <a:t> </a:t>
            </a:r>
            <a:r>
              <a:rPr lang="de-DE" sz="1200" dirty="0" err="1"/>
              <a:t>is</a:t>
            </a:r>
            <a:r>
              <a:rPr lang="de-DE" sz="1200" dirty="0"/>
              <a:t> </a:t>
            </a:r>
            <a:r>
              <a:rPr lang="de-DE" sz="1200" dirty="0" err="1"/>
              <a:t>facilitated</a:t>
            </a:r>
            <a:r>
              <a:rPr lang="de-DE" sz="1200" dirty="0"/>
              <a:t> </a:t>
            </a:r>
            <a:r>
              <a:rPr lang="de-DE" sz="1200" dirty="0" err="1"/>
              <a:t>with</a:t>
            </a:r>
            <a:r>
              <a:rPr lang="de-DE" sz="1200" dirty="0"/>
              <a:t> color </a:t>
            </a:r>
            <a:r>
              <a:rPr lang="de-DE" sz="1200" dirty="0" err="1"/>
              <a:t>coding</a:t>
            </a:r>
            <a:r>
              <a:rPr lang="de-DE" sz="1200" dirty="0"/>
              <a:t> on </a:t>
            </a:r>
            <a:r>
              <a:rPr lang="de-DE" sz="1200" dirty="0" err="1"/>
              <a:t>each</a:t>
            </a:r>
            <a:r>
              <a:rPr lang="de-DE" sz="1200" dirty="0"/>
              <a:t> </a:t>
            </a:r>
            <a:r>
              <a:rPr lang="de-DE" sz="1200" dirty="0" err="1"/>
              <a:t>pin</a:t>
            </a:r>
            <a:r>
              <a:rPr lang="de-DE" sz="1200" dirty="0"/>
              <a:t>.</a:t>
            </a:r>
          </a:p>
          <a:p>
            <a:pPr>
              <a:buFont typeface="Wingdings" pitchFamily="2" charset="2"/>
              <a:buChar char="q"/>
            </a:pPr>
            <a:endParaRPr lang="de-DE" sz="1200" dirty="0"/>
          </a:p>
          <a:p>
            <a:pPr>
              <a:buFont typeface="Wingdings" pitchFamily="2" charset="2"/>
              <a:buChar char="q"/>
            </a:pPr>
            <a:r>
              <a:rPr lang="de-DE" sz="1200" dirty="0"/>
              <a:t> I/V </a:t>
            </a:r>
            <a:r>
              <a:rPr lang="de-DE" sz="1200" dirty="0" err="1"/>
              <a:t>Curve</a:t>
            </a:r>
            <a:r>
              <a:rPr lang="de-DE" sz="1200" dirty="0"/>
              <a:t> of </a:t>
            </a:r>
            <a:r>
              <a:rPr lang="de-DE" sz="1200" dirty="0" err="1"/>
              <a:t>each</a:t>
            </a:r>
            <a:r>
              <a:rPr lang="de-DE" sz="1200" dirty="0"/>
              <a:t> </a:t>
            </a:r>
            <a:r>
              <a:rPr lang="de-DE" sz="1200" dirty="0" err="1"/>
              <a:t>pin</a:t>
            </a:r>
            <a:r>
              <a:rPr lang="de-DE" sz="1200" dirty="0"/>
              <a:t> </a:t>
            </a:r>
            <a:r>
              <a:rPr lang="de-DE" sz="1200" dirty="0" err="1"/>
              <a:t>can</a:t>
            </a:r>
            <a:r>
              <a:rPr lang="de-DE" sz="1200" dirty="0"/>
              <a:t> </a:t>
            </a:r>
            <a:r>
              <a:rPr lang="de-DE" sz="1200" dirty="0" err="1"/>
              <a:t>be</a:t>
            </a:r>
            <a:r>
              <a:rPr lang="de-DE" sz="1200" dirty="0"/>
              <a:t> </a:t>
            </a:r>
            <a:r>
              <a:rPr lang="de-DE" sz="1200" dirty="0" err="1"/>
              <a:t>shown</a:t>
            </a:r>
            <a:r>
              <a:rPr lang="de-DE" sz="1200" dirty="0"/>
              <a:t> in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chart</a:t>
            </a:r>
            <a:r>
              <a:rPr lang="de-DE" sz="1200" dirty="0"/>
              <a:t> </a:t>
            </a:r>
            <a:r>
              <a:rPr lang="de-DE" sz="1200" dirty="0" err="1"/>
              <a:t>tab</a:t>
            </a:r>
            <a:r>
              <a:rPr lang="de-DE" sz="1200" dirty="0"/>
              <a:t> </a:t>
            </a:r>
            <a:endParaRPr lang="en-US" sz="1200" dirty="0"/>
          </a:p>
        </p:txBody>
      </p:sp>
      <p:grpSp>
        <p:nvGrpSpPr>
          <p:cNvPr id="26" name="Group 25"/>
          <p:cNvGrpSpPr/>
          <p:nvPr/>
        </p:nvGrpSpPr>
        <p:grpSpPr>
          <a:xfrm>
            <a:off x="7748588" y="712946"/>
            <a:ext cx="1166812" cy="645954"/>
            <a:chOff x="7748588" y="655796"/>
            <a:chExt cx="1166812" cy="645954"/>
          </a:xfrm>
        </p:grpSpPr>
        <p:grpSp>
          <p:nvGrpSpPr>
            <p:cNvPr id="24" name="Group 23"/>
            <p:cNvGrpSpPr/>
            <p:nvPr/>
          </p:nvGrpSpPr>
          <p:grpSpPr>
            <a:xfrm>
              <a:off x="7748588" y="699426"/>
              <a:ext cx="1041221" cy="514350"/>
              <a:chOff x="7748588" y="699426"/>
              <a:chExt cx="1041221" cy="514350"/>
            </a:xfrm>
          </p:grpSpPr>
          <p:pic>
            <p:nvPicPr>
              <p:cNvPr id="41988" name="Picture 4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7748588" y="699426"/>
                <a:ext cx="600075" cy="5143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2" name="TextBox 21"/>
              <p:cNvSpPr txBox="1"/>
              <p:nvPr/>
            </p:nvSpPr>
            <p:spPr>
              <a:xfrm>
                <a:off x="8348663" y="699426"/>
                <a:ext cx="441146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900" dirty="0" err="1"/>
                  <a:t>good</a:t>
                </a:r>
                <a:endParaRPr lang="en-US" sz="900" dirty="0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8361363" y="953426"/>
                <a:ext cx="332142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de-DE" sz="900" dirty="0" err="1"/>
                  <a:t>fail</a:t>
                </a:r>
                <a:endParaRPr lang="en-US" sz="900" dirty="0"/>
              </a:p>
            </p:txBody>
          </p:sp>
        </p:grpSp>
        <p:sp>
          <p:nvSpPr>
            <p:cNvPr id="25" name="Rectangle 24"/>
            <p:cNvSpPr/>
            <p:nvPr/>
          </p:nvSpPr>
          <p:spPr bwMode="auto">
            <a:xfrm>
              <a:off x="7748588" y="655796"/>
              <a:ext cx="1166812" cy="645954"/>
            </a:xfrm>
            <a:prstGeom prst="rect">
              <a:avLst/>
            </a:prstGeom>
            <a:noFill/>
            <a:ln>
              <a:headEnd type="none" w="med" len="med"/>
              <a:tailEnd type="none" w="med" len="med"/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</a:endParaRPr>
            </a:p>
          </p:txBody>
        </p:sp>
      </p:grpSp>
      <p:pic>
        <p:nvPicPr>
          <p:cNvPr id="430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51976" y="684372"/>
            <a:ext cx="3326749" cy="2781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2939" y="672039"/>
            <a:ext cx="3326749" cy="28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335" y="690685"/>
            <a:ext cx="3481548" cy="2536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D95A672-6253-47DF-A82C-410A4C2058B4}" type="datetime4">
              <a:rPr lang="en-US" smtClean="0"/>
              <a:pPr>
                <a:defRPr/>
              </a:pPr>
              <a:t>February 8, 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5873D0-E4E7-4719-9008-2D2C085D4050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400" y="3711929"/>
            <a:ext cx="3517200" cy="2267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Box 31"/>
          <p:cNvSpPr txBox="1"/>
          <p:nvPr/>
        </p:nvSpPr>
        <p:spPr>
          <a:xfrm flipH="1">
            <a:off x="2638199" y="409575"/>
            <a:ext cx="1169585" cy="24622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000" dirty="0"/>
              <a:t>Test in </a:t>
            </a:r>
            <a:r>
              <a:rPr lang="de-DE" sz="1000" dirty="0" err="1"/>
              <a:t>progress</a:t>
            </a:r>
            <a:endParaRPr lang="en-US" sz="1000" dirty="0"/>
          </a:p>
        </p:txBody>
      </p:sp>
      <p:sp>
        <p:nvSpPr>
          <p:cNvPr id="33" name="TextBox 32"/>
          <p:cNvSpPr txBox="1"/>
          <p:nvPr/>
        </p:nvSpPr>
        <p:spPr>
          <a:xfrm flipH="1">
            <a:off x="6666369" y="418088"/>
            <a:ext cx="1169585" cy="24622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000" dirty="0"/>
              <a:t>Test </a:t>
            </a:r>
            <a:r>
              <a:rPr lang="de-DE" sz="1000" dirty="0" err="1"/>
              <a:t>completed</a:t>
            </a:r>
            <a:endParaRPr lang="en-US" sz="1000" dirty="0"/>
          </a:p>
        </p:txBody>
      </p:sp>
      <p:sp>
        <p:nvSpPr>
          <p:cNvPr id="34" name="TextBox 33"/>
          <p:cNvSpPr txBox="1"/>
          <p:nvPr/>
        </p:nvSpPr>
        <p:spPr>
          <a:xfrm>
            <a:off x="2221281" y="3414418"/>
            <a:ext cx="1582423" cy="2616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de-DE" sz="1100" dirty="0"/>
              <a:t>I/V </a:t>
            </a:r>
            <a:r>
              <a:rPr lang="de-DE" sz="1100" dirty="0" err="1"/>
              <a:t>curve</a:t>
            </a:r>
            <a:r>
              <a:rPr lang="de-DE" sz="1100" dirty="0"/>
              <a:t> on </a:t>
            </a:r>
            <a:r>
              <a:rPr lang="de-DE" sz="1100" dirty="0" err="1"/>
              <a:t>tested</a:t>
            </a:r>
            <a:r>
              <a:rPr lang="de-DE" sz="1100" dirty="0"/>
              <a:t> </a:t>
            </a:r>
            <a:r>
              <a:rPr lang="de-DE" sz="1100" dirty="0" err="1"/>
              <a:t>pin</a:t>
            </a:r>
            <a:endParaRPr lang="en-US" sz="1100" dirty="0"/>
          </a:p>
        </p:txBody>
      </p:sp>
      <p:sp>
        <p:nvSpPr>
          <p:cNvPr id="37" name="Title 1"/>
          <p:cNvSpPr txBox="1">
            <a:spLocks/>
          </p:cNvSpPr>
          <p:nvPr/>
        </p:nvSpPr>
        <p:spPr bwMode="auto">
          <a:xfrm>
            <a:off x="335201" y="50589"/>
            <a:ext cx="8013462" cy="368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Graphic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User Interface (GUI) </a:t>
            </a:r>
            <a:r>
              <a:rPr kumimoji="0" lang="de-DE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as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shown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on </a:t>
            </a:r>
            <a:r>
              <a:rPr kumimoji="0" lang="de-DE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laptop</a:t>
            </a:r>
            <a: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– </a:t>
            </a:r>
            <a:r>
              <a:rPr kumimoji="0" lang="de-DE" sz="20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without</a:t>
            </a:r>
            <a:r>
              <a:rPr kumimoji="0" lang="de-DE" sz="2000" b="1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de-DE" sz="2000" b="1" i="0" u="none" strike="noStrike" kern="0" cap="none" spc="0" normalizeH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library</a:t>
            </a:r>
            <a:br>
              <a:rPr kumimoji="0" lang="de-DE" sz="20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20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064600" y="3809969"/>
            <a:ext cx="47222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de-DE" sz="1200" dirty="0" err="1"/>
              <a:t>Here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testing</a:t>
            </a:r>
            <a:r>
              <a:rPr lang="de-DE" sz="1200" dirty="0"/>
              <a:t> </a:t>
            </a:r>
            <a:r>
              <a:rPr lang="de-DE" sz="1200" dirty="0" err="1"/>
              <a:t>is</a:t>
            </a:r>
            <a:r>
              <a:rPr lang="de-DE" sz="1200" dirty="0"/>
              <a:t> </a:t>
            </a:r>
            <a:r>
              <a:rPr lang="de-DE" sz="1200" dirty="0" err="1"/>
              <a:t>performed</a:t>
            </a:r>
            <a:r>
              <a:rPr lang="de-DE" sz="1200" dirty="0"/>
              <a:t> </a:t>
            </a:r>
            <a:r>
              <a:rPr lang="de-DE" sz="1200" dirty="0" err="1"/>
              <a:t>without</a:t>
            </a:r>
            <a:r>
              <a:rPr lang="de-DE" sz="1200" dirty="0"/>
              <a:t> </a:t>
            </a:r>
            <a:r>
              <a:rPr lang="de-DE" sz="1200" dirty="0" err="1"/>
              <a:t>using</a:t>
            </a:r>
            <a:r>
              <a:rPr lang="de-DE" sz="1200" dirty="0"/>
              <a:t>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library</a:t>
            </a:r>
            <a:endParaRPr lang="de-DE" sz="1200" dirty="0"/>
          </a:p>
          <a:p>
            <a:pPr>
              <a:buFont typeface="Wingdings" pitchFamily="2" charset="2"/>
              <a:buChar char="q"/>
            </a:pPr>
            <a:endParaRPr lang="de-DE" sz="1200" dirty="0"/>
          </a:p>
          <a:p>
            <a:pPr>
              <a:buFont typeface="Wingdings" pitchFamily="2" charset="2"/>
              <a:buChar char="q"/>
            </a:pPr>
            <a:r>
              <a:rPr lang="de-DE" sz="1200" dirty="0"/>
              <a:t> I/V </a:t>
            </a:r>
            <a:r>
              <a:rPr lang="de-DE" sz="1200" dirty="0" err="1"/>
              <a:t>Curve</a:t>
            </a:r>
            <a:r>
              <a:rPr lang="de-DE" sz="1200" dirty="0"/>
              <a:t> </a:t>
            </a:r>
            <a:r>
              <a:rPr lang="de-DE" sz="1200" dirty="0" err="1"/>
              <a:t>measured</a:t>
            </a:r>
            <a:r>
              <a:rPr lang="de-DE" sz="1200" dirty="0"/>
              <a:t> on </a:t>
            </a:r>
            <a:r>
              <a:rPr lang="de-DE" sz="1200" dirty="0" err="1"/>
              <a:t>each</a:t>
            </a:r>
            <a:r>
              <a:rPr lang="de-DE" sz="1200" dirty="0"/>
              <a:t> </a:t>
            </a:r>
            <a:r>
              <a:rPr lang="de-DE" sz="1200" dirty="0" err="1"/>
              <a:t>pin</a:t>
            </a:r>
            <a:r>
              <a:rPr lang="de-DE" sz="1200" dirty="0"/>
              <a:t> </a:t>
            </a:r>
            <a:r>
              <a:rPr lang="de-DE" sz="1200" dirty="0" err="1"/>
              <a:t>can</a:t>
            </a:r>
            <a:r>
              <a:rPr lang="de-DE" sz="1200" dirty="0"/>
              <a:t> </a:t>
            </a:r>
            <a:r>
              <a:rPr lang="de-DE" sz="1200" dirty="0" err="1"/>
              <a:t>be</a:t>
            </a:r>
            <a:r>
              <a:rPr lang="de-DE" sz="1200" dirty="0"/>
              <a:t> </a:t>
            </a:r>
            <a:r>
              <a:rPr lang="de-DE" sz="1200" dirty="0" err="1"/>
              <a:t>shown</a:t>
            </a:r>
            <a:r>
              <a:rPr lang="de-DE" sz="1200" dirty="0"/>
              <a:t> in </a:t>
            </a:r>
            <a:r>
              <a:rPr lang="de-DE" sz="1200" dirty="0" err="1"/>
              <a:t>the</a:t>
            </a:r>
            <a:r>
              <a:rPr lang="de-DE" sz="1200" dirty="0"/>
              <a:t> </a:t>
            </a:r>
            <a:r>
              <a:rPr lang="de-DE" sz="1200" dirty="0" err="1"/>
              <a:t>chart</a:t>
            </a:r>
            <a:r>
              <a:rPr lang="de-DE" sz="1200" dirty="0"/>
              <a:t> </a:t>
            </a:r>
            <a:r>
              <a:rPr lang="de-DE" sz="1200" dirty="0" err="1"/>
              <a:t>tab</a:t>
            </a:r>
            <a:r>
              <a:rPr lang="de-DE" sz="1200" dirty="0"/>
              <a:t> </a:t>
            </a:r>
            <a:endParaRPr lang="en-US" sz="1200" dirty="0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83156" y="689349"/>
            <a:ext cx="3468502" cy="250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5"/>
  <p:tag name="WMTOOLS" val="&lt;WMTools ver=&quot;1.0&quot;&gt;&lt;Timings time=&quot;8-9-2006 13:30:50&quot;&gt;&lt;Slide id=&quot;330&quot; dur=&quot;1.406&quot;/&gt;&lt;/Timings&gt;&lt;/WMTools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AddInfoFont"/>
  <p:tag name="FONTSETCLASSNAME" val="FontSet1"/>
  <p:tag name="COLORS" val="-2;-2;-2;-2;SlideFooterFontColor"/>
  <p:tag name="COLORSETCLASSNAME" val="ColorSet1"/>
  <p:tag name="SCRIPT" val="1"/>
  <p:tag name="FIELDS" val="ADDINFO;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AdditonalInformations"/>
  <p:tag name="SHAPECLASSPROTECTIONTYPE" val="47"/>
</p:tagLst>
</file>

<file path=ppt/theme/theme1.xml><?xml version="1.0" encoding="utf-8"?>
<a:theme xmlns:a="http://schemas.openxmlformats.org/drawingml/2006/main" name="NXP template_4_3">
  <a:themeElements>
    <a:clrScheme name="NXP template_4_3 1">
      <a:dk1>
        <a:srgbClr val="000000"/>
      </a:dk1>
      <a:lt1>
        <a:srgbClr val="FFFFFF"/>
      </a:lt1>
      <a:dk2>
        <a:srgbClr val="000000"/>
      </a:dk2>
      <a:lt2>
        <a:srgbClr val="9EA1B2"/>
      </a:lt2>
      <a:accent1>
        <a:srgbClr val="88DBFC"/>
      </a:accent1>
      <a:accent2>
        <a:srgbClr val="B7F000"/>
      </a:accent2>
      <a:accent3>
        <a:srgbClr val="FFFFFF"/>
      </a:accent3>
      <a:accent4>
        <a:srgbClr val="000000"/>
      </a:accent4>
      <a:accent5>
        <a:srgbClr val="C3EAFD"/>
      </a:accent5>
      <a:accent6>
        <a:srgbClr val="A6D900"/>
      </a:accent6>
      <a:hlink>
        <a:srgbClr val="FFAD3F"/>
      </a:hlink>
      <a:folHlink>
        <a:srgbClr val="00B4B0"/>
      </a:folHlink>
    </a:clrScheme>
    <a:fontScheme name="NXP template_4_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NXP template_4_3 1">
        <a:dk1>
          <a:srgbClr val="000000"/>
        </a:dk1>
        <a:lt1>
          <a:srgbClr val="FFFFFF"/>
        </a:lt1>
        <a:dk2>
          <a:srgbClr val="000000"/>
        </a:dk2>
        <a:lt2>
          <a:srgbClr val="9EA1B2"/>
        </a:lt2>
        <a:accent1>
          <a:srgbClr val="88DBFC"/>
        </a:accent1>
        <a:accent2>
          <a:srgbClr val="B7F000"/>
        </a:accent2>
        <a:accent3>
          <a:srgbClr val="FFFFFF"/>
        </a:accent3>
        <a:accent4>
          <a:srgbClr val="000000"/>
        </a:accent4>
        <a:accent5>
          <a:srgbClr val="C3EAFD"/>
        </a:accent5>
        <a:accent6>
          <a:srgbClr val="A6D900"/>
        </a:accent6>
        <a:hlink>
          <a:srgbClr val="FFAD3F"/>
        </a:hlink>
        <a:folHlink>
          <a:srgbClr val="00B4B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94DCF0284ACD49BFE9F3BCABB77E6B" ma:contentTypeVersion="8" ma:contentTypeDescription="Create a new document." ma:contentTypeScope="" ma:versionID="f4026ad1ee8b86a3f74430873a685c28">
  <xsd:schema xmlns:xsd="http://www.w3.org/2001/XMLSchema" xmlns:xs="http://www.w3.org/2001/XMLSchema" xmlns:p="http://schemas.microsoft.com/office/2006/metadata/properties" xmlns:ns2="5171d01d-ffa6-482d-b9bb-8233c224d27a" xmlns:ns3="4642d31c-a397-4fd5-b248-03f5d201402d" targetNamespace="http://schemas.microsoft.com/office/2006/metadata/properties" ma:root="true" ma:fieldsID="7053bbd0f4cf43bbf7c1271fbebaf52b" ns2:_="" ns3:_="">
    <xsd:import namespace="5171d01d-ffa6-482d-b9bb-8233c224d27a"/>
    <xsd:import namespace="4642d31c-a397-4fd5-b248-03f5d201402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71d01d-ffa6-482d-b9bb-8233c224d27a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42d31c-a397-4fd5-b248-03f5d201402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3D79783-4E55-43F3-A151-A0C4A9EB0A8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2F013-489F-432A-9CB5-B868593541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171d01d-ffa6-482d-b9bb-8233c224d27a"/>
    <ds:schemaRef ds:uri="4642d31c-a397-4fd5-b248-03f5d201402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EC0DFFA-A31B-4EFB-8BDE-CECC29BE69A1}">
  <ds:schemaRefs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5171d01d-ffa6-482d-b9bb-8233c224d27a"/>
    <ds:schemaRef ds:uri="http://purl.org/dc/elements/1.1/"/>
    <ds:schemaRef ds:uri="http://schemas.microsoft.com/office/2006/documentManagement/types"/>
    <ds:schemaRef ds:uri="http://purl.org/dc/terms/"/>
    <ds:schemaRef ds:uri="4642d31c-a397-4fd5-b248-03f5d201402d"/>
    <ds:schemaRef ds:uri="http://purl.org/dc/dcmitype/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241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NXP template_4_3</vt:lpstr>
      <vt:lpstr>PROMETEO concept</vt:lpstr>
      <vt:lpstr>PROMETEO - concept</vt:lpstr>
      <vt:lpstr>PROMETEO – how it looks</vt:lpstr>
      <vt:lpstr>Graphic User Interface (GUI) as shown on laptop - library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NXP Semiconductors</dc:title>
  <dc:creator>Farne, Igor</dc:creator>
  <cp:lastModifiedBy>Bracamontes Salazar Rigoberto-B35683</cp:lastModifiedBy>
  <cp:revision>450</cp:revision>
  <dcterms:created xsi:type="dcterms:W3CDTF">2006-11-23T15:17:34Z</dcterms:created>
  <dcterms:modified xsi:type="dcterms:W3CDTF">2018-02-08T16:13:46Z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0x0101003494DCF0284ACD49BFE9F3BCABB77E6B</vt:lpwstr>
  </property>
</Properties>
</file>