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slides/slide120.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Layouts/slideLayout102.xml" ContentType="application/vnd.openxmlformats-officedocument.presentationml.slideLayout+xml"/>
  <Override PartName="/ppt/notesSlides/notesSlide41.xml" ContentType="application/vnd.openxmlformats-officedocument.presentationml.notesSlide+xml"/>
  <Override PartName="/ppt/slides/slide158.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Default Extension="xlsx" ContentType="application/vnd.openxmlformats-officedocument.spreadsheetml.sheet"/>
  <Override PartName="/ppt/slides/slide88.xml" ContentType="application/vnd.openxmlformats-officedocument.presentationml.slide+xml"/>
  <Override PartName="/ppt/slideLayouts/slideLayout87.xml" ContentType="application/vnd.openxmlformats-officedocument.presentationml.slideLayout+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Layouts/slideLayout118.xml" ContentType="application/vnd.openxmlformats-officedocument.presentationml.slideLayout+xml"/>
  <Default Extension="png" ContentType="image/png"/>
  <Override PartName="/ppt/slideLayouts/slideLayout165.xml" ContentType="application/vnd.openxmlformats-officedocument.presentationml.slideLayout+xml"/>
  <Override PartName="/ppt/notesSlides/notesSlide79.xml" ContentType="application/vnd.openxmlformats-officedocument.presentationml.notesSlide+xml"/>
  <Override PartName="/ppt/slideLayouts/slideLayout18.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notesSlides/notesSlide57.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Default Extension="emf" ContentType="image/x-emf"/>
  <Override PartName="/ppt/slides/slide22.xml" ContentType="application/vnd.openxmlformats-officedocument.presentationml.slide+xml"/>
  <Override PartName="/ppt/notesSlides/notesSlide35.xml" ContentType="application/vnd.openxmlformats-officedocument.presentationml.notesSlide+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77.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Masters/slideMaster5.xml" ContentType="application/vnd.openxmlformats-officedocument.presentationml.slideMaster+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Layouts/slideLayout59.xml" ContentType="application/vnd.openxmlformats-officedocument.presentationml.slideLayout+xml"/>
  <Override PartName="/ppt/slideLayouts/slideLayout1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theme/theme4.xml" ContentType="application/vnd.openxmlformats-officedocument.theme+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notesSlides/notesSlide51.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s/slide98.xml" ContentType="application/vnd.openxmlformats-officedocument.presentationml.slide+xml"/>
  <Override PartName="/ppt/slides/slide146.xml" ContentType="application/vnd.openxmlformats-officedocument.presentationml.slide+xml"/>
  <Override PartName="/ppt/theme/theme9.xml" ContentType="application/vnd.openxmlformats-officedocument.theme+xml"/>
  <Override PartName="/ppt/notesSlides/notesSlide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charts/chart2.xml" ContentType="application/vnd.openxmlformats-officedocument.drawingml.chart+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Default Extension="wdp" ContentType="image/vnd.ms-photo"/>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Layouts/slideLayout99.xml" ContentType="application/vnd.openxmlformats-officedocument.presentationml.slideLayout+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theme/theme3.xml" ContentType="application/vnd.openxmlformats-officedocument.theme+xml"/>
  <Override PartName="/ppt/slideLayouts/slideLayout155.xml" ContentType="application/vnd.openxmlformats-officedocument.presentationml.slideLayout+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Default Extension="xls" ContentType="application/vnd.ms-exce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commentAuthors.xml" ContentType="application/vnd.openxmlformats-officedocument.presentationml.commentAuthors+xml"/>
  <Override PartName="/ppt/slideLayouts/slideLayout100.xml" ContentType="application/vnd.openxmlformats-officedocument.presentationml.slideLayout+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theme/theme8.xml" ContentType="application/vnd.openxmlformats-officedocument.them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Layouts/slideLayout14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Default Extension="jpeg" ContentType="image/jpeg"/>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Layouts/slideLayout135.xml" ContentType="application/vnd.openxmlformats-officedocument.presentationml.slideLayout+xml"/>
  <Override PartName="/ppt/notesSlides/notesSlide49.xml" ContentType="application/vnd.openxmlformats-officedocument.presentationml.notesSlide+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slides/slide147.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Layouts/slideLayout98.xml" ContentType="application/vnd.openxmlformats-officedocument.presentationml.slideLayout+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notesSlides/notesSlide68.xml" ContentType="application/vnd.openxmlformats-officedocument.presentationml.notesSlide+xml"/>
  <Override PartName="/ppt/slides/slide55.xml" ContentType="application/vnd.openxmlformats-officedocument.presentationml.slide+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s/slide80.xml" ContentType="application/vnd.openxmlformats-officedocument.presentationml.slide+xml"/>
  <Override PartName="/ppt/slideLayouts/slideLayout54.xml" ContentType="application/vnd.openxmlformats-officedocument.presentationml.slideLayou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Layouts/slideLayout110.xml" ContentType="application/vnd.openxmlformats-officedocument.presentationml.slideLayout+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 id="2147483657" r:id="rId2"/>
    <p:sldMasterId id="2147483906" r:id="rId3"/>
    <p:sldMasterId id="2147483913" r:id="rId4"/>
    <p:sldMasterId id="2147483923" r:id="rId5"/>
    <p:sldMasterId id="2147483925" r:id="rId6"/>
    <p:sldMasterId id="2147483932" r:id="rId7"/>
  </p:sldMasterIdLst>
  <p:notesMasterIdLst>
    <p:notesMasterId r:id="rId197"/>
  </p:notesMasterIdLst>
  <p:handoutMasterIdLst>
    <p:handoutMasterId r:id="rId198"/>
  </p:handoutMasterIdLst>
  <p:sldIdLst>
    <p:sldId id="730" r:id="rId8"/>
    <p:sldId id="750" r:id="rId9"/>
    <p:sldId id="763" r:id="rId10"/>
    <p:sldId id="764" r:id="rId11"/>
    <p:sldId id="765" r:id="rId12"/>
    <p:sldId id="766" r:id="rId13"/>
    <p:sldId id="767" r:id="rId14"/>
    <p:sldId id="768" r:id="rId15"/>
    <p:sldId id="769" r:id="rId16"/>
    <p:sldId id="770" r:id="rId17"/>
    <p:sldId id="771" r:id="rId18"/>
    <p:sldId id="772" r:id="rId19"/>
    <p:sldId id="773" r:id="rId20"/>
    <p:sldId id="774" r:id="rId21"/>
    <p:sldId id="775" r:id="rId22"/>
    <p:sldId id="776" r:id="rId23"/>
    <p:sldId id="777" r:id="rId24"/>
    <p:sldId id="778" r:id="rId25"/>
    <p:sldId id="751" r:id="rId26"/>
    <p:sldId id="633" r:id="rId27"/>
    <p:sldId id="531" r:id="rId28"/>
    <p:sldId id="532" r:id="rId29"/>
    <p:sldId id="634" r:id="rId30"/>
    <p:sldId id="533" r:id="rId31"/>
    <p:sldId id="389" r:id="rId32"/>
    <p:sldId id="390" r:id="rId33"/>
    <p:sldId id="391" r:id="rId34"/>
    <p:sldId id="392" r:id="rId35"/>
    <p:sldId id="393" r:id="rId36"/>
    <p:sldId id="394" r:id="rId37"/>
    <p:sldId id="395" r:id="rId38"/>
    <p:sldId id="396" r:id="rId39"/>
    <p:sldId id="397" r:id="rId40"/>
    <p:sldId id="399" r:id="rId41"/>
    <p:sldId id="536" r:id="rId42"/>
    <p:sldId id="636" r:id="rId43"/>
    <p:sldId id="637" r:id="rId44"/>
    <p:sldId id="638" r:id="rId45"/>
    <p:sldId id="639" r:id="rId46"/>
    <p:sldId id="400" r:id="rId47"/>
    <p:sldId id="401" r:id="rId48"/>
    <p:sldId id="402" r:id="rId49"/>
    <p:sldId id="640" r:id="rId50"/>
    <p:sldId id="644" r:id="rId51"/>
    <p:sldId id="642" r:id="rId52"/>
    <p:sldId id="641" r:id="rId53"/>
    <p:sldId id="635" r:id="rId54"/>
    <p:sldId id="403" r:id="rId55"/>
    <p:sldId id="404" r:id="rId56"/>
    <p:sldId id="405" r:id="rId57"/>
    <p:sldId id="406" r:id="rId58"/>
    <p:sldId id="407" r:id="rId59"/>
    <p:sldId id="577" r:id="rId60"/>
    <p:sldId id="580" r:id="rId61"/>
    <p:sldId id="521" r:id="rId62"/>
    <p:sldId id="760" r:id="rId63"/>
    <p:sldId id="645" r:id="rId64"/>
    <p:sldId id="409" r:id="rId65"/>
    <p:sldId id="522" r:id="rId66"/>
    <p:sldId id="411" r:id="rId67"/>
    <p:sldId id="412" r:id="rId68"/>
    <p:sldId id="413" r:id="rId69"/>
    <p:sldId id="414" r:id="rId70"/>
    <p:sldId id="415" r:id="rId71"/>
    <p:sldId id="416" r:id="rId72"/>
    <p:sldId id="418" r:id="rId73"/>
    <p:sldId id="419" r:id="rId74"/>
    <p:sldId id="420" r:id="rId75"/>
    <p:sldId id="421" r:id="rId76"/>
    <p:sldId id="563" r:id="rId77"/>
    <p:sldId id="423" r:id="rId78"/>
    <p:sldId id="424" r:id="rId79"/>
    <p:sldId id="425" r:id="rId80"/>
    <p:sldId id="426" r:id="rId81"/>
    <p:sldId id="427" r:id="rId82"/>
    <p:sldId id="428" r:id="rId83"/>
    <p:sldId id="429" r:id="rId84"/>
    <p:sldId id="430" r:id="rId85"/>
    <p:sldId id="431" r:id="rId86"/>
    <p:sldId id="432" r:id="rId87"/>
    <p:sldId id="433" r:id="rId88"/>
    <p:sldId id="434" r:id="rId89"/>
    <p:sldId id="435" r:id="rId90"/>
    <p:sldId id="539" r:id="rId91"/>
    <p:sldId id="437" r:id="rId92"/>
    <p:sldId id="439" r:id="rId93"/>
    <p:sldId id="438" r:id="rId94"/>
    <p:sldId id="440" r:id="rId95"/>
    <p:sldId id="441" r:id="rId96"/>
    <p:sldId id="442" r:id="rId97"/>
    <p:sldId id="443" r:id="rId98"/>
    <p:sldId id="444" r:id="rId99"/>
    <p:sldId id="445" r:id="rId100"/>
    <p:sldId id="446" r:id="rId101"/>
    <p:sldId id="447" r:id="rId102"/>
    <p:sldId id="448" r:id="rId103"/>
    <p:sldId id="449" r:id="rId104"/>
    <p:sldId id="450" r:id="rId105"/>
    <p:sldId id="451" r:id="rId106"/>
    <p:sldId id="452" r:id="rId107"/>
    <p:sldId id="453" r:id="rId108"/>
    <p:sldId id="454" r:id="rId109"/>
    <p:sldId id="523" r:id="rId110"/>
    <p:sldId id="529" r:id="rId111"/>
    <p:sldId id="524" r:id="rId112"/>
    <p:sldId id="459" r:id="rId113"/>
    <p:sldId id="460" r:id="rId114"/>
    <p:sldId id="461" r:id="rId115"/>
    <p:sldId id="462" r:id="rId116"/>
    <p:sldId id="463" r:id="rId117"/>
    <p:sldId id="646" r:id="rId118"/>
    <p:sldId id="647" r:id="rId119"/>
    <p:sldId id="464" r:id="rId120"/>
    <p:sldId id="465" r:id="rId121"/>
    <p:sldId id="466" r:id="rId122"/>
    <p:sldId id="698" r:id="rId123"/>
    <p:sldId id="699" r:id="rId124"/>
    <p:sldId id="700" r:id="rId125"/>
    <p:sldId id="701" r:id="rId126"/>
    <p:sldId id="702" r:id="rId127"/>
    <p:sldId id="525" r:id="rId128"/>
    <p:sldId id="727" r:id="rId129"/>
    <p:sldId id="526" r:id="rId130"/>
    <p:sldId id="467" r:id="rId131"/>
    <p:sldId id="468" r:id="rId132"/>
    <p:sldId id="469" r:id="rId133"/>
    <p:sldId id="729" r:id="rId134"/>
    <p:sldId id="703" r:id="rId135"/>
    <p:sldId id="704" r:id="rId136"/>
    <p:sldId id="705" r:id="rId137"/>
    <p:sldId id="706" r:id="rId138"/>
    <p:sldId id="707" r:id="rId139"/>
    <p:sldId id="708" r:id="rId140"/>
    <p:sldId id="527" r:id="rId141"/>
    <p:sldId id="728" r:id="rId142"/>
    <p:sldId id="528" r:id="rId143"/>
    <p:sldId id="709" r:id="rId144"/>
    <p:sldId id="666" r:id="rId145"/>
    <p:sldId id="667" r:id="rId146"/>
    <p:sldId id="668" r:id="rId147"/>
    <p:sldId id="669" r:id="rId148"/>
    <p:sldId id="670" r:id="rId149"/>
    <p:sldId id="671" r:id="rId150"/>
    <p:sldId id="672" r:id="rId151"/>
    <p:sldId id="673" r:id="rId152"/>
    <p:sldId id="716" r:id="rId153"/>
    <p:sldId id="710" r:id="rId154"/>
    <p:sldId id="711" r:id="rId155"/>
    <p:sldId id="712" r:id="rId156"/>
    <p:sldId id="713" r:id="rId157"/>
    <p:sldId id="714" r:id="rId158"/>
    <p:sldId id="715" r:id="rId159"/>
    <p:sldId id="589" r:id="rId160"/>
    <p:sldId id="656" r:id="rId161"/>
    <p:sldId id="717" r:id="rId162"/>
    <p:sldId id="658" r:id="rId163"/>
    <p:sldId id="659" r:id="rId164"/>
    <p:sldId id="660" r:id="rId165"/>
    <p:sldId id="661" r:id="rId166"/>
    <p:sldId id="662" r:id="rId167"/>
    <p:sldId id="663" r:id="rId168"/>
    <p:sldId id="664" r:id="rId169"/>
    <p:sldId id="368" r:id="rId170"/>
    <p:sldId id="499" r:id="rId171"/>
    <p:sldId id="500" r:id="rId172"/>
    <p:sldId id="685" r:id="rId173"/>
    <p:sldId id="501" r:id="rId174"/>
    <p:sldId id="502" r:id="rId175"/>
    <p:sldId id="503" r:id="rId176"/>
    <p:sldId id="504" r:id="rId177"/>
    <p:sldId id="686" r:id="rId178"/>
    <p:sldId id="505" r:id="rId179"/>
    <p:sldId id="506" r:id="rId180"/>
    <p:sldId id="507" r:id="rId181"/>
    <p:sldId id="687" r:id="rId182"/>
    <p:sldId id="681" r:id="rId183"/>
    <p:sldId id="688" r:id="rId184"/>
    <p:sldId id="682" r:id="rId185"/>
    <p:sldId id="683" r:id="rId186"/>
    <p:sldId id="369" r:id="rId187"/>
    <p:sldId id="752" r:id="rId188"/>
    <p:sldId id="753" r:id="rId189"/>
    <p:sldId id="754" r:id="rId190"/>
    <p:sldId id="689" r:id="rId191"/>
    <p:sldId id="755" r:id="rId192"/>
    <p:sldId id="756" r:id="rId193"/>
    <p:sldId id="757" r:id="rId194"/>
    <p:sldId id="758" r:id="rId195"/>
    <p:sldId id="759" r:id="rId196"/>
  </p:sldIdLst>
  <p:sldSz cx="9144000" cy="6858000" type="screen4x3"/>
  <p:notesSz cx="7315200" cy="9601200"/>
  <p:custDataLst>
    <p:tags r:id="rId19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nnie Glendinning"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9B03"/>
    <a:srgbClr val="BE6402"/>
    <a:srgbClr val="D87202"/>
    <a:srgbClr val="D98C01"/>
    <a:srgbClr val="FCA904"/>
    <a:srgbClr val="BF3009"/>
    <a:srgbClr val="EE4B18"/>
    <a:srgbClr val="FF7F15"/>
    <a:srgbClr val="F43E0C"/>
    <a:srgbClr val="A0290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26157" autoAdjust="0"/>
    <p:restoredTop sz="86418" autoAdjust="0"/>
  </p:normalViewPr>
  <p:slideViewPr>
    <p:cSldViewPr snapToGrid="0">
      <p:cViewPr varScale="1">
        <p:scale>
          <a:sx n="93" d="100"/>
          <a:sy n="93" d="100"/>
        </p:scale>
        <p:origin x="-198" y="-102"/>
      </p:cViewPr>
      <p:guideLst>
        <p:guide orient="horz" pos="2160"/>
        <p:guide pos="2873"/>
      </p:guideLst>
    </p:cSldViewPr>
  </p:slideViewPr>
  <p:outlineViewPr>
    <p:cViewPr>
      <p:scale>
        <a:sx n="33" d="100"/>
        <a:sy n="33" d="100"/>
      </p:scale>
      <p:origin x="0" y="11939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Lst>
  </p:outlineViewPr>
  <p:notesTextViewPr>
    <p:cViewPr>
      <p:scale>
        <a:sx n="100" d="100"/>
        <a:sy n="100" d="100"/>
      </p:scale>
      <p:origin x="0" y="0"/>
    </p:cViewPr>
  </p:notesTextViewPr>
  <p:sorterViewPr>
    <p:cViewPr>
      <p:scale>
        <a:sx n="90" d="100"/>
        <a:sy n="90" d="100"/>
      </p:scale>
      <p:origin x="0" y="40032"/>
    </p:cViewPr>
  </p:sorterViewPr>
  <p:notesViewPr>
    <p:cSldViewPr snapToGrid="0">
      <p:cViewPr varScale="1">
        <p:scale>
          <a:sx n="91" d="100"/>
          <a:sy n="91" d="100"/>
        </p:scale>
        <p:origin x="-3588" y="-12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slide" Target="slides/slide131.xml"/><Relationship Id="rId159" Type="http://schemas.openxmlformats.org/officeDocument/2006/relationships/slide" Target="slides/slide152.xml"/><Relationship Id="rId170" Type="http://schemas.openxmlformats.org/officeDocument/2006/relationships/slide" Target="slides/slide163.xml"/><Relationship Id="rId191" Type="http://schemas.openxmlformats.org/officeDocument/2006/relationships/slide" Target="slides/slide184.xml"/><Relationship Id="rId196" Type="http://schemas.openxmlformats.org/officeDocument/2006/relationships/slide" Target="slides/slide189.xml"/><Relationship Id="rId200" Type="http://schemas.openxmlformats.org/officeDocument/2006/relationships/commentAuthors" Target="commentAuthors.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144" Type="http://schemas.openxmlformats.org/officeDocument/2006/relationships/slide" Target="slides/slide137.xml"/><Relationship Id="rId149" Type="http://schemas.openxmlformats.org/officeDocument/2006/relationships/slide" Target="slides/slide142.xml"/><Relationship Id="rId5" Type="http://schemas.openxmlformats.org/officeDocument/2006/relationships/slideMaster" Target="slideMasters/slideMaster5.xml"/><Relationship Id="rId90" Type="http://schemas.openxmlformats.org/officeDocument/2006/relationships/slide" Target="slides/slide83.xml"/><Relationship Id="rId95" Type="http://schemas.openxmlformats.org/officeDocument/2006/relationships/slide" Target="slides/slide88.xml"/><Relationship Id="rId160" Type="http://schemas.openxmlformats.org/officeDocument/2006/relationships/slide" Target="slides/slide153.xml"/><Relationship Id="rId165" Type="http://schemas.openxmlformats.org/officeDocument/2006/relationships/slide" Target="slides/slide158.xml"/><Relationship Id="rId181" Type="http://schemas.openxmlformats.org/officeDocument/2006/relationships/slide" Target="slides/slide174.xml"/><Relationship Id="rId186" Type="http://schemas.openxmlformats.org/officeDocument/2006/relationships/slide" Target="slides/slide179.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slide" Target="slides/slide132.xml"/><Relationship Id="rId80" Type="http://schemas.openxmlformats.org/officeDocument/2006/relationships/slide" Target="slides/slide73.xml"/><Relationship Id="rId85" Type="http://schemas.openxmlformats.org/officeDocument/2006/relationships/slide" Target="slides/slide78.xml"/><Relationship Id="rId150" Type="http://schemas.openxmlformats.org/officeDocument/2006/relationships/slide" Target="slides/slide143.xml"/><Relationship Id="rId155" Type="http://schemas.openxmlformats.org/officeDocument/2006/relationships/slide" Target="slides/slide148.xml"/><Relationship Id="rId171" Type="http://schemas.openxmlformats.org/officeDocument/2006/relationships/slide" Target="slides/slide164.xml"/><Relationship Id="rId176" Type="http://schemas.openxmlformats.org/officeDocument/2006/relationships/slide" Target="slides/slide169.xml"/><Relationship Id="rId192" Type="http://schemas.openxmlformats.org/officeDocument/2006/relationships/slide" Target="slides/slide185.xml"/><Relationship Id="rId197" Type="http://schemas.openxmlformats.org/officeDocument/2006/relationships/notesMaster" Target="notesMasters/notesMaster1.xml"/><Relationship Id="rId201" Type="http://schemas.openxmlformats.org/officeDocument/2006/relationships/presProps" Target="presProps.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40" Type="http://schemas.openxmlformats.org/officeDocument/2006/relationships/slide" Target="slides/slide133.xml"/><Relationship Id="rId145" Type="http://schemas.openxmlformats.org/officeDocument/2006/relationships/slide" Target="slides/slide138.xml"/><Relationship Id="rId161" Type="http://schemas.openxmlformats.org/officeDocument/2006/relationships/slide" Target="slides/slide154.xml"/><Relationship Id="rId166" Type="http://schemas.openxmlformats.org/officeDocument/2006/relationships/slide" Target="slides/slide159.xml"/><Relationship Id="rId182" Type="http://schemas.openxmlformats.org/officeDocument/2006/relationships/slide" Target="slides/slide175.xml"/><Relationship Id="rId187" Type="http://schemas.openxmlformats.org/officeDocument/2006/relationships/slide" Target="slides/slide180.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51" Type="http://schemas.openxmlformats.org/officeDocument/2006/relationships/slide" Target="slides/slide144.xml"/><Relationship Id="rId156" Type="http://schemas.openxmlformats.org/officeDocument/2006/relationships/slide" Target="slides/slide149.xml"/><Relationship Id="rId177" Type="http://schemas.openxmlformats.org/officeDocument/2006/relationships/slide" Target="slides/slide170.xml"/><Relationship Id="rId198" Type="http://schemas.openxmlformats.org/officeDocument/2006/relationships/handoutMaster" Target="handoutMasters/handoutMaster1.xml"/><Relationship Id="rId172" Type="http://schemas.openxmlformats.org/officeDocument/2006/relationships/slide" Target="slides/slide165.xml"/><Relationship Id="rId193" Type="http://schemas.openxmlformats.org/officeDocument/2006/relationships/slide" Target="slides/slide186.xml"/><Relationship Id="rId202" Type="http://schemas.openxmlformats.org/officeDocument/2006/relationships/viewProps" Target="viewProps.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slide" Target="slides/slide134.xml"/><Relationship Id="rId146" Type="http://schemas.openxmlformats.org/officeDocument/2006/relationships/slide" Target="slides/slide139.xml"/><Relationship Id="rId167" Type="http://schemas.openxmlformats.org/officeDocument/2006/relationships/slide" Target="slides/slide160.xml"/><Relationship Id="rId188" Type="http://schemas.openxmlformats.org/officeDocument/2006/relationships/slide" Target="slides/slide181.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162" Type="http://schemas.openxmlformats.org/officeDocument/2006/relationships/slide" Target="slides/slide155.xml"/><Relationship Id="rId183" Type="http://schemas.openxmlformats.org/officeDocument/2006/relationships/slide" Target="slides/slide176.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157" Type="http://schemas.openxmlformats.org/officeDocument/2006/relationships/slide" Target="slides/slide150.xml"/><Relationship Id="rId178" Type="http://schemas.openxmlformats.org/officeDocument/2006/relationships/slide" Target="slides/slide171.xml"/><Relationship Id="rId61" Type="http://schemas.openxmlformats.org/officeDocument/2006/relationships/slide" Target="slides/slide54.xml"/><Relationship Id="rId82" Type="http://schemas.openxmlformats.org/officeDocument/2006/relationships/slide" Target="slides/slide75.xml"/><Relationship Id="rId152" Type="http://schemas.openxmlformats.org/officeDocument/2006/relationships/slide" Target="slides/slide145.xml"/><Relationship Id="rId173" Type="http://schemas.openxmlformats.org/officeDocument/2006/relationships/slide" Target="slides/slide166.xml"/><Relationship Id="rId194" Type="http://schemas.openxmlformats.org/officeDocument/2006/relationships/slide" Target="slides/slide187.xml"/><Relationship Id="rId199" Type="http://schemas.openxmlformats.org/officeDocument/2006/relationships/tags" Target="tags/tag1.xml"/><Relationship Id="rId203" Type="http://schemas.openxmlformats.org/officeDocument/2006/relationships/theme" Target="theme/theme1.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slide" Target="slides/slide140.xml"/><Relationship Id="rId168" Type="http://schemas.openxmlformats.org/officeDocument/2006/relationships/slide" Target="slides/slide16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slide" Target="slides/slide135.xml"/><Relationship Id="rId163" Type="http://schemas.openxmlformats.org/officeDocument/2006/relationships/slide" Target="slides/slide156.xml"/><Relationship Id="rId184" Type="http://schemas.openxmlformats.org/officeDocument/2006/relationships/slide" Target="slides/slide177.xml"/><Relationship Id="rId189" Type="http://schemas.openxmlformats.org/officeDocument/2006/relationships/slide" Target="slides/slide182.xml"/><Relationship Id="rId3" Type="http://schemas.openxmlformats.org/officeDocument/2006/relationships/slideMaster" Target="slideMasters/slideMaster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158" Type="http://schemas.openxmlformats.org/officeDocument/2006/relationships/slide" Target="slides/slide151.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3" Type="http://schemas.openxmlformats.org/officeDocument/2006/relationships/slide" Target="slides/slide146.xml"/><Relationship Id="rId174" Type="http://schemas.openxmlformats.org/officeDocument/2006/relationships/slide" Target="slides/slide167.xml"/><Relationship Id="rId179" Type="http://schemas.openxmlformats.org/officeDocument/2006/relationships/slide" Target="slides/slide172.xml"/><Relationship Id="rId195" Type="http://schemas.openxmlformats.org/officeDocument/2006/relationships/slide" Target="slides/slide188.xml"/><Relationship Id="rId190" Type="http://schemas.openxmlformats.org/officeDocument/2006/relationships/slide" Target="slides/slide183.xml"/><Relationship Id="rId204" Type="http://schemas.openxmlformats.org/officeDocument/2006/relationships/tableStyles" Target="tableStyles.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slide" Target="slides/slide136.xml"/><Relationship Id="rId148" Type="http://schemas.openxmlformats.org/officeDocument/2006/relationships/slide" Target="slides/slide141.xml"/><Relationship Id="rId164" Type="http://schemas.openxmlformats.org/officeDocument/2006/relationships/slide" Target="slides/slide157.xml"/><Relationship Id="rId169" Type="http://schemas.openxmlformats.org/officeDocument/2006/relationships/slide" Target="slides/slide162.xml"/><Relationship Id="rId185" Type="http://schemas.openxmlformats.org/officeDocument/2006/relationships/slide" Target="slides/slide178.xml"/><Relationship Id="rId4" Type="http://schemas.openxmlformats.org/officeDocument/2006/relationships/slideMaster" Target="slideMasters/slideMaster4.xml"/><Relationship Id="rId9" Type="http://schemas.openxmlformats.org/officeDocument/2006/relationships/slide" Target="slides/slide2.xml"/><Relationship Id="rId180" Type="http://schemas.openxmlformats.org/officeDocument/2006/relationships/slide" Target="slides/slide173.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54" Type="http://schemas.openxmlformats.org/officeDocument/2006/relationships/slide" Target="slides/slide147.xml"/><Relationship Id="rId175" Type="http://schemas.openxmlformats.org/officeDocument/2006/relationships/slide" Target="slides/slide168.xml"/></Relationships>
</file>

<file path=ppt/_rels/viewProps.xml.rels><?xml version="1.0" encoding="UTF-8" standalone="yes"?>
<Relationships xmlns="http://schemas.openxmlformats.org/package/2006/relationships"><Relationship Id="rId8" Type="http://schemas.openxmlformats.org/officeDocument/2006/relationships/slide" Target="slides/slide68.xml"/><Relationship Id="rId13" Type="http://schemas.openxmlformats.org/officeDocument/2006/relationships/slide" Target="slides/slide74.xml"/><Relationship Id="rId18" Type="http://schemas.openxmlformats.org/officeDocument/2006/relationships/slide" Target="slides/slide79.xml"/><Relationship Id="rId3" Type="http://schemas.openxmlformats.org/officeDocument/2006/relationships/slide" Target="slides/slide63.xml"/><Relationship Id="rId21" Type="http://schemas.openxmlformats.org/officeDocument/2006/relationships/slide" Target="slides/slide91.xml"/><Relationship Id="rId7" Type="http://schemas.openxmlformats.org/officeDocument/2006/relationships/slide" Target="slides/slide67.xml"/><Relationship Id="rId12" Type="http://schemas.openxmlformats.org/officeDocument/2006/relationships/slide" Target="slides/slide72.xml"/><Relationship Id="rId17" Type="http://schemas.openxmlformats.org/officeDocument/2006/relationships/slide" Target="slides/slide78.xml"/><Relationship Id="rId25" Type="http://schemas.openxmlformats.org/officeDocument/2006/relationships/slide" Target="slides/slide126.xml"/><Relationship Id="rId2" Type="http://schemas.openxmlformats.org/officeDocument/2006/relationships/slide" Target="slides/slide50.xml"/><Relationship Id="rId16" Type="http://schemas.openxmlformats.org/officeDocument/2006/relationships/slide" Target="slides/slide77.xml"/><Relationship Id="rId20" Type="http://schemas.openxmlformats.org/officeDocument/2006/relationships/slide" Target="slides/slide86.xml"/><Relationship Id="rId1" Type="http://schemas.openxmlformats.org/officeDocument/2006/relationships/slide" Target="slides/slide49.xml"/><Relationship Id="rId6" Type="http://schemas.openxmlformats.org/officeDocument/2006/relationships/slide" Target="slides/slide66.xml"/><Relationship Id="rId11" Type="http://schemas.openxmlformats.org/officeDocument/2006/relationships/slide" Target="slides/slide71.xml"/><Relationship Id="rId24" Type="http://schemas.openxmlformats.org/officeDocument/2006/relationships/slide" Target="slides/slide117.xml"/><Relationship Id="rId5" Type="http://schemas.openxmlformats.org/officeDocument/2006/relationships/slide" Target="slides/slide65.xml"/><Relationship Id="rId15" Type="http://schemas.openxmlformats.org/officeDocument/2006/relationships/slide" Target="slides/slide76.xml"/><Relationship Id="rId23" Type="http://schemas.openxmlformats.org/officeDocument/2006/relationships/slide" Target="slides/slide107.xml"/><Relationship Id="rId10" Type="http://schemas.openxmlformats.org/officeDocument/2006/relationships/slide" Target="slides/slide70.xml"/><Relationship Id="rId19" Type="http://schemas.openxmlformats.org/officeDocument/2006/relationships/slide" Target="slides/slide85.xml"/><Relationship Id="rId4" Type="http://schemas.openxmlformats.org/officeDocument/2006/relationships/slide" Target="slides/slide64.xml"/><Relationship Id="rId9" Type="http://schemas.openxmlformats.org/officeDocument/2006/relationships/slide" Target="slides/slide69.xml"/><Relationship Id="rId14" Type="http://schemas.openxmlformats.org/officeDocument/2006/relationships/slide" Target="slides/slide75.xml"/><Relationship Id="rId22" Type="http://schemas.openxmlformats.org/officeDocument/2006/relationships/slide" Target="slides/slide10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7666796184195718"/>
          <c:y val="9.5464124844822001E-2"/>
          <c:w val="0.77730898282742811"/>
          <c:h val="0.54531173716098058"/>
        </c:manualLayout>
      </c:layout>
      <c:barChart>
        <c:barDir val="col"/>
        <c:grouping val="clustered"/>
        <c:ser>
          <c:idx val="0"/>
          <c:order val="0"/>
          <c:tx>
            <c:strRef>
              <c:f>Sheet1!$B$1</c:f>
              <c:strCache>
                <c:ptCount val="1"/>
                <c:pt idx="0">
                  <c:v>Speed Up</c:v>
                </c:pt>
              </c:strCache>
            </c:strRef>
          </c:tx>
          <c:cat>
            <c:strRef>
              <c:f>Sheet1!$A$2:$A$5</c:f>
              <c:strCache>
                <c:ptCount val="4"/>
                <c:pt idx="0">
                  <c:v>Original Code</c:v>
                </c:pt>
                <c:pt idx="1">
                  <c:v>Mutex Added</c:v>
                </c:pt>
                <c:pt idx="2">
                  <c:v>Up/Downlink Threads</c:v>
                </c:pt>
                <c:pt idx="3">
                  <c:v>Uplink Runs First</c:v>
                </c:pt>
              </c:strCache>
            </c:strRef>
          </c:cat>
          <c:val>
            <c:numRef>
              <c:f>Sheet1!$B$2:$B$5</c:f>
              <c:numCache>
                <c:formatCode>General</c:formatCode>
                <c:ptCount val="4"/>
                <c:pt idx="0">
                  <c:v>1</c:v>
                </c:pt>
                <c:pt idx="1">
                  <c:v>0.92</c:v>
                </c:pt>
                <c:pt idx="2">
                  <c:v>0.92</c:v>
                </c:pt>
                <c:pt idx="3">
                  <c:v>1.58</c:v>
                </c:pt>
              </c:numCache>
            </c:numRef>
          </c:val>
        </c:ser>
        <c:ser>
          <c:idx val="1"/>
          <c:order val="1"/>
          <c:tx>
            <c:strRef>
              <c:f>Sheet1!$C$1</c:f>
              <c:strCache>
                <c:ptCount val="1"/>
                <c:pt idx="0">
                  <c:v>Column1</c:v>
                </c:pt>
              </c:strCache>
            </c:strRef>
          </c:tx>
          <c:cat>
            <c:strRef>
              <c:f>Sheet1!$A$2:$A$5</c:f>
              <c:strCache>
                <c:ptCount val="4"/>
                <c:pt idx="0">
                  <c:v>Original Code</c:v>
                </c:pt>
                <c:pt idx="1">
                  <c:v>Mutex Added</c:v>
                </c:pt>
                <c:pt idx="2">
                  <c:v>Up/Downlink Threads</c:v>
                </c:pt>
                <c:pt idx="3">
                  <c:v>Uplink Runs First</c:v>
                </c:pt>
              </c:strCache>
            </c:strRef>
          </c:cat>
          <c:val>
            <c:numRef>
              <c:f>Sheet1!$C$2:$C$5</c:f>
              <c:numCache>
                <c:formatCode>General</c:formatCode>
                <c:ptCount val="4"/>
              </c:numCache>
            </c:numRef>
          </c:val>
        </c:ser>
        <c:ser>
          <c:idx val="2"/>
          <c:order val="2"/>
          <c:tx>
            <c:strRef>
              <c:f>Sheet1!$D$1</c:f>
              <c:strCache>
                <c:ptCount val="1"/>
                <c:pt idx="0">
                  <c:v>Column2</c:v>
                </c:pt>
              </c:strCache>
            </c:strRef>
          </c:tx>
          <c:cat>
            <c:strRef>
              <c:f>Sheet1!$A$2:$A$5</c:f>
              <c:strCache>
                <c:ptCount val="4"/>
                <c:pt idx="0">
                  <c:v>Original Code</c:v>
                </c:pt>
                <c:pt idx="1">
                  <c:v>Mutex Added</c:v>
                </c:pt>
                <c:pt idx="2">
                  <c:v>Up/Downlink Threads</c:v>
                </c:pt>
                <c:pt idx="3">
                  <c:v>Uplink Runs First</c:v>
                </c:pt>
              </c:strCache>
            </c:strRef>
          </c:cat>
          <c:val>
            <c:numRef>
              <c:f>Sheet1!$D$2:$D$5</c:f>
              <c:numCache>
                <c:formatCode>General</c:formatCode>
                <c:ptCount val="4"/>
              </c:numCache>
            </c:numRef>
          </c:val>
        </c:ser>
        <c:dLbls/>
        <c:axId val="399311232"/>
        <c:axId val="399312768"/>
      </c:barChart>
      <c:catAx>
        <c:axId val="399311232"/>
        <c:scaling>
          <c:orientation val="minMax"/>
        </c:scaling>
        <c:axPos val="b"/>
        <c:tickLblPos val="nextTo"/>
        <c:txPr>
          <a:bodyPr rot="-1800000"/>
          <a:lstStyle/>
          <a:p>
            <a:pPr>
              <a:defRPr/>
            </a:pPr>
            <a:endParaRPr lang="en-US"/>
          </a:p>
        </c:txPr>
        <c:crossAx val="399312768"/>
        <c:crosses val="autoZero"/>
        <c:auto val="1"/>
        <c:lblAlgn val="ctr"/>
        <c:lblOffset val="100"/>
      </c:catAx>
      <c:valAx>
        <c:axId val="399312768"/>
        <c:scaling>
          <c:orientation val="minMax"/>
          <c:max val="1.7500000000000002"/>
        </c:scaling>
        <c:axPos val="l"/>
        <c:majorGridlines/>
        <c:numFmt formatCode="General" sourceLinked="1"/>
        <c:tickLblPos val="nextTo"/>
        <c:crossAx val="399311232"/>
        <c:crosses val="autoZero"/>
        <c:crossBetween val="between"/>
        <c:majorUnit val="0.25"/>
      </c:valAx>
    </c:plotArea>
    <c:plotVisOnly val="1"/>
    <c:dispBlanksAs val="gap"/>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autoTitleDeleted val="1"/>
    <c:view3D>
      <c:hPercent val="67"/>
      <c:depthPercent val="100"/>
      <c:rAngAx val="1"/>
    </c:view3D>
    <c:floor>
      <c:spPr>
        <a:solidFill>
          <a:srgbClr val="C0C0C0"/>
        </a:solidFill>
        <a:ln w="3175">
          <a:solidFill>
            <a:schemeClr val="tx1"/>
          </a:solidFill>
          <a:prstDash val="solid"/>
        </a:ln>
      </c:spPr>
    </c:floor>
    <c:sideWall>
      <c:spPr>
        <a:noFill/>
        <a:ln w="12700">
          <a:solidFill>
            <a:schemeClr val="tx1"/>
          </a:solidFill>
          <a:prstDash val="solid"/>
        </a:ln>
      </c:spPr>
    </c:sideWall>
    <c:backWall>
      <c:spPr>
        <a:noFill/>
        <a:ln w="12700">
          <a:solidFill>
            <a:schemeClr val="tx1"/>
          </a:solidFill>
          <a:prstDash val="solid"/>
        </a:ln>
      </c:spPr>
    </c:backWall>
    <c:plotArea>
      <c:layout>
        <c:manualLayout>
          <c:layoutTarget val="inner"/>
          <c:xMode val="edge"/>
          <c:yMode val="edge"/>
          <c:x val="0.16190476190476188"/>
          <c:y val="5.515587529976005E-2"/>
          <c:w val="0.79523809523809563"/>
          <c:h val="0.70743405275779381"/>
        </c:manualLayout>
      </c:layout>
      <c:bar3DChart>
        <c:barDir val="col"/>
        <c:grouping val="clustered"/>
        <c:varyColors val="1"/>
        <c:ser>
          <c:idx val="0"/>
          <c:order val="0"/>
          <c:tx>
            <c:strRef>
              <c:f>Sheet1!$A$2</c:f>
              <c:strCache>
                <c:ptCount val="1"/>
                <c:pt idx="0">
                  <c:v>dp4</c:v>
                </c:pt>
              </c:strCache>
            </c:strRef>
          </c:tx>
          <c:spPr>
            <a:solidFill>
              <a:schemeClr val="accent1"/>
            </a:solidFill>
            <a:ln w="9126">
              <a:solidFill>
                <a:schemeClr val="tx1"/>
              </a:solidFill>
              <a:prstDash val="solid"/>
            </a:ln>
          </c:spPr>
          <c:dPt>
            <c:idx val="1"/>
            <c:spPr>
              <a:solidFill>
                <a:schemeClr val="accent2"/>
              </a:solidFill>
              <a:ln w="9126">
                <a:solidFill>
                  <a:schemeClr val="tx1"/>
                </a:solidFill>
                <a:prstDash val="solid"/>
              </a:ln>
            </c:spPr>
          </c:dPt>
          <c:dPt>
            <c:idx val="2"/>
            <c:spPr>
              <a:solidFill>
                <a:schemeClr val="hlink"/>
              </a:solidFill>
              <a:ln w="9126">
                <a:solidFill>
                  <a:schemeClr val="tx1"/>
                </a:solidFill>
                <a:prstDash val="solid"/>
              </a:ln>
            </c:spPr>
          </c:dPt>
          <c:dPt>
            <c:idx val="3"/>
            <c:spPr>
              <a:solidFill>
                <a:schemeClr val="folHlink"/>
              </a:solidFill>
              <a:ln w="9126">
                <a:solidFill>
                  <a:schemeClr val="tx1"/>
                </a:solidFill>
                <a:prstDash val="solid"/>
              </a:ln>
            </c:spPr>
          </c:dPt>
          <c:dPt>
            <c:idx val="4"/>
            <c:spPr>
              <a:solidFill>
                <a:schemeClr val="bg2"/>
              </a:solidFill>
              <a:ln w="9126">
                <a:solidFill>
                  <a:schemeClr val="tx1"/>
                </a:solidFill>
                <a:prstDash val="solid"/>
              </a:ln>
            </c:spPr>
          </c:dPt>
          <c:cat>
            <c:strRef>
              <c:f>Sheet1!$B$1:$F$1</c:f>
              <c:strCache>
                <c:ptCount val="5"/>
                <c:pt idx="0">
                  <c:v>Sequential</c:v>
                </c:pt>
                <c:pt idx="1">
                  <c:v>1</c:v>
                </c:pt>
                <c:pt idx="2">
                  <c:v>2</c:v>
                </c:pt>
                <c:pt idx="3">
                  <c:v>5</c:v>
                </c:pt>
                <c:pt idx="4">
                  <c:v>10</c:v>
                </c:pt>
              </c:strCache>
            </c:strRef>
          </c:cat>
          <c:val>
            <c:numRef>
              <c:f>Sheet1!$B$2:$F$2</c:f>
              <c:numCache>
                <c:formatCode>General</c:formatCode>
                <c:ptCount val="5"/>
                <c:pt idx="0">
                  <c:v>1</c:v>
                </c:pt>
                <c:pt idx="1">
                  <c:v>1.3800000000000001</c:v>
                </c:pt>
                <c:pt idx="2">
                  <c:v>1.6400000000000001</c:v>
                </c:pt>
                <c:pt idx="3">
                  <c:v>1.83</c:v>
                </c:pt>
                <c:pt idx="4">
                  <c:v>1.9900000000000027</c:v>
                </c:pt>
              </c:numCache>
            </c:numRef>
          </c:val>
        </c:ser>
        <c:dLbls/>
        <c:gapDepth val="0"/>
        <c:shape val="box"/>
        <c:axId val="367924352"/>
        <c:axId val="373577216"/>
        <c:axId val="0"/>
      </c:bar3DChart>
      <c:catAx>
        <c:axId val="367924352"/>
        <c:scaling>
          <c:orientation val="minMax"/>
        </c:scaling>
        <c:axPos val="b"/>
        <c:title>
          <c:tx>
            <c:rich>
              <a:bodyPr/>
              <a:lstStyle/>
              <a:p>
                <a:pPr>
                  <a:defRPr/>
                </a:pPr>
                <a:r>
                  <a:rPr lang="en-US"/>
                  <a:t>Slices/Thread (Dual Core)</a:t>
                </a:r>
              </a:p>
            </c:rich>
          </c:tx>
          <c:layout>
            <c:manualLayout>
              <c:xMode val="edge"/>
              <c:yMode val="edge"/>
              <c:x val="0.31269841269841281"/>
              <c:y val="0.85611510791366907"/>
            </c:manualLayout>
          </c:layout>
          <c:spPr>
            <a:noFill/>
            <a:ln w="18253">
              <a:noFill/>
            </a:ln>
          </c:spPr>
        </c:title>
        <c:numFmt formatCode="General" sourceLinked="1"/>
        <c:tickLblPos val="low"/>
        <c:spPr>
          <a:ln w="2282">
            <a:solidFill>
              <a:schemeClr val="tx1"/>
            </a:solidFill>
            <a:prstDash val="solid"/>
          </a:ln>
        </c:spPr>
        <c:txPr>
          <a:bodyPr rot="0" vert="horz"/>
          <a:lstStyle/>
          <a:p>
            <a:pPr>
              <a:defRPr/>
            </a:pPr>
            <a:endParaRPr lang="en-US"/>
          </a:p>
        </c:txPr>
        <c:crossAx val="373577216"/>
        <c:crosses val="autoZero"/>
        <c:auto val="1"/>
        <c:lblAlgn val="ctr"/>
        <c:lblOffset val="100"/>
        <c:tickLblSkip val="1"/>
        <c:tickMarkSkip val="1"/>
      </c:catAx>
      <c:valAx>
        <c:axId val="373577216"/>
        <c:scaling>
          <c:orientation val="minMax"/>
        </c:scaling>
        <c:axPos val="l"/>
        <c:majorGridlines>
          <c:spPr>
            <a:ln w="2282">
              <a:solidFill>
                <a:schemeClr val="tx1"/>
              </a:solidFill>
              <a:prstDash val="solid"/>
            </a:ln>
          </c:spPr>
        </c:majorGridlines>
        <c:title>
          <c:tx>
            <c:rich>
              <a:bodyPr/>
              <a:lstStyle/>
              <a:p>
                <a:pPr>
                  <a:defRPr/>
                </a:pPr>
                <a:r>
                  <a:rPr lang="en-US"/>
                  <a:t>Speed Up</a:t>
                </a:r>
              </a:p>
            </c:rich>
          </c:tx>
          <c:layout>
            <c:manualLayout>
              <c:xMode val="edge"/>
              <c:yMode val="edge"/>
              <c:x val="7.1428571428571425E-2"/>
              <c:y val="0.27817745803357313"/>
            </c:manualLayout>
          </c:layout>
          <c:spPr>
            <a:noFill/>
            <a:ln w="18253">
              <a:noFill/>
            </a:ln>
          </c:spPr>
        </c:title>
        <c:numFmt formatCode="General" sourceLinked="1"/>
        <c:tickLblPos val="nextTo"/>
        <c:spPr>
          <a:ln w="2282">
            <a:solidFill>
              <a:schemeClr val="tx1"/>
            </a:solidFill>
            <a:prstDash val="solid"/>
          </a:ln>
        </c:spPr>
        <c:txPr>
          <a:bodyPr rot="0" vert="horz"/>
          <a:lstStyle/>
          <a:p>
            <a:pPr>
              <a:defRPr/>
            </a:pPr>
            <a:endParaRPr lang="en-US"/>
          </a:p>
        </c:txPr>
        <c:crossAx val="367924352"/>
        <c:crosses val="autoZero"/>
        <c:crossBetween val="between"/>
        <c:majorUnit val="0.5"/>
      </c:valAx>
      <c:spPr>
        <a:noFill/>
        <a:ln w="18253">
          <a:noFill/>
        </a:ln>
      </c:spPr>
    </c:plotArea>
    <c:plotVisOnly val="1"/>
    <c:dispBlanksAs val="gap"/>
  </c:chart>
  <c:spPr>
    <a:noFill/>
    <a:ln>
      <a:noFill/>
    </a:ln>
  </c:spPr>
  <c:txPr>
    <a:bodyPr/>
    <a:lstStyle/>
    <a:p>
      <a:pPr>
        <a:defRPr sz="1293" b="1" i="0" u="none" strike="noStrike" baseline="0">
          <a:solidFill>
            <a:schemeClr val="bg1">
              <a:lumMod val="10000"/>
            </a:schemeClr>
          </a:solidFill>
          <a:latin typeface="Arial"/>
          <a:ea typeface="Arial"/>
          <a:cs typeface="Arial"/>
        </a:defRPr>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5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6.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image" Target="../media/image8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r>
              <a:rPr lang="en-US"/>
              <a:t>Freescale Semiconductor</a:t>
            </a:r>
          </a:p>
        </p:txBody>
      </p:sp>
      <p:sp>
        <p:nvSpPr>
          <p:cNvPr id="99331"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FF589425-449D-4D80-B16A-0FCA3F0B391A}" type="datetime9">
              <a:rPr lang="en-US"/>
              <a:pPr/>
              <a:t>11/12/2012 2:19:11 PM</a:t>
            </a:fld>
            <a:endParaRPr lang="en-US"/>
          </a:p>
        </p:txBody>
      </p:sp>
      <p:sp>
        <p:nvSpPr>
          <p:cNvPr id="99332"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r>
              <a:rPr lang="en-US"/>
              <a:t>© Freescale Semiconductor 2005</a:t>
            </a:r>
          </a:p>
        </p:txBody>
      </p:sp>
      <p:sp>
        <p:nvSpPr>
          <p:cNvPr id="99333"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B1A579D-3553-4F33-9067-7E7231905C3B}" type="slidenum">
              <a:rPr lang="en-US"/>
              <a:pPr/>
              <a:t>‹#›</a:t>
            </a:fld>
            <a:endParaRPr lang="en-US"/>
          </a:p>
        </p:txBody>
      </p:sp>
    </p:spTree>
    <p:extLst>
      <p:ext uri="{BB962C8B-B14F-4D97-AF65-F5344CB8AC3E}">
        <p14:creationId xmlns:p14="http://schemas.microsoft.com/office/powerpoint/2010/main" xmlns="" val="41789197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vl1pPr>
          </a:lstStyle>
          <a:p>
            <a:r>
              <a:rPr lang="en-US"/>
              <a:t>Freescale Semiconductor</a:t>
            </a:r>
          </a:p>
        </p:txBody>
      </p:sp>
      <p:sp>
        <p:nvSpPr>
          <p:cNvPr id="4099"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vl1pPr>
          </a:lstStyle>
          <a:p>
            <a:fld id="{CDF065D9-E2A3-4C44-9C4B-6E7F477F1903}" type="datetime9">
              <a:rPr lang="en-US"/>
              <a:pPr/>
              <a:t>11/12/2012 2:19:07 PM</a:t>
            </a:fld>
            <a:endParaRPr lang="en-US"/>
          </a:p>
        </p:txBody>
      </p:sp>
      <p:sp>
        <p:nvSpPr>
          <p:cNvPr id="4100"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vl1pPr>
          </a:lstStyle>
          <a:p>
            <a:r>
              <a:rPr lang="en-US"/>
              <a:t>© Freescale Semiconductor 2005</a:t>
            </a:r>
          </a:p>
        </p:txBody>
      </p:sp>
      <p:sp>
        <p:nvSpPr>
          <p:cNvPr id="4103"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vl1pPr>
          </a:lstStyle>
          <a:p>
            <a:fld id="{885AF5F3-1A96-4FB0-9ED1-44AAC5554486}" type="slidenum">
              <a:rPr lang="en-US"/>
              <a:pPr/>
              <a:t>‹#›</a:t>
            </a:fld>
            <a:endParaRPr lang="en-US"/>
          </a:p>
        </p:txBody>
      </p:sp>
    </p:spTree>
    <p:extLst>
      <p:ext uri="{BB962C8B-B14F-4D97-AF65-F5344CB8AC3E}">
        <p14:creationId xmlns:p14="http://schemas.microsoft.com/office/powerpoint/2010/main" xmlns="" val="35080022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r>
              <a:rPr lang="en-US" dirty="0" smtClean="0">
                <a:latin typeface="Arial" pitchFamily="34" charset="0"/>
              </a:rPr>
              <a:t>Welcome to Designing with Freescale Make It </a:t>
            </a:r>
            <a:r>
              <a:rPr lang="en-US" dirty="0" err="1" smtClean="0">
                <a:latin typeface="Arial" pitchFamily="34" charset="0"/>
              </a:rPr>
              <a:t>Multicore</a:t>
            </a:r>
            <a:r>
              <a:rPr lang="en-US" dirty="0" smtClean="0">
                <a:latin typeface="Arial" pitchFamily="34" charset="0"/>
              </a:rPr>
              <a:t> training. During this one day session we will cover topics related to moving your current single-core based application to dual- and multicore. </a:t>
            </a:r>
          </a:p>
        </p:txBody>
      </p:sp>
      <p:sp>
        <p:nvSpPr>
          <p:cNvPr id="43012" name="Slide Number Placeholder 3"/>
          <p:cNvSpPr>
            <a:spLocks noGrp="1"/>
          </p:cNvSpPr>
          <p:nvPr>
            <p:ph type="sldNum" sz="quarter" idx="5"/>
          </p:nvPr>
        </p:nvSpPr>
        <p:spPr>
          <a:noFill/>
        </p:spPr>
        <p:txBody>
          <a:bodyPr/>
          <a:lstStyle/>
          <a:p>
            <a:fld id="{5C31C83A-F36F-485B-A7D2-44BDB8521569}" type="slidenum">
              <a:rPr lang="en-US" smtClean="0">
                <a:latin typeface="Arial" pitchFamily="34" charset="0"/>
              </a:rPr>
              <a:pPr/>
              <a:t>1</a:t>
            </a:fld>
            <a:endParaRPr lang="en-US" dirty="0"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9BD2D9-5F8D-4ACE-9C9E-146C45C51BA3}" type="slidenum">
              <a:rPr lang="en-US" smtClean="0">
                <a:solidFill>
                  <a:prstClr val="black"/>
                </a:solidFill>
              </a:rPr>
              <a:p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dirty="0" smtClean="0">
                <a:latin typeface="Arial" pitchFamily="34" charset="0"/>
              </a:rPr>
              <a:t>Freescale’s Multicore processing platforms provide the most scalable processing in the industry. Since it’s introduction in the middle of 2008 we have introduced 27 unique platforms and are in production on16 families with over 50% of our new design opportunities coming from these processors. </a:t>
            </a:r>
          </a:p>
          <a:p>
            <a:endParaRPr lang="en-US" dirty="0" smtClean="0">
              <a:latin typeface="Arial" pitchFamily="34" charset="0"/>
            </a:endParaRPr>
          </a:p>
          <a:p>
            <a:r>
              <a:rPr lang="en-US" dirty="0" smtClean="0">
                <a:latin typeface="Arial" pitchFamily="34" charset="0"/>
              </a:rPr>
              <a:t>QorIQ tiers are both performance and power based. Beginning with the P1 platform which is what the Tower System we will be using today is based on. The P1 series scales to 1.2GHz in a &lt;3W typical power envelope. The P2 platform provides additional scalability with quad core 1.5GHz processors. P3041 provides similar performance, but a richer feature set for customers needing additional Ethernet connectivity options. The P4080 is our first multicore processor scaling to 8 cores at 1.5GHz in an 18W typical power envelope. The P5 platform is our first 64-bit core and provides additional scalability up to 2GHz. </a:t>
            </a:r>
          </a:p>
          <a:p>
            <a:r>
              <a:rPr lang="en-US" dirty="0" smtClean="0">
                <a:latin typeface="Arial" pitchFamily="34" charset="0"/>
              </a:rPr>
              <a:t>AMP as indicated is a dual threaded processor scaling up to 2.4GHz in 28nm technology. </a:t>
            </a:r>
          </a:p>
          <a:p>
            <a:endParaRPr lang="en-US" dirty="0" smtClean="0">
              <a:latin typeface="Arial" pitchFamily="34" charset="0"/>
            </a:endParaRPr>
          </a:p>
          <a:p>
            <a:r>
              <a:rPr lang="en-US" dirty="0" smtClean="0">
                <a:latin typeface="Arial" pitchFamily="34" charset="0"/>
              </a:rPr>
              <a:t>Freescale platforms are supported by a robust ecosystem allowing you to scale up and down the value/performance chain. Whether you role your own using Freescale's SDK and board design files as a starting point or utilize COTs based boards and 3</a:t>
            </a:r>
            <a:r>
              <a:rPr lang="en-US" baseline="30000" dirty="0" smtClean="0">
                <a:latin typeface="Arial" pitchFamily="34" charset="0"/>
              </a:rPr>
              <a:t>rd</a:t>
            </a:r>
            <a:r>
              <a:rPr lang="en-US" dirty="0" smtClean="0">
                <a:latin typeface="Arial" pitchFamily="34" charset="0"/>
              </a:rPr>
              <a:t> party linux or RTOS to jumpstart and reduce development time-Freescale has the tools to help simplify your bring-up of your next gen multicore design.</a:t>
            </a:r>
          </a:p>
        </p:txBody>
      </p:sp>
      <p:sp>
        <p:nvSpPr>
          <p:cNvPr id="50180" name="Slide Number Placeholder 3"/>
          <p:cNvSpPr>
            <a:spLocks noGrp="1"/>
          </p:cNvSpPr>
          <p:nvPr>
            <p:ph type="sldNum" sz="quarter" idx="5"/>
          </p:nvPr>
        </p:nvSpPr>
        <p:spPr>
          <a:noFill/>
        </p:spPr>
        <p:txBody>
          <a:bodyPr/>
          <a:lstStyle/>
          <a:p>
            <a:fld id="{BD267955-9708-4DA4-AB93-A1F172CE10D7}" type="slidenum">
              <a:rPr lang="he-IL" smtClean="0">
                <a:latin typeface="Arial" pitchFamily="34" charset="0"/>
              </a:rPr>
              <a:pPr/>
              <a:t>11</a:t>
            </a:fld>
            <a:endParaRPr lang="en-US" dirty="0"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dirty="0" smtClean="0">
                <a:latin typeface="Arial" pitchFamily="34" charset="0"/>
              </a:rPr>
              <a:t>Freescale’s P1 series (except P1010 and P1023 families) and P2020/2010 processors are all based on our e500v2 core. </a:t>
            </a:r>
          </a:p>
          <a:p>
            <a:r>
              <a:rPr lang="en-US" dirty="0" smtClean="0">
                <a:latin typeface="Arial" pitchFamily="34" charset="0"/>
              </a:rPr>
              <a:t>Its simple really, each processor in these P1/P2 family of processors is comprised of:</a:t>
            </a:r>
          </a:p>
          <a:p>
            <a:r>
              <a:rPr lang="en-US" dirty="0" smtClean="0">
                <a:latin typeface="Arial" pitchFamily="34" charset="0"/>
              </a:rPr>
              <a:t> A core complex consisting of a single or dual core processor. 32KB of D and I cache , shared L2 of up to 512KB and a Security block for offload acceleration . </a:t>
            </a:r>
          </a:p>
          <a:p>
            <a:endParaRPr lang="en-US" dirty="0" smtClean="0">
              <a:latin typeface="Arial" pitchFamily="34" charset="0"/>
            </a:endParaRPr>
          </a:p>
          <a:p>
            <a:r>
              <a:rPr lang="en-US" dirty="0" smtClean="0">
                <a:latin typeface="Arial" pitchFamily="34" charset="0"/>
              </a:rPr>
              <a:t>A bus architecture that will vary slightly by core, but support for DDR2/3/3L and multiple boot options are supported. </a:t>
            </a:r>
          </a:p>
          <a:p>
            <a:endParaRPr lang="en-US" dirty="0" smtClean="0">
              <a:latin typeface="Arial" pitchFamily="34" charset="0"/>
            </a:endParaRPr>
          </a:p>
          <a:p>
            <a:r>
              <a:rPr lang="en-US" dirty="0" smtClean="0">
                <a:latin typeface="Arial" pitchFamily="34" charset="0"/>
              </a:rPr>
              <a:t>The interface or I/O complex, which is what makes the processor an integrated SOC. By having the I/O integrated you can reduce your  BOM cost and reduce the complexity of your board design. </a:t>
            </a:r>
          </a:p>
          <a:p>
            <a:endParaRPr lang="en-US" dirty="0" smtClean="0">
              <a:latin typeface="Arial" pitchFamily="34" charset="0"/>
            </a:endParaRPr>
          </a:p>
          <a:p>
            <a:r>
              <a:rPr lang="en-US" dirty="0" smtClean="0">
                <a:latin typeface="Arial" pitchFamily="34" charset="0"/>
              </a:rPr>
              <a:t>Lastly the P1021/12 and P1025/16  have a QUICC Engine  that is used by industrial and networking customers to perform their protocol offload function; ATM, Profinet etc. This engine allows the core processor to offload the protocols leaving it  free to perform  control plane functions.</a:t>
            </a:r>
          </a:p>
          <a:p>
            <a:endParaRPr lang="en-US" dirty="0" smtClean="0">
              <a:latin typeface="Arial" pitchFamily="34" charset="0"/>
            </a:endParaRPr>
          </a:p>
        </p:txBody>
      </p:sp>
      <p:sp>
        <p:nvSpPr>
          <p:cNvPr id="52228" name="Slide Number Placeholder 3"/>
          <p:cNvSpPr>
            <a:spLocks noGrp="1"/>
          </p:cNvSpPr>
          <p:nvPr>
            <p:ph type="sldNum" sz="quarter" idx="5"/>
          </p:nvPr>
        </p:nvSpPr>
        <p:spPr>
          <a:noFill/>
        </p:spPr>
        <p:txBody>
          <a:bodyPr/>
          <a:lstStyle/>
          <a:p>
            <a:fld id="{B49E8D99-FCB3-4DCF-ACB3-75C60947524E}" type="slidenum">
              <a:rPr lang="en-US" smtClean="0">
                <a:latin typeface="Arial" pitchFamily="34" charset="0"/>
              </a:rPr>
              <a:pPr/>
              <a:t>12</a:t>
            </a:fld>
            <a:endParaRPr lang="en-US" dirty="0"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77AE87A5-67CC-4E10-86F5-61A06D8AD888}" type="slidenum">
              <a:rPr lang="en-US" smtClean="0">
                <a:latin typeface="Arial" pitchFamily="34" charset="0"/>
              </a:rPr>
              <a:pPr/>
              <a:t>13</a:t>
            </a:fld>
            <a:endParaRPr lang="en-US" smtClean="0">
              <a:latin typeface="Arial" pitchFamily="34" charset="0"/>
            </a:endParaRPr>
          </a:p>
        </p:txBody>
      </p:sp>
      <p:sp>
        <p:nvSpPr>
          <p:cNvPr id="53251" name="Rectangle 2"/>
          <p:cNvSpPr>
            <a:spLocks noGrp="1" noRot="1" noChangeAspect="1" noChangeArrowheads="1" noTextEdit="1"/>
          </p:cNvSpPr>
          <p:nvPr>
            <p:ph type="sldImg"/>
          </p:nvPr>
        </p:nvSpPr>
        <p:spPr>
          <a:xfrm>
            <a:off x="1257300" y="720725"/>
            <a:ext cx="4802188" cy="3600450"/>
          </a:xfrm>
          <a:ln/>
        </p:spPr>
      </p:sp>
      <p:sp>
        <p:nvSpPr>
          <p:cNvPr id="53252" name="Rectangle 3"/>
          <p:cNvSpPr>
            <a:spLocks noGrp="1" noChangeArrowheads="1"/>
          </p:cNvSpPr>
          <p:nvPr>
            <p:ph type="body" idx="1"/>
          </p:nvPr>
        </p:nvSpPr>
        <p:spPr>
          <a:xfrm>
            <a:off x="731838" y="4559300"/>
            <a:ext cx="5851525" cy="4727575"/>
          </a:xfrm>
          <a:noFill/>
          <a:ln/>
        </p:spPr>
        <p:txBody>
          <a:bodyPr/>
          <a:lstStyle/>
          <a:p>
            <a:pPr>
              <a:lnSpc>
                <a:spcPct val="90000"/>
              </a:lnSpc>
            </a:pPr>
            <a:r>
              <a:rPr lang="en-US" sz="1000" dirty="0" smtClean="0">
                <a:latin typeface="Arial" pitchFamily="34" charset="0"/>
              </a:rPr>
              <a:t>Everything on the </a:t>
            </a:r>
            <a:r>
              <a:rPr lang="en-US" sz="1000" dirty="0" err="1" smtClean="0">
                <a:latin typeface="Arial" pitchFamily="34" charset="0"/>
              </a:rPr>
              <a:t>QorIQ</a:t>
            </a:r>
            <a:r>
              <a:rPr lang="en-US" sz="1000" dirty="0" smtClean="0">
                <a:latin typeface="Arial" pitchFamily="34" charset="0"/>
              </a:rPr>
              <a:t> MC processors attaches to the </a:t>
            </a:r>
            <a:r>
              <a:rPr lang="en-US" sz="1000" dirty="0" err="1" smtClean="0">
                <a:latin typeface="Arial" pitchFamily="34" charset="0"/>
              </a:rPr>
              <a:t>CoreNet</a:t>
            </a:r>
            <a:r>
              <a:rPr lang="en-US" sz="1000" dirty="0" smtClean="0">
                <a:latin typeface="Arial" pitchFamily="34" charset="0"/>
              </a:rPr>
              <a:t> fabric: processor cores, offload accelerators, I/O, etc.  </a:t>
            </a:r>
            <a:r>
              <a:rPr lang="en-US" sz="1000" dirty="0" err="1" smtClean="0">
                <a:latin typeface="Arial" pitchFamily="34" charset="0"/>
              </a:rPr>
              <a:t>CoreNet</a:t>
            </a:r>
            <a:r>
              <a:rPr lang="en-US" sz="1000" dirty="0" smtClean="0">
                <a:latin typeface="Arial" pitchFamily="34" charset="0"/>
              </a:rPr>
              <a:t> is a point-to-point/point-to-multipoint  coherent non-blocking fabric. </a:t>
            </a:r>
            <a:r>
              <a:rPr lang="en-US" sz="1000" dirty="0" err="1" smtClean="0">
                <a:latin typeface="Arial" pitchFamily="34" charset="0"/>
              </a:rPr>
              <a:t>CoreNet</a:t>
            </a:r>
            <a:r>
              <a:rPr lang="en-US" sz="1000" dirty="0" smtClean="0">
                <a:latin typeface="Arial" pitchFamily="34" charset="0"/>
              </a:rPr>
              <a:t> was designed to support up to 32 processing elements concurrently without being a bottleneck (note the term “processing elements”, </a:t>
            </a:r>
            <a:r>
              <a:rPr lang="en-US" sz="1000" dirty="0" err="1" smtClean="0">
                <a:latin typeface="Arial" pitchFamily="34" charset="0"/>
              </a:rPr>
              <a:t>CoreNet</a:t>
            </a:r>
            <a:r>
              <a:rPr lang="en-US" sz="1000" dirty="0" smtClean="0">
                <a:latin typeface="Arial" pitchFamily="34" charset="0"/>
              </a:rPr>
              <a:t> can be used with microprocessor cores, DSPs or both). </a:t>
            </a:r>
          </a:p>
          <a:p>
            <a:pPr>
              <a:lnSpc>
                <a:spcPct val="90000"/>
              </a:lnSpc>
            </a:pPr>
            <a:r>
              <a:rPr lang="en-US" sz="1000" dirty="0" smtClean="0">
                <a:latin typeface="Arial" pitchFamily="34" charset="0"/>
              </a:rPr>
              <a:t>Low-latency: no bus arbitration for access to any core (vs. shared bus implementation)</a:t>
            </a:r>
          </a:p>
          <a:p>
            <a:pPr>
              <a:lnSpc>
                <a:spcPct val="90000"/>
              </a:lnSpc>
            </a:pPr>
            <a:r>
              <a:rPr lang="en-US" sz="1000" dirty="0" err="1" smtClean="0">
                <a:latin typeface="Arial" pitchFamily="34" charset="0"/>
              </a:rPr>
              <a:t>CoreNet</a:t>
            </a:r>
            <a:r>
              <a:rPr lang="en-US" sz="1000" dirty="0" smtClean="0">
                <a:latin typeface="Arial" pitchFamily="34" charset="0"/>
              </a:rPr>
              <a:t> fabric will enable more than a decade of new products from a platform that scales with number of cores, peripherals, and process technology</a:t>
            </a:r>
          </a:p>
          <a:p>
            <a:pPr>
              <a:lnSpc>
                <a:spcPct val="90000"/>
              </a:lnSpc>
            </a:pPr>
            <a:r>
              <a:rPr lang="en-US" sz="1000" dirty="0" smtClean="0">
                <a:latin typeface="Arial" pitchFamily="34" charset="0"/>
              </a:rPr>
              <a:t>Our cores have the industry’s highest IPC and frequency for a given </a:t>
            </a:r>
            <a:r>
              <a:rPr lang="en-US" sz="1000" dirty="0" err="1" smtClean="0">
                <a:latin typeface="Arial" pitchFamily="34" charset="0"/>
              </a:rPr>
              <a:t>mW</a:t>
            </a:r>
            <a:r>
              <a:rPr lang="en-US" sz="1000" dirty="0" smtClean="0">
                <a:latin typeface="Arial" pitchFamily="34" charset="0"/>
              </a:rPr>
              <a:t>/Area</a:t>
            </a:r>
          </a:p>
          <a:p>
            <a:pPr>
              <a:lnSpc>
                <a:spcPct val="90000"/>
              </a:lnSpc>
            </a:pPr>
            <a:r>
              <a:rPr lang="en-US" sz="1000" dirty="0" smtClean="0">
                <a:latin typeface="Arial" pitchFamily="34" charset="0"/>
              </a:rPr>
              <a:t>Each core has own back-side L2 cache:</a:t>
            </a:r>
          </a:p>
          <a:p>
            <a:pPr lvl="1">
              <a:lnSpc>
                <a:spcPct val="90000"/>
              </a:lnSpc>
              <a:buFontTx/>
              <a:buChar char="•"/>
            </a:pPr>
            <a:r>
              <a:rPr lang="en-US" sz="1000" dirty="0" smtClean="0">
                <a:latin typeface="Arial" pitchFamily="34" charset="0"/>
              </a:rPr>
              <a:t>Collectively, back-side caches provide an aggregate bandwidth that could never be sustained by a single shared cache.</a:t>
            </a:r>
          </a:p>
          <a:p>
            <a:pPr lvl="1">
              <a:lnSpc>
                <a:spcPct val="90000"/>
              </a:lnSpc>
              <a:buFontTx/>
              <a:buChar char="•"/>
            </a:pPr>
            <a:r>
              <a:rPr lang="en-US" sz="1000" dirty="0" smtClean="0">
                <a:latin typeface="Arial" pitchFamily="34" charset="0"/>
              </a:rPr>
              <a:t>Results in latency improvements of 50% or better vs. front-side (shared) cache.</a:t>
            </a:r>
          </a:p>
          <a:p>
            <a:pPr lvl="1">
              <a:lnSpc>
                <a:spcPct val="90000"/>
              </a:lnSpc>
              <a:buFontTx/>
              <a:buChar char="•"/>
            </a:pPr>
            <a:r>
              <a:rPr lang="en-US" sz="1000" dirty="0" smtClean="0">
                <a:latin typeface="Arial" pitchFamily="34" charset="0"/>
              </a:rPr>
              <a:t>Back-side cache enables tuning of policies by core(s) according to different </a:t>
            </a:r>
            <a:r>
              <a:rPr lang="en-US" sz="1000" dirty="0" err="1" smtClean="0">
                <a:latin typeface="Arial" pitchFamily="34" charset="0"/>
              </a:rPr>
              <a:t>worksets</a:t>
            </a:r>
            <a:r>
              <a:rPr lang="en-US" sz="1000" dirty="0" smtClean="0">
                <a:latin typeface="Arial" pitchFamily="34" charset="0"/>
              </a:rPr>
              <a:t> for easier implementation of performance, isolation, priority, and </a:t>
            </a:r>
            <a:r>
              <a:rPr lang="en-US" sz="1000" dirty="0" err="1" smtClean="0">
                <a:latin typeface="Arial" pitchFamily="34" charset="0"/>
              </a:rPr>
              <a:t>QoS</a:t>
            </a:r>
            <a:endParaRPr lang="en-US" sz="1000" dirty="0" smtClean="0">
              <a:latin typeface="Arial" pitchFamily="34" charset="0"/>
            </a:endParaRPr>
          </a:p>
          <a:p>
            <a:pPr lvl="1">
              <a:lnSpc>
                <a:spcPct val="90000"/>
              </a:lnSpc>
              <a:buFontTx/>
              <a:buChar char="•"/>
            </a:pPr>
            <a:r>
              <a:rPr lang="en-US" sz="1000" dirty="0" smtClean="0">
                <a:latin typeface="Arial" pitchFamily="34" charset="0"/>
              </a:rPr>
              <a:t>A private cache is more self-contained (vs. a single shared cache) and can serve as a natural unit for resource management (e.g., powering off to save energy).</a:t>
            </a:r>
          </a:p>
          <a:p>
            <a:pPr>
              <a:lnSpc>
                <a:spcPct val="90000"/>
              </a:lnSpc>
              <a:buFontTx/>
              <a:buChar char="•"/>
            </a:pPr>
            <a:r>
              <a:rPr lang="en-US" sz="1000" b="1" dirty="0" smtClean="0">
                <a:latin typeface="Arial" pitchFamily="34" charset="0"/>
              </a:rPr>
              <a:t>On-demand acceleration</a:t>
            </a:r>
            <a:r>
              <a:rPr lang="en-US" sz="1000" dirty="0" smtClean="0">
                <a:latin typeface="Arial" pitchFamily="34" charset="0"/>
              </a:rPr>
              <a:t> blocks build on </a:t>
            </a:r>
            <a:r>
              <a:rPr lang="en-US" sz="1000" dirty="0" err="1" smtClean="0">
                <a:latin typeface="Arial" pitchFamily="34" charset="0"/>
              </a:rPr>
              <a:t>Freescale’s</a:t>
            </a:r>
            <a:r>
              <a:rPr lang="en-US" sz="1000" dirty="0" smtClean="0">
                <a:latin typeface="Arial" pitchFamily="34" charset="0"/>
              </a:rPr>
              <a:t> proven networking and performance acceleration technologies to take </a:t>
            </a:r>
            <a:r>
              <a:rPr lang="en-US" sz="1000" dirty="0" err="1" smtClean="0">
                <a:latin typeface="Arial" pitchFamily="34" charset="0"/>
              </a:rPr>
              <a:t>multicore</a:t>
            </a:r>
            <a:r>
              <a:rPr lang="en-US" sz="1000" dirty="0" smtClean="0">
                <a:latin typeface="Arial" pitchFamily="34" charset="0"/>
              </a:rPr>
              <a:t> architecture to a new level of performance and flexibility.</a:t>
            </a:r>
          </a:p>
          <a:p>
            <a:pPr lvl="1">
              <a:lnSpc>
                <a:spcPct val="90000"/>
              </a:lnSpc>
              <a:buFontTx/>
              <a:buChar char="•"/>
            </a:pPr>
            <a:r>
              <a:rPr lang="en-US" sz="1000" dirty="0" smtClean="0">
                <a:latin typeface="Arial" pitchFamily="34" charset="0"/>
              </a:rPr>
              <a:t>An asynchronous, shared-resource architecture enables lower-latency and multi-task handling without the overhead of thread switching.</a:t>
            </a:r>
          </a:p>
          <a:p>
            <a:pPr lvl="1">
              <a:lnSpc>
                <a:spcPct val="90000"/>
              </a:lnSpc>
              <a:buFontTx/>
              <a:buChar char="•"/>
            </a:pPr>
            <a:r>
              <a:rPr lang="en-US" sz="1000" dirty="0" smtClean="0">
                <a:latin typeface="Arial" pitchFamily="34" charset="0"/>
              </a:rPr>
              <a:t>Current offerings include security, pattern matching, table-look-up, decompression </a:t>
            </a:r>
          </a:p>
          <a:p>
            <a:pPr lvl="1">
              <a:lnSpc>
                <a:spcPct val="90000"/>
              </a:lnSpc>
              <a:buFontTx/>
              <a:buChar char="•"/>
            </a:pPr>
            <a:r>
              <a:rPr lang="en-US" sz="1000" dirty="0" smtClean="0">
                <a:latin typeface="Arial" pitchFamily="34" charset="0"/>
              </a:rPr>
              <a:t>Future offerings will include packet distribution and queue management functions (referenced as data path resource management in white paper)</a:t>
            </a:r>
          </a:p>
          <a:p>
            <a:pPr lvl="1">
              <a:lnSpc>
                <a:spcPct val="90000"/>
              </a:lnSpc>
              <a:buFontTx/>
              <a:buChar char="•"/>
            </a:pPr>
            <a:endParaRPr lang="en-US" sz="1000" dirty="0" smtClean="0">
              <a:latin typeface="Arial" pitchFamily="34" charset="0"/>
            </a:endParaRPr>
          </a:p>
          <a:p>
            <a:pPr>
              <a:lnSpc>
                <a:spcPct val="90000"/>
              </a:lnSpc>
              <a:buFontTx/>
              <a:buChar char="•"/>
            </a:pPr>
            <a:r>
              <a:rPr lang="en-US" sz="1000" dirty="0" smtClean="0">
                <a:latin typeface="Arial" pitchFamily="34" charset="0"/>
              </a:rPr>
              <a:t>AMP provides several improvements of the current </a:t>
            </a:r>
            <a:r>
              <a:rPr lang="en-US" sz="1000" dirty="0" err="1" smtClean="0">
                <a:latin typeface="Arial" pitchFamily="34" charset="0"/>
              </a:rPr>
              <a:t>QorIQ</a:t>
            </a:r>
            <a:r>
              <a:rPr lang="en-US" sz="1000" dirty="0" smtClean="0">
                <a:latin typeface="Arial" pitchFamily="34" charset="0"/>
              </a:rPr>
              <a:t> platform. The processors are dual threaded allowing for scalability up to 32 cores. An increase in backside cache to L2 and an improvement in the </a:t>
            </a:r>
            <a:r>
              <a:rPr lang="en-US" sz="1000" dirty="0" err="1" smtClean="0">
                <a:latin typeface="Arial" pitchFamily="34" charset="0"/>
              </a:rPr>
              <a:t>CoreNet</a:t>
            </a:r>
            <a:r>
              <a:rPr lang="en-US" sz="1000" dirty="0" smtClean="0">
                <a:latin typeface="Arial" pitchFamily="34" charset="0"/>
              </a:rPr>
              <a:t> fabric to accommodate the 24 cores. </a:t>
            </a:r>
          </a:p>
          <a:p>
            <a:pPr lvl="1">
              <a:lnSpc>
                <a:spcPct val="90000"/>
              </a:lnSpc>
            </a:pPr>
            <a:endParaRPr lang="en-US" sz="1000" dirty="0"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4143375" y="9118600"/>
            <a:ext cx="3170238" cy="481013"/>
          </a:xfrm>
          <a:prstGeom prst="rect">
            <a:avLst/>
          </a:prstGeom>
          <a:noFill/>
          <a:ln w="9525">
            <a:noFill/>
            <a:miter lim="800000"/>
            <a:headEnd/>
            <a:tailEnd/>
          </a:ln>
        </p:spPr>
        <p:txBody>
          <a:bodyPr lIns="96629" tIns="48315" rIns="96629" bIns="48315" anchor="b"/>
          <a:lstStyle/>
          <a:p>
            <a:fld id="{B776DB97-3716-4B2A-BA26-3A9709DC67FC}" type="slidenum">
              <a:rPr lang="en-US" sz="1100"/>
              <a:pPr/>
              <a:t>14</a:t>
            </a:fld>
            <a:endParaRPr lang="en-US" sz="1100"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733425" y="4557713"/>
            <a:ext cx="5848350" cy="4324350"/>
          </a:xfrm>
          <a:noFill/>
          <a:ln/>
        </p:spPr>
        <p:txBody>
          <a:bodyPr lIns="96629" tIns="48315" rIns="96629" bIns="48315"/>
          <a:lstStyle/>
          <a:p>
            <a:pPr eaLnBrk="1" hangingPunct="1"/>
            <a:endParaRPr lang="en-GB" dirty="0"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BA666E0-D2BA-44E0-B47A-64856B37216E}" type="slidenum">
              <a:rPr lang="en-US" smtClean="0"/>
              <a:pPr/>
              <a:t>15</a:t>
            </a:fld>
            <a:endParaRPr lang="en-US" dirty="0" smtClean="0"/>
          </a:p>
        </p:txBody>
      </p:sp>
      <p:sp>
        <p:nvSpPr>
          <p:cNvPr id="64515" name="Rectangle 2"/>
          <p:cNvSpPr>
            <a:spLocks noGrp="1" noRot="1" noChangeAspect="1" noChangeArrowheads="1" noTextEdit="1"/>
          </p:cNvSpPr>
          <p:nvPr>
            <p:ph type="sldImg"/>
          </p:nvPr>
        </p:nvSpPr>
        <p:spPr>
          <a:xfrm>
            <a:off x="1258888" y="720725"/>
            <a:ext cx="4802187" cy="3600450"/>
          </a:xfrm>
          <a:ln/>
        </p:spPr>
      </p:sp>
      <p:sp>
        <p:nvSpPr>
          <p:cNvPr id="64516" name="Rectangle 3"/>
          <p:cNvSpPr>
            <a:spLocks noGrp="1" noChangeArrowheads="1"/>
          </p:cNvSpPr>
          <p:nvPr>
            <p:ph type="body" idx="1"/>
          </p:nvPr>
        </p:nvSpPr>
        <p:spPr>
          <a:xfrm>
            <a:off x="731840" y="4559302"/>
            <a:ext cx="5851525" cy="4321175"/>
          </a:xfrm>
          <a:noFill/>
          <a:ln/>
        </p:spPr>
        <p:txBody>
          <a:bodyPr/>
          <a:lstStyle/>
          <a:p>
            <a:pPr>
              <a:spcBef>
                <a:spcPct val="0"/>
              </a:spcBef>
            </a:pPr>
            <a:r>
              <a:rPr lang="en-US" sz="1200" dirty="0" smtClean="0">
                <a:latin typeface="Arial Unicode MS" pitchFamily="34" charset="-128"/>
                <a:ea typeface="SimSun" pitchFamily="2" charset="-122"/>
                <a:cs typeface="Arial Unicode MS" pitchFamily="34" charset="-128"/>
              </a:rPr>
              <a:t>The QorIQ P1 family of communications processors delivers unprecedented performance per watt for a wide variety of applications. The family delivers I/O flexibility in dual- and single-core frequencies from 400 MHz to 1.2 GHz, along with advanced security features and a rich set of interfaces on 45 nm technology for low-power implementation.  </a:t>
            </a:r>
            <a:endParaRPr lang="en-US" altLang="ja-JP" dirty="0" smtClean="0">
              <a:latin typeface="Arial Unicode MS" pitchFamily="34" charset="-128"/>
              <a:ea typeface="SimSun" pitchFamily="2" charset="-122"/>
              <a:cs typeface="Arial Unicode MS" pitchFamily="34" charset="-128"/>
            </a:endParaRPr>
          </a:p>
          <a:p>
            <a:pPr>
              <a:spcBef>
                <a:spcPct val="0"/>
              </a:spcBef>
            </a:pPr>
            <a:r>
              <a:rPr lang="en-US" altLang="ja-JP" sz="1200" dirty="0" smtClean="0">
                <a:latin typeface="Arial Unicode MS" pitchFamily="34" charset="-128"/>
                <a:ea typeface="SimSun" pitchFamily="2" charset="-122"/>
                <a:cs typeface="Arial Unicode MS" pitchFamily="34" charset="-128"/>
              </a:rPr>
              <a:t>The P1 tower system module is based on the dual-core </a:t>
            </a:r>
            <a:r>
              <a:rPr lang="en-US" altLang="ja-JP" sz="1200" b="1" dirty="0" smtClean="0">
                <a:latin typeface="Arial Unicode MS" pitchFamily="34" charset="-128"/>
                <a:ea typeface="SimSun" pitchFamily="2" charset="-122"/>
                <a:cs typeface="Arial Unicode MS" pitchFamily="34" charset="-128"/>
              </a:rPr>
              <a:t>P1025 processor</a:t>
            </a:r>
            <a:r>
              <a:rPr lang="en-US" altLang="ja-JP" sz="1200" dirty="0" smtClean="0">
                <a:latin typeface="Arial Unicode MS" pitchFamily="34" charset="-128"/>
                <a:ea typeface="SimSun" pitchFamily="2" charset="-122"/>
                <a:cs typeface="Arial Unicode MS" pitchFamily="34" charset="-128"/>
              </a:rPr>
              <a:t> running at up to 533 MHz, this processor offers a large L2 cache, a DDR3 memory controller, dual </a:t>
            </a:r>
            <a:r>
              <a:rPr lang="en-US" altLang="ja-JP" sz="1200" dirty="0" err="1" smtClean="0">
                <a:latin typeface="Arial Unicode MS" pitchFamily="34" charset="-128"/>
                <a:ea typeface="SimSun" pitchFamily="2" charset="-122"/>
                <a:cs typeface="Arial Unicode MS" pitchFamily="34" charset="-128"/>
              </a:rPr>
              <a:t>PCIe</a:t>
            </a:r>
            <a:r>
              <a:rPr lang="en-US" altLang="ja-JP" sz="1200" dirty="0" smtClean="0">
                <a:latin typeface="Arial Unicode MS" pitchFamily="34" charset="-128"/>
                <a:ea typeface="SimSun" pitchFamily="2" charset="-122"/>
                <a:cs typeface="Arial Unicode MS" pitchFamily="34" charset="-128"/>
              </a:rPr>
              <a:t> controllers and an array of integrated I/O controllers supporting a wide range of industrial and networking protocols and connectivity options. The I</a:t>
            </a:r>
            <a:r>
              <a:rPr lang="en-US" altLang="ja-JP" sz="1200" baseline="30000" dirty="0" smtClean="0">
                <a:latin typeface="Arial Unicode MS" pitchFamily="34" charset="-128"/>
                <a:ea typeface="SimSun" pitchFamily="2" charset="-122"/>
                <a:cs typeface="Arial Unicode MS" pitchFamily="34" charset="-128"/>
              </a:rPr>
              <a:t>2</a:t>
            </a:r>
            <a:r>
              <a:rPr lang="en-US" altLang="ja-JP" sz="1200" dirty="0" smtClean="0">
                <a:latin typeface="Arial Unicode MS" pitchFamily="34" charset="-128"/>
                <a:ea typeface="SimSun" pitchFamily="2" charset="-122"/>
                <a:cs typeface="Arial Unicode MS" pitchFamily="34" charset="-128"/>
              </a:rPr>
              <a:t>C, UART and enhanced three-speed Ethernet controllers are further enhanced by </a:t>
            </a:r>
            <a:r>
              <a:rPr lang="en-US" altLang="ja-JP" sz="1200" dirty="0" err="1" smtClean="0">
                <a:latin typeface="Arial Unicode MS" pitchFamily="34" charset="-128"/>
                <a:ea typeface="SimSun" pitchFamily="2" charset="-122"/>
                <a:cs typeface="Arial Unicode MS" pitchFamily="34" charset="-128"/>
              </a:rPr>
              <a:t>Freescale</a:t>
            </a:r>
            <a:r>
              <a:rPr lang="en-US" altLang="ja-JP" sz="1200" dirty="0" err="1" smtClean="0">
                <a:latin typeface="Arial" pitchFamily="34" charset="0"/>
                <a:ea typeface="SimSun" pitchFamily="2" charset="-122"/>
                <a:cs typeface="Arial Unicode MS" pitchFamily="34" charset="-128"/>
              </a:rPr>
              <a:t>’</a:t>
            </a:r>
            <a:r>
              <a:rPr lang="en-US" altLang="ja-JP" sz="1200" dirty="0" err="1" smtClean="0">
                <a:latin typeface="Arial Unicode MS" pitchFamily="34" charset="-128"/>
                <a:ea typeface="SimSun" pitchFamily="2" charset="-122"/>
                <a:cs typeface="Arial Unicode MS" pitchFamily="34" charset="-128"/>
              </a:rPr>
              <a:t>s</a:t>
            </a:r>
            <a:r>
              <a:rPr lang="en-US" altLang="ja-JP" sz="1200" dirty="0" smtClean="0">
                <a:latin typeface="Arial Unicode MS" pitchFamily="34" charset="-128"/>
                <a:ea typeface="SimSun" pitchFamily="2" charset="-122"/>
                <a:cs typeface="Arial Unicode MS" pitchFamily="34" charset="-128"/>
              </a:rPr>
              <a:t> QUICC Engine technology. The QUICC Engine is built around a dedicated 32-bit RISC processor running at 233 and serves as a real-time protocol offload engine. This rich I/O superset eliminates the need for an expensive FPGA/ASIC, thereby reducing design complexity and BOM costs.</a:t>
            </a:r>
            <a:endParaRPr lang="en-US" altLang="ja-JP" dirty="0" smtClean="0">
              <a:latin typeface="Arial Unicode MS" pitchFamily="34" charset="-128"/>
              <a:ea typeface="Arial Unicode MS" pitchFamily="34" charset="-128"/>
              <a:cs typeface="Arial Unicode MS" pitchFamily="34" charset="-128"/>
            </a:endParaRPr>
          </a:p>
          <a:p>
            <a:pPr>
              <a:spcBef>
                <a:spcPct val="0"/>
              </a:spcBef>
            </a:pPr>
            <a:r>
              <a:rPr lang="en-US" altLang="ja-JP" sz="1200" dirty="0" smtClean="0">
                <a:latin typeface="Arial Unicode MS" pitchFamily="34" charset="-128"/>
                <a:ea typeface="SimSun" pitchFamily="2" charset="-122"/>
              </a:rPr>
              <a:t>The </a:t>
            </a:r>
            <a:r>
              <a:rPr lang="en-US" altLang="ja-JP" sz="1200" b="1" dirty="0" smtClean="0">
                <a:latin typeface="Arial Unicode MS" pitchFamily="34" charset="-128"/>
                <a:ea typeface="SimSun" pitchFamily="2" charset="-122"/>
              </a:rPr>
              <a:t>TWR-P1025</a:t>
            </a:r>
            <a:r>
              <a:rPr lang="en-US" altLang="ja-JP" sz="1200" dirty="0" smtClean="0">
                <a:latin typeface="Arial Unicode MS" pitchFamily="34" charset="-128"/>
                <a:ea typeface="SimSun" pitchFamily="2" charset="-122"/>
              </a:rPr>
              <a:t> </a:t>
            </a:r>
            <a:r>
              <a:rPr lang="en-US" altLang="ja-JP" sz="1200" b="1" dirty="0" smtClean="0">
                <a:latin typeface="Arial" pitchFamily="34" charset="0"/>
                <a:ea typeface="Arial Unicode MS" pitchFamily="34" charset="-128"/>
                <a:cs typeface="Arial Unicode MS" pitchFamily="34" charset="-128"/>
              </a:rPr>
              <a:t>processor module</a:t>
            </a:r>
            <a:r>
              <a:rPr lang="en-US" altLang="ja-JP" sz="1200" dirty="0" smtClean="0">
                <a:latin typeface="Arial" pitchFamily="34" charset="0"/>
                <a:ea typeface="Arial Unicode MS" pitchFamily="34" charset="-128"/>
                <a:cs typeface="Arial Unicode MS" pitchFamily="34" charset="-128"/>
              </a:rPr>
              <a:t>, measuring only 64 mm x 115 mm of</a:t>
            </a:r>
            <a:r>
              <a:rPr lang="en-US" altLang="ja-JP" sz="1200" baseline="0" dirty="0" smtClean="0">
                <a:latin typeface="Arial" pitchFamily="34" charset="0"/>
                <a:ea typeface="Arial Unicode MS" pitchFamily="34" charset="-128"/>
                <a:cs typeface="Arial Unicode MS" pitchFamily="34" charset="-128"/>
              </a:rPr>
              <a:t> </a:t>
            </a:r>
            <a:r>
              <a:rPr lang="en-US" altLang="ja-JP" sz="1200" dirty="0" smtClean="0">
                <a:latin typeface="Arial" pitchFamily="34" charset="0"/>
                <a:ea typeface="Arial Unicode MS" pitchFamily="34" charset="-128"/>
                <a:cs typeface="Arial Unicode MS" pitchFamily="34" charset="-128"/>
              </a:rPr>
              <a:t>active board size, supports comprehensive connectivity, such as dual 10/100/1000 Ethernet ports with IEEE</a:t>
            </a:r>
            <a:r>
              <a:rPr lang="en-US" altLang="ja-JP" sz="1200" baseline="30000" dirty="0" smtClean="0">
                <a:latin typeface="Arial" pitchFamily="34" charset="0"/>
                <a:ea typeface="Arial Unicode MS" pitchFamily="34" charset="-128"/>
                <a:cs typeface="Arial Unicode MS" pitchFamily="34" charset="-128"/>
              </a:rPr>
              <a:t>®</a:t>
            </a:r>
            <a:r>
              <a:rPr lang="en-US" altLang="ja-JP" sz="1200" dirty="0" smtClean="0">
                <a:latin typeface="Arial" pitchFamily="34" charset="0"/>
                <a:ea typeface="Arial Unicode MS" pitchFamily="34" charset="-128"/>
                <a:cs typeface="Arial Unicode MS" pitchFamily="34" charset="-128"/>
              </a:rPr>
              <a:t> 1588 support, dual USB 2.0 connectors, one PCI Express</a:t>
            </a:r>
            <a:r>
              <a:rPr lang="en-US" altLang="ja-JP" sz="1200" baseline="30000" dirty="0" smtClean="0">
                <a:latin typeface="Arial" pitchFamily="34" charset="0"/>
                <a:ea typeface="Arial Unicode MS" pitchFamily="34" charset="-128"/>
                <a:cs typeface="Arial Unicode MS" pitchFamily="34" charset="-128"/>
              </a:rPr>
              <a:t>®</a:t>
            </a:r>
            <a:r>
              <a:rPr lang="en-US" altLang="ja-JP" sz="1200" dirty="0" smtClean="0">
                <a:latin typeface="Arial" pitchFamily="34" charset="0"/>
                <a:ea typeface="Arial Unicode MS" pitchFamily="34" charset="-128"/>
                <a:cs typeface="Arial Unicode MS" pitchFamily="34" charset="-128"/>
              </a:rPr>
              <a:t> connector, RS-485 header for access to UCC3 and UCC7 UART signals for </a:t>
            </a:r>
            <a:r>
              <a:rPr lang="en-US" baseline="0" dirty="0" smtClean="0"/>
              <a:t>Industrial protocol support</a:t>
            </a:r>
            <a:r>
              <a:rPr lang="en-US" altLang="ja-JP" sz="1200" dirty="0" smtClean="0">
                <a:latin typeface="Arial" pitchFamily="34" charset="0"/>
                <a:ea typeface="Arial Unicode MS" pitchFamily="34" charset="-128"/>
                <a:cs typeface="Arial Unicode MS" pitchFamily="34" charset="-128"/>
              </a:rPr>
              <a:t>. The board also includes a mini-PCI connector and a </a:t>
            </a:r>
            <a:r>
              <a:rPr lang="en-US" altLang="ja-JP" sz="1200" dirty="0" err="1" smtClean="0">
                <a:latin typeface="Arial" pitchFamily="34" charset="0"/>
                <a:ea typeface="Arial Unicode MS" pitchFamily="34" charset="-128"/>
                <a:cs typeface="Arial Unicode MS" pitchFamily="34" charset="-128"/>
              </a:rPr>
              <a:t>microSD</a:t>
            </a:r>
            <a:r>
              <a:rPr lang="en-US" altLang="ja-JP" sz="1200" dirty="0" smtClean="0">
                <a:latin typeface="Arial" pitchFamily="34" charset="0"/>
                <a:ea typeface="Arial Unicode MS" pitchFamily="34" charset="-128"/>
                <a:cs typeface="Arial Unicode MS" pitchFamily="34" charset="-128"/>
              </a:rPr>
              <a:t> card slot. </a:t>
            </a:r>
            <a:endParaRPr lang="en-US" altLang="ja-JP" dirty="0" smtClean="0">
              <a:latin typeface="Arial Unicode MS" pitchFamily="34" charset="-128"/>
              <a:ea typeface="Arial Unicode MS" pitchFamily="34" charset="-128"/>
              <a:cs typeface="Arial Unicode MS" pitchFamily="34" charset="-128"/>
            </a:endParaRPr>
          </a:p>
          <a:p>
            <a:pPr>
              <a:spcBef>
                <a:spcPct val="0"/>
              </a:spcBef>
            </a:pPr>
            <a:r>
              <a:rPr lang="en-US" altLang="ja-JP" sz="1200" dirty="0" smtClean="0">
                <a:latin typeface="Arial" pitchFamily="34" charset="0"/>
                <a:ea typeface="Arial Unicode MS" pitchFamily="34" charset="-128"/>
                <a:cs typeface="Arial Unicode MS" pitchFamily="34" charset="-128"/>
              </a:rPr>
              <a:t>The TWR-P1025 processor module includes software and ships with Freescale Linux SDK, software stacks like </a:t>
            </a:r>
            <a:r>
              <a:rPr lang="en-US" altLang="ja-JP" sz="1200" dirty="0" err="1" smtClean="0">
                <a:latin typeface="Arial" pitchFamily="34" charset="0"/>
                <a:ea typeface="Arial Unicode MS" pitchFamily="34" charset="-128"/>
                <a:cs typeface="Arial Unicode MS" pitchFamily="34" charset="-128"/>
              </a:rPr>
              <a:t>OpenWRT</a:t>
            </a:r>
            <a:r>
              <a:rPr lang="en-US" altLang="ja-JP" sz="1200" dirty="0" smtClean="0">
                <a:latin typeface="Arial" pitchFamily="34" charset="0"/>
                <a:ea typeface="Arial Unicode MS" pitchFamily="34" charset="-128"/>
                <a:cs typeface="Arial Unicode MS" pitchFamily="34" charset="-128"/>
              </a:rPr>
              <a:t> and Live 555 and has support for CodeWarrior v10</a:t>
            </a:r>
            <a:r>
              <a:rPr lang="en-US" altLang="ja-JP" sz="1200" baseline="0" dirty="0" smtClean="0">
                <a:latin typeface="Arial" pitchFamily="34" charset="0"/>
                <a:ea typeface="Arial Unicode MS" pitchFamily="34" charset="-128"/>
                <a:cs typeface="Arial Unicode MS" pitchFamily="34" charset="-128"/>
              </a:rPr>
              <a:t> </a:t>
            </a:r>
            <a:r>
              <a:rPr lang="en-US" altLang="ja-JP" sz="1200" dirty="0" smtClean="0">
                <a:latin typeface="Arial" pitchFamily="34" charset="0"/>
                <a:ea typeface="Arial Unicode MS" pitchFamily="34" charset="-128"/>
                <a:cs typeface="Arial Unicode MS" pitchFamily="34" charset="-128"/>
              </a:rPr>
              <a:t>and Processor Expert for QorIQ configuration suite. Support for MQX RTOS and QNX RTOS will be available in May.</a:t>
            </a:r>
          </a:p>
          <a:p>
            <a:pPr>
              <a:spcBef>
                <a:spcPct val="0"/>
              </a:spcBef>
            </a:pPr>
            <a:endParaRPr lang="en-US" altLang="ja-JP" sz="1200" dirty="0" smtClean="0">
              <a:latin typeface="Arial" pitchFamily="34" charset="0"/>
              <a:ea typeface="Arial Unicode MS" pitchFamily="34" charset="-128"/>
              <a:cs typeface="Arial Unicode MS" pitchFamily="34" charset="-128"/>
            </a:endParaRPr>
          </a:p>
          <a:p>
            <a:pPr eaLnBrk="1" hangingPunct="1"/>
            <a:r>
              <a:rPr lang="en-US" sz="2000" dirty="0" smtClean="0"/>
              <a:t>The module does support</a:t>
            </a:r>
            <a:r>
              <a:rPr lang="en-US" sz="2000" baseline="0" dirty="0" smtClean="0"/>
              <a:t> a set of end application, where all software is included in the Linux BSP release, additional hardware will be required.</a:t>
            </a:r>
            <a:endParaRPr lang="en-US" sz="2000" dirty="0" smtClean="0"/>
          </a:p>
          <a:p>
            <a:pPr eaLnBrk="1" hangingPunct="1"/>
            <a:endParaRPr lang="en-US" sz="2000" dirty="0" smtClean="0"/>
          </a:p>
          <a:p>
            <a:pPr eaLnBrk="1" hangingPunct="1"/>
            <a:r>
              <a:rPr lang="en-US" sz="2000" dirty="0" smtClean="0"/>
              <a:t>The module</a:t>
            </a:r>
            <a:r>
              <a:rPr lang="en-US" sz="2000" baseline="0" dirty="0" smtClean="0"/>
              <a:t> will run as a standalone board, and in late August we will be launching a TWR-P1025-KIT featuring the P1 Tower, Industrial IO and elevators modules for $299</a:t>
            </a:r>
            <a:r>
              <a:rPr lang="en-US" sz="2000" baseline="0" smtClean="0"/>
              <a:t>. </a:t>
            </a:r>
            <a:endParaRPr lang="en-US" sz="2000" baseline="0" dirty="0" smtClean="0"/>
          </a:p>
          <a:p>
            <a:pPr>
              <a:spcBef>
                <a:spcPct val="0"/>
              </a:spcBef>
            </a:pPr>
            <a:endParaRPr lang="en-US" altLang="ja-JP" sz="2000" dirty="0" smtClean="0">
              <a:latin typeface="Arial" pitchFamily="34" charset="0"/>
            </a:endParaRPr>
          </a:p>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latin typeface="Arial" pitchFamily="34" charset="0"/>
              </a:rPr>
              <a:t>This is a generic view of the major areas of the ecosystem surrounding Freescale silicon. Its purpose is to allow us to have a common language in describing how partners interact with the customer’s development process and end application.</a:t>
            </a:r>
          </a:p>
          <a:p>
            <a:r>
              <a:rPr lang="en-US" dirty="0" smtClean="0">
                <a:latin typeface="Arial" pitchFamily="34" charset="0"/>
              </a:rPr>
              <a:t>The total ecosystem helps customers craft increasingly sophisticated silicon and software into solutions under the tight time and budgetary pressures of today’s marketplace. </a:t>
            </a:r>
          </a:p>
          <a:p>
            <a:r>
              <a:rPr lang="en-US" dirty="0" smtClean="0">
                <a:latin typeface="Arial" pitchFamily="34" charset="0"/>
              </a:rPr>
              <a:t>Looking at the picture from this point of view also helps us understand the customer’s approach and decision process. It helps to understand whether software is for development or run-time support. It is just as important to understand how a customer may leverage engineering services providers to speed their time to market whether Single Board Computing (SBC) or System on Module (SOM) providers to quickly achieve a certain form factor, and an Original Design Manufacturer (ODM) to develop a custom design, or a System Solution Integrator (SSI) to bring the total solution together. In some cases, providers will go beyond their standard offering. For example, ODMs do not normally engage in the final application layers—customers often like to keep have tighter control on the space to create their value-add. But on occasion, customers request ODMs to work a design further toward a finalized product.</a:t>
            </a:r>
          </a:p>
          <a:p>
            <a:pPr eaLnBrk="1" hangingPunct="1"/>
            <a:r>
              <a:rPr lang="en-US" dirty="0" smtClean="0">
                <a:latin typeface="Arial" pitchFamily="34" charset="0"/>
              </a:rPr>
              <a:t>This view also shows Development Tools, the Customer’s Application, Services, and Training are separated, though some providers cross into areas of each. Viewing the </a:t>
            </a:r>
            <a:r>
              <a:rPr lang="en-US" dirty="0" err="1" smtClean="0">
                <a:latin typeface="Arial" pitchFamily="34" charset="0"/>
              </a:rPr>
              <a:t>EcoMAPS</a:t>
            </a:r>
            <a:r>
              <a:rPr lang="en-US" dirty="0" smtClean="0">
                <a:latin typeface="Arial" pitchFamily="34" charset="0"/>
              </a:rPr>
              <a:t> for each application and silicon offering means having a more thorough understanding from Factory to Field of how to win business. Of course, it can run Field to Factory as well as similar views may be constructed of customers’ choices. </a:t>
            </a:r>
          </a:p>
        </p:txBody>
      </p:sp>
      <p:sp>
        <p:nvSpPr>
          <p:cNvPr id="4" name="Slide Number Placeholder 3"/>
          <p:cNvSpPr>
            <a:spLocks noGrp="1"/>
          </p:cNvSpPr>
          <p:nvPr>
            <p:ph type="sldNum" sz="quarter" idx="10"/>
          </p:nvPr>
        </p:nvSpPr>
        <p:spPr/>
        <p:txBody>
          <a:bodyPr/>
          <a:lstStyle/>
          <a:p>
            <a:pPr>
              <a:defRPr/>
            </a:pPr>
            <a:fld id="{55926F21-26E7-4896-A5A6-E47046395961}"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dirty="0" smtClean="0">
                <a:latin typeface="Arial" pitchFamily="34" charset="0"/>
              </a:rPr>
              <a:t>MQX is a small footprint Real-time operating system available from Freescale  with additional support services through our partner embedded access. If you use any of </a:t>
            </a:r>
            <a:r>
              <a:rPr lang="en-US" dirty="0" err="1" smtClean="0">
                <a:latin typeface="Arial" pitchFamily="34" charset="0"/>
              </a:rPr>
              <a:t>freescale</a:t>
            </a:r>
            <a:r>
              <a:rPr lang="en-US" dirty="0" smtClean="0">
                <a:latin typeface="Arial" pitchFamily="34" charset="0"/>
              </a:rPr>
              <a:t> microcontroller products you might have some familiarity with this operating system-which is now available on the P1025 and MPC830x family of processors. </a:t>
            </a:r>
          </a:p>
          <a:p>
            <a:r>
              <a:rPr lang="en-US" dirty="0" smtClean="0">
                <a:latin typeface="Arial" pitchFamily="34" charset="0"/>
              </a:rPr>
              <a:t>The adoption of MQX across the MCU family has been steadily increasing with1400 customer downloads a month in 2011. </a:t>
            </a:r>
          </a:p>
          <a:p>
            <a:endParaRPr lang="en-US" dirty="0" smtClean="0">
              <a:latin typeface="Arial" pitchFamily="34" charset="0"/>
            </a:endParaRPr>
          </a:p>
        </p:txBody>
      </p:sp>
      <p:sp>
        <p:nvSpPr>
          <p:cNvPr id="57348" name="Slide Number Placeholder 3"/>
          <p:cNvSpPr>
            <a:spLocks noGrp="1"/>
          </p:cNvSpPr>
          <p:nvPr>
            <p:ph type="sldNum" sz="quarter" idx="5"/>
          </p:nvPr>
        </p:nvSpPr>
        <p:spPr>
          <a:noFill/>
        </p:spPr>
        <p:txBody>
          <a:bodyPr/>
          <a:lstStyle/>
          <a:p>
            <a:fld id="{10638AE0-EC99-4336-8610-59777E27A6F9}" type="slidenum">
              <a:rPr lang="en-US" smtClean="0">
                <a:latin typeface="Arial" pitchFamily="34" charset="0"/>
              </a:rPr>
              <a:pPr/>
              <a:t>17</a:t>
            </a:fld>
            <a:endParaRPr lang="en-US" dirty="0"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marL="685800" lvl="1" indent="-228600" eaLnBrk="1" hangingPunct="1">
              <a:lnSpc>
                <a:spcPct val="90000"/>
              </a:lnSpc>
            </a:pPr>
            <a:r>
              <a:rPr lang="en-US" sz="1000" dirty="0" smtClean="0"/>
              <a:t>Here is a closer look at what MQX has to offer. </a:t>
            </a:r>
          </a:p>
          <a:p>
            <a:pPr marL="685800" lvl="1" indent="-228600" eaLnBrk="1" hangingPunct="1">
              <a:lnSpc>
                <a:spcPct val="90000"/>
              </a:lnSpc>
            </a:pPr>
            <a:r>
              <a:rPr lang="en-US" sz="1000" dirty="0" smtClean="0"/>
              <a:t>Note first that MQX is very configurable : This component based architecture provides tunable scalability by choosing components and services required for your applications. Lightweight services also enable control of RAM and ROM utilization to balance code size with performance requirements. Also, selecting the services that fits your design will help reduce the overhead of the system.</a:t>
            </a:r>
          </a:p>
          <a:p>
            <a:pPr marL="685800" lvl="1" indent="-228600" eaLnBrk="1" hangingPunct="1">
              <a:lnSpc>
                <a:spcPct val="90000"/>
              </a:lnSpc>
            </a:pPr>
            <a:endParaRPr lang="en-US" sz="1000" dirty="0" smtClean="0"/>
          </a:p>
          <a:p>
            <a:pPr marL="685800" lvl="1" indent="-228600" eaLnBrk="1" hangingPunct="1">
              <a:lnSpc>
                <a:spcPct val="90000"/>
              </a:lnSpc>
            </a:pPr>
            <a:r>
              <a:rPr lang="en-US" sz="1000" dirty="0" smtClean="0"/>
              <a:t>The standard release from Freescale enables the majority of the features to showcase the capabilities of MQX as can been in the out of box labs. However, a user can edit configure files base on application needs creating a smaller footprint or faster solution. </a:t>
            </a:r>
          </a:p>
          <a:p>
            <a:pPr marL="685800" lvl="1" indent="-228600" eaLnBrk="1" hangingPunct="1">
              <a:lnSpc>
                <a:spcPct val="90000"/>
              </a:lnSpc>
            </a:pPr>
            <a:endParaRPr lang="en-US" sz="1000" dirty="0" smtClean="0"/>
          </a:p>
          <a:p>
            <a:pPr marL="342900" indent="-342900" eaLnBrk="1" hangingPunct="1">
              <a:lnSpc>
                <a:spcPct val="90000"/>
              </a:lnSpc>
            </a:pPr>
            <a:r>
              <a:rPr lang="en-US" sz="1000" dirty="0" smtClean="0"/>
              <a:t>This scalability is ideal for enabling an RTOS on a variety of processor classes, from 8-bit microcontrollers to microprocessors clocked at thousands of megahertz.</a:t>
            </a:r>
          </a:p>
          <a:p>
            <a:pPr marL="342900" indent="-342900" eaLnBrk="1" hangingPunct="1">
              <a:lnSpc>
                <a:spcPct val="90000"/>
              </a:lnSpc>
            </a:pPr>
            <a:endParaRPr lang="en-US" sz="1000" dirty="0" smtClean="0"/>
          </a:p>
          <a:p>
            <a:pPr eaLnBrk="1" hangingPunct="1">
              <a:buFontTx/>
              <a:buChar char="•"/>
            </a:pPr>
            <a:r>
              <a:rPr lang="en-US" sz="1000" dirty="0" smtClean="0"/>
              <a:t>Well documented and well commented source code - nearly every other code line is a comment. </a:t>
            </a:r>
          </a:p>
          <a:p>
            <a:pPr eaLnBrk="1" hangingPunct="1">
              <a:buFontTx/>
              <a:buChar char="•"/>
            </a:pPr>
            <a:r>
              <a:rPr lang="en-US" sz="1000" dirty="0" smtClean="0"/>
              <a:t>Very small code size. </a:t>
            </a:r>
          </a:p>
          <a:p>
            <a:pPr eaLnBrk="1" hangingPunct="1">
              <a:buFontTx/>
              <a:buChar char="•"/>
            </a:pPr>
            <a:r>
              <a:rPr lang="en-US" sz="1000" dirty="0" smtClean="0"/>
              <a:t>Very low RAM usage, configurable at compile time. </a:t>
            </a:r>
          </a:p>
          <a:p>
            <a:pPr eaLnBrk="1" hangingPunct="1">
              <a:buFontTx/>
              <a:buChar char="•"/>
            </a:pPr>
            <a:r>
              <a:rPr lang="en-US" sz="1000" dirty="0" smtClean="0"/>
              <a:t>ARP, SLIP, IP, UDP, ICMP (ping) and TCP protocols. </a:t>
            </a:r>
          </a:p>
          <a:p>
            <a:pPr eaLnBrk="1" hangingPunct="1">
              <a:buFontTx/>
              <a:buChar char="•"/>
            </a:pPr>
            <a:r>
              <a:rPr lang="en-US" sz="1000" dirty="0" smtClean="0"/>
              <a:t>Includes a set of example applications: web server, web client, e-mail sender (SMTP client), Telnet server, DNS hostname resolver. </a:t>
            </a:r>
          </a:p>
          <a:p>
            <a:pPr eaLnBrk="1" hangingPunct="1">
              <a:buFontTx/>
              <a:buChar char="•"/>
            </a:pPr>
            <a:r>
              <a:rPr lang="en-US" sz="1000" dirty="0" smtClean="0"/>
              <a:t>Any number of concurrently active TCP connections, </a:t>
            </a:r>
            <a:r>
              <a:rPr lang="en-US" sz="1000" dirty="0" err="1" smtClean="0"/>
              <a:t>maxium</a:t>
            </a:r>
            <a:r>
              <a:rPr lang="en-US" sz="1000" dirty="0" smtClean="0"/>
              <a:t> amount configurable at compile time. </a:t>
            </a:r>
          </a:p>
          <a:p>
            <a:pPr eaLnBrk="1" hangingPunct="1">
              <a:buFontTx/>
              <a:buChar char="•"/>
            </a:pPr>
            <a:r>
              <a:rPr lang="en-US" sz="1000" dirty="0" smtClean="0"/>
              <a:t>Any number of passively listening (server) TCP connections, maximum amount configurable at compile time. </a:t>
            </a:r>
          </a:p>
          <a:p>
            <a:pPr eaLnBrk="1" hangingPunct="1">
              <a:buFontTx/>
              <a:buChar char="•"/>
            </a:pPr>
            <a:r>
              <a:rPr lang="en-US" sz="1000" dirty="0" smtClean="0"/>
              <a:t>RFC compliant TCP and IP protocol implementations, including flow control, fragment reassembly and retransmission time-out estimation. </a:t>
            </a:r>
          </a:p>
          <a:p>
            <a:pPr eaLnBrk="1" hangingPunct="1">
              <a:buFontTx/>
              <a:buChar char="•"/>
            </a:pPr>
            <a:r>
              <a:rPr lang="en-US" sz="1000" dirty="0" smtClean="0"/>
              <a:t>Free for both commercial and non-commercial use.  User can download  at freescale.com/</a:t>
            </a:r>
            <a:r>
              <a:rPr lang="en-US" sz="1000" dirty="0" err="1" smtClean="0"/>
              <a:t>mqx</a:t>
            </a:r>
            <a:r>
              <a:rPr lang="en-US" sz="1000" dirty="0" smtClean="0"/>
              <a:t> at the end of June. </a:t>
            </a:r>
          </a:p>
          <a:p>
            <a:pPr eaLnBrk="1" hangingPunct="1"/>
            <a:endParaRPr lang="en-US" sz="1000" dirty="0" smtClean="0"/>
          </a:p>
          <a:p>
            <a:pPr marL="342900" indent="-342900" eaLnBrk="1" hangingPunct="1">
              <a:lnSpc>
                <a:spcPct val="90000"/>
              </a:lnSpc>
            </a:pPr>
            <a:endParaRPr lang="en-US" sz="1000" dirty="0" smtClean="0"/>
          </a:p>
          <a:p>
            <a:pPr marL="685800" lvl="1" indent="-228600" eaLnBrk="1" hangingPunct="1">
              <a:lnSpc>
                <a:spcPct val="90000"/>
              </a:lnSpc>
            </a:pPr>
            <a:endParaRPr lang="en-US" sz="1000" dirty="0" smtClean="0"/>
          </a:p>
          <a:p>
            <a:endParaRPr lang="en-US" dirty="0" smtClean="0">
              <a:latin typeface="Arial" pitchFamily="34" charset="0"/>
            </a:endParaRPr>
          </a:p>
        </p:txBody>
      </p:sp>
      <p:sp>
        <p:nvSpPr>
          <p:cNvPr id="58372" name="Slide Number Placeholder 3"/>
          <p:cNvSpPr>
            <a:spLocks noGrp="1"/>
          </p:cNvSpPr>
          <p:nvPr>
            <p:ph type="sldNum" sz="quarter" idx="5"/>
          </p:nvPr>
        </p:nvSpPr>
        <p:spPr>
          <a:noFill/>
        </p:spPr>
        <p:txBody>
          <a:bodyPr/>
          <a:lstStyle/>
          <a:p>
            <a:fld id="{B5D5B3A5-A504-4A0C-A2FA-3399426BB517}" type="slidenum">
              <a:rPr lang="en-US" smtClean="0">
                <a:latin typeface="Arial" pitchFamily="34" charset="0"/>
              </a:rPr>
              <a:pPr/>
              <a:t>18</a:t>
            </a:fld>
            <a:endParaRPr lang="en-US" dirty="0"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rPr>
              <a:t>Review Agenda as in slide. </a:t>
            </a:r>
          </a:p>
          <a:p>
            <a:endParaRPr lang="en-US" dirty="0" smtClean="0">
              <a:latin typeface="Arial" pitchFamily="34" charset="0"/>
            </a:endParaRPr>
          </a:p>
          <a:p>
            <a:r>
              <a:rPr lang="en-US" dirty="0" smtClean="0">
                <a:latin typeface="Arial" pitchFamily="34" charset="0"/>
              </a:rPr>
              <a:t>Critical Blue will  present for the majority of the day, each section will provide a lecture overview followed by a lab based on the TWR-P1025 processor.  </a:t>
            </a:r>
            <a:r>
              <a:rPr lang="en-US" smtClean="0">
                <a:latin typeface="Arial" pitchFamily="34" charset="0"/>
              </a:rPr>
              <a:t>By the end of the session you will understand the key concepts of designing a  multicore system including partitioning, parallelization and resource sharing.</a:t>
            </a:r>
          </a:p>
          <a:p>
            <a:endParaRPr lang="en-US" dirty="0"/>
          </a:p>
        </p:txBody>
      </p:sp>
      <p:sp>
        <p:nvSpPr>
          <p:cNvPr id="4" name="Slide Number Placeholder 3"/>
          <p:cNvSpPr>
            <a:spLocks noGrp="1"/>
          </p:cNvSpPr>
          <p:nvPr>
            <p:ph type="sldNum" sz="quarter" idx="10"/>
          </p:nvPr>
        </p:nvSpPr>
        <p:spPr/>
        <p:txBody>
          <a:bodyPr/>
          <a:lstStyle/>
          <a:p>
            <a:fld id="{885AF5F3-1A96-4FB0-9ED1-44AAC5554486}" type="slidenum">
              <a:rPr lang="en-US" smtClean="0"/>
              <a:pPr/>
              <a:t>19</a:t>
            </a:fld>
            <a:endParaRPr lang="en-US"/>
          </a:p>
        </p:txBody>
      </p:sp>
    </p:spTree>
    <p:extLst>
      <p:ext uri="{BB962C8B-B14F-4D97-AF65-F5344CB8AC3E}">
        <p14:creationId xmlns:p14="http://schemas.microsoft.com/office/powerpoint/2010/main" xmlns="" val="3175029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rPr>
              <a:t>Review Agenda as in slide. </a:t>
            </a:r>
          </a:p>
          <a:p>
            <a:endParaRPr lang="en-US" dirty="0" smtClean="0">
              <a:latin typeface="Arial" pitchFamily="34" charset="0"/>
            </a:endParaRPr>
          </a:p>
          <a:p>
            <a:r>
              <a:rPr lang="en-US" dirty="0" smtClean="0">
                <a:latin typeface="Arial" pitchFamily="34" charset="0"/>
              </a:rPr>
              <a:t>Critical Blue will  present for the majority of the day, each section will provide a lecture overview followed by a lab based on the TWR-P1025 processor.  </a:t>
            </a:r>
            <a:r>
              <a:rPr lang="en-US" smtClean="0">
                <a:latin typeface="Arial" pitchFamily="34" charset="0"/>
              </a:rPr>
              <a:t>By the end of the session you will understand the key concepts of designing a  multicore system including partitioning, parallelization and resource sharing.</a:t>
            </a:r>
          </a:p>
          <a:p>
            <a:endParaRPr lang="en-US" dirty="0"/>
          </a:p>
        </p:txBody>
      </p:sp>
      <p:sp>
        <p:nvSpPr>
          <p:cNvPr id="4" name="Slide Number Placeholder 3"/>
          <p:cNvSpPr>
            <a:spLocks noGrp="1"/>
          </p:cNvSpPr>
          <p:nvPr>
            <p:ph type="sldNum" sz="quarter" idx="10"/>
          </p:nvPr>
        </p:nvSpPr>
        <p:spPr/>
        <p:txBody>
          <a:bodyPr/>
          <a:lstStyle/>
          <a:p>
            <a:fld id="{885AF5F3-1A96-4FB0-9ED1-44AAC5554486}" type="slidenum">
              <a:rPr lang="en-US" smtClean="0"/>
              <a:pPr/>
              <a:t>2</a:t>
            </a:fld>
            <a:endParaRPr lang="en-US"/>
          </a:p>
        </p:txBody>
      </p:sp>
    </p:spTree>
    <p:extLst>
      <p:ext uri="{BB962C8B-B14F-4D97-AF65-F5344CB8AC3E}">
        <p14:creationId xmlns:p14="http://schemas.microsoft.com/office/powerpoint/2010/main" xmlns="" val="31750290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4D02F82-8111-4CDF-B00E-C2CADAB6F8A4}" type="slidenum">
              <a:rPr lang="en-US" smtClean="0"/>
              <a:pPr>
                <a:defRPr/>
              </a:pPr>
              <a:t>27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4D02F82-8111-4CDF-B00E-C2CADAB6F8A4}" type="slidenum">
              <a:rPr lang="en-US" smtClean="0"/>
              <a:pPr>
                <a:defRPr/>
              </a:pPr>
              <a:t>29</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8265B-0CC2-4F67-8E80-BF2011914EA5}" type="slidenum">
              <a:rPr lang="en-US"/>
              <a:pPr/>
              <a:t>40</a:t>
            </a:fld>
            <a:endParaRPr lang="en-US"/>
          </a:p>
        </p:txBody>
      </p:sp>
      <p:sp>
        <p:nvSpPr>
          <p:cNvPr id="366594" name="Rectangle 2"/>
          <p:cNvSpPr>
            <a:spLocks noGrp="1" noRot="1" noChangeAspect="1" noChangeArrowheads="1" noTextEdit="1"/>
          </p:cNvSpPr>
          <p:nvPr>
            <p:ph type="sldImg"/>
          </p:nvPr>
        </p:nvSpPr>
        <p:spPr>
          <a:ln/>
        </p:spPr>
      </p:sp>
      <p:sp>
        <p:nvSpPr>
          <p:cNvPr id="366595" name="Rectangle 3"/>
          <p:cNvSpPr>
            <a:spLocks noGrp="1" noChangeArrowheads="1"/>
          </p:cNvSpPr>
          <p:nvPr>
            <p:ph type="body" idx="1"/>
          </p:nvPr>
        </p:nvSpPr>
        <p:spPr/>
        <p:txBody>
          <a:bodyPr/>
          <a:lstStyle/>
          <a:p>
            <a:r>
              <a:rPr lang="en-US"/>
              <a:t>Parallel architectures can be characterized along several dimensions…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63C745-9D9E-49B6-9137-93D567921359}" type="slidenum">
              <a:rPr lang="en-US"/>
              <a:pPr/>
              <a:t>41</a:t>
            </a:fld>
            <a:endParaRPr lang="en-US"/>
          </a:p>
        </p:txBody>
      </p:sp>
      <p:sp>
        <p:nvSpPr>
          <p:cNvPr id="367618" name="Rectangle 2"/>
          <p:cNvSpPr>
            <a:spLocks noGrp="1" noRot="1" noChangeAspect="1" noChangeArrowheads="1" noTextEdit="1"/>
          </p:cNvSpPr>
          <p:nvPr>
            <p:ph type="sldImg"/>
          </p:nvPr>
        </p:nvSpPr>
        <p:spPr>
          <a:ln/>
        </p:spPr>
      </p:sp>
      <p:sp>
        <p:nvSpPr>
          <p:cNvPr id="367619" name="Rectangle 3"/>
          <p:cNvSpPr>
            <a:spLocks noGrp="1" noChangeArrowheads="1"/>
          </p:cNvSpPr>
          <p:nvPr>
            <p:ph type="body" idx="1"/>
          </p:nvPr>
        </p:nvSpPr>
        <p:spPr/>
        <p:txBody>
          <a:bodyPr/>
          <a:lstStyle/>
          <a:p>
            <a:pPr defTabSz="966541" fontAlgn="auto">
              <a:spcBef>
                <a:spcPts val="0"/>
              </a:spcBef>
              <a:spcAft>
                <a:spcPts val="0"/>
              </a:spcAft>
              <a:defRPr/>
            </a:pPr>
            <a:r>
              <a:rPr lang="en-US" dirty="0"/>
              <a:t>A9 </a:t>
            </a:r>
            <a:r>
              <a:rPr lang="en-US" dirty="0" err="1"/>
              <a:t>MPCore</a:t>
            </a:r>
            <a:r>
              <a:rPr lang="en-US" dirty="0"/>
              <a:t> is </a:t>
            </a:r>
            <a:r>
              <a:rPr lang="en-US" dirty="0" smtClean="0"/>
              <a:t>SMP.</a:t>
            </a:r>
            <a:r>
              <a:rPr lang="en-US" baseline="0" dirty="0" smtClean="0"/>
              <a:t> </a:t>
            </a:r>
            <a:r>
              <a:rPr lang="en-US" dirty="0" err="1" smtClean="0"/>
              <a:t>MPCore</a:t>
            </a:r>
            <a:r>
              <a:rPr lang="en-US" dirty="0" smtClean="0"/>
              <a:t> brings SMP to volume embedded products</a:t>
            </a:r>
            <a:endParaRPr lang="en-US" dirty="0"/>
          </a:p>
          <a:p>
            <a:endParaRPr lang="en-US" dirty="0"/>
          </a:p>
          <a:p>
            <a:r>
              <a:rPr lang="en-US" dirty="0"/>
              <a:t>Design to minimize impact of maintaining memory coherency between processors</a:t>
            </a:r>
          </a:p>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Upcoming OMAP</a:t>
            </a:r>
            <a:r>
              <a:rPr lang="en-US" baseline="0" dirty="0" smtClean="0"/>
              <a:t> 44x – contains dual cortex A9 </a:t>
            </a:r>
            <a:r>
              <a:rPr lang="en-US" baseline="0" dirty="0" err="1" smtClean="0"/>
              <a:t>mpcores</a:t>
            </a:r>
            <a:endParaRPr lang="en-US" baseline="0" dirty="0" smtClean="0"/>
          </a:p>
          <a:p>
            <a:r>
              <a:rPr lang="en-US" baseline="0" dirty="0" smtClean="0"/>
              <a:t>Also Graphics processor, DSP, and accelerators</a:t>
            </a:r>
            <a:endParaRPr lang="en-US" dirty="0"/>
          </a:p>
        </p:txBody>
      </p:sp>
      <p:sp>
        <p:nvSpPr>
          <p:cNvPr id="4" name="Slide Number Placeholder 3"/>
          <p:cNvSpPr>
            <a:spLocks noGrp="1"/>
          </p:cNvSpPr>
          <p:nvPr>
            <p:ph type="sldNum" sz="quarter" idx="10"/>
          </p:nvPr>
        </p:nvSpPr>
        <p:spPr/>
        <p:txBody>
          <a:bodyPr/>
          <a:lstStyle/>
          <a:p>
            <a:pPr>
              <a:defRPr/>
            </a:pPr>
            <a:fld id="{15DAB54D-2059-4C33-BEF1-EB488606BB42}" type="slidenum">
              <a:rPr lang="en-US" smtClean="0"/>
              <a:pPr>
                <a:defRPr/>
              </a:pPr>
              <a:t>42</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1C55ED-2C1B-4E66-A81E-620D8EB75DA2}" type="slidenum">
              <a:rPr lang="en-US"/>
              <a:pPr/>
              <a:t>48</a:t>
            </a:fld>
            <a:endParaRPr lang="en-US"/>
          </a:p>
        </p:txBody>
      </p:sp>
      <p:sp>
        <p:nvSpPr>
          <p:cNvPr id="368642" name="Rectangle 2"/>
          <p:cNvSpPr>
            <a:spLocks noGrp="1" noRot="1" noChangeAspect="1" noChangeArrowheads="1" noTextEdit="1"/>
          </p:cNvSpPr>
          <p:nvPr>
            <p:ph type="sldImg"/>
          </p:nvPr>
        </p:nvSpPr>
        <p:spPr>
          <a:ln/>
        </p:spPr>
      </p:sp>
      <p:sp>
        <p:nvSpPr>
          <p:cNvPr id="368643" name="Rectangle 3"/>
          <p:cNvSpPr>
            <a:spLocks noGrp="1" noChangeArrowheads="1"/>
          </p:cNvSpPr>
          <p:nvPr>
            <p:ph type="body" idx="1"/>
          </p:nvPr>
        </p:nvSpPr>
        <p:spPr/>
        <p:txBody>
          <a:bodyPr/>
          <a:lstStyle/>
          <a:p>
            <a:r>
              <a:rPr lang="en-US"/>
              <a:t>Two common programming models – threading and message passing</a:t>
            </a:r>
          </a:p>
          <a:p>
            <a:endParaRPr lang="en-US"/>
          </a:p>
          <a:p>
            <a:r>
              <a:rPr lang="en-US"/>
              <a:t>Threading</a:t>
            </a:r>
          </a:p>
          <a:p>
            <a:pPr>
              <a:buFontTx/>
              <a:buChar char="-"/>
            </a:pPr>
            <a:r>
              <a:rPr lang="en-US"/>
              <a:t>Works with multiple threads of execution</a:t>
            </a:r>
          </a:p>
          <a:p>
            <a:pPr>
              <a:buFontTx/>
              <a:buChar char="-"/>
            </a:pPr>
            <a:r>
              <a:rPr lang="en-US"/>
              <a:t>communicates between threads by simply accessing same variables</a:t>
            </a:r>
          </a:p>
          <a:p>
            <a:pPr>
              <a:buFontTx/>
              <a:buChar char="-"/>
            </a:pPr>
            <a:endParaRPr lang="en-US"/>
          </a:p>
          <a:p>
            <a:r>
              <a:rPr lang="en-US"/>
              <a:t>Message Passing</a:t>
            </a:r>
          </a:p>
          <a:p>
            <a:pPr>
              <a:buFontTx/>
              <a:buChar char="-"/>
            </a:pPr>
            <a:r>
              <a:rPr lang="en-US"/>
              <a:t>Explicitly communicates between disjoint memory spaces</a:t>
            </a:r>
          </a:p>
          <a:p>
            <a:endParaRPr lang="en-US"/>
          </a:p>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F3D5F591-EECF-4659-9E40-F1A1D044768C}" type="slidenum">
              <a:rPr lang="en-US" smtClean="0"/>
              <a:pPr/>
              <a:t>49</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r>
              <a:rPr lang="en-US" smtClean="0"/>
              <a:t>Pthreads – called </a:t>
            </a:r>
            <a:r>
              <a:rPr lang="en-US" b="1" smtClean="0"/>
              <a:t>assembly language</a:t>
            </a:r>
            <a:r>
              <a:rPr lang="en-US" smtClean="0"/>
              <a:t> of thread based programming</a:t>
            </a:r>
          </a:p>
          <a:p>
            <a:r>
              <a:rPr lang="en-US" smtClean="0"/>
              <a:t>Detailed but pwoerful</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042DCFB4-9153-4BB2-A1C4-35EC205BC234}" type="slidenum">
              <a:rPr lang="en-US" smtClean="0"/>
              <a:pPr/>
              <a:t>50</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r>
              <a:rPr lang="en-US" smtClean="0"/>
              <a:t>Pthreads – called </a:t>
            </a:r>
            <a:r>
              <a:rPr lang="en-US" b="1" smtClean="0"/>
              <a:t>assembly language</a:t>
            </a:r>
            <a:r>
              <a:rPr lang="en-US" smtClean="0"/>
              <a:t> of thread based programming</a:t>
            </a:r>
          </a:p>
          <a:p>
            <a:r>
              <a:rPr lang="en-US" smtClean="0"/>
              <a:t>Detailed but powerful</a:t>
            </a:r>
          </a:p>
          <a:p>
            <a:endParaRPr lang="en-US" smtClean="0"/>
          </a:p>
          <a:p>
            <a:r>
              <a:rPr lang="en-US" smtClean="0"/>
              <a:t>Intel Threading Building Blocks – uses C++ templates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smtClean="0"/>
              <a:t>Common parallel reduction operation</a:t>
            </a:r>
          </a:p>
          <a:p>
            <a:endParaRPr lang="en-US" smtClean="0"/>
          </a:p>
          <a:p>
            <a:r>
              <a:rPr lang="en-US" smtClean="0"/>
              <a:t>OpenMP is easier to work with; offers less control; useful for prototyping and perhaps more.</a:t>
            </a:r>
          </a:p>
          <a:p>
            <a:endParaRPr lang="en-US" smtClean="0"/>
          </a:p>
          <a:p>
            <a:r>
              <a:rPr lang="en-US" smtClean="0"/>
              <a:t>Pthreads is verbose, requires more design decisions; may offer greater performance, handles more situations; will use in examples.</a:t>
            </a:r>
          </a:p>
          <a:p>
            <a:endParaRPr lang="en-US" smtClean="0"/>
          </a:p>
          <a:p>
            <a:r>
              <a:rPr lang="en-US" smtClean="0"/>
              <a:t>OpenMP underlying implementation often Pthreads</a:t>
            </a:r>
          </a:p>
        </p:txBody>
      </p:sp>
      <p:sp>
        <p:nvSpPr>
          <p:cNvPr id="93188" name="Slide Number Placeholder 3"/>
          <p:cNvSpPr>
            <a:spLocks noGrp="1"/>
          </p:cNvSpPr>
          <p:nvPr>
            <p:ph type="sldNum" sz="quarter" idx="5"/>
          </p:nvPr>
        </p:nvSpPr>
        <p:spPr>
          <a:noFill/>
        </p:spPr>
        <p:txBody>
          <a:bodyPr/>
          <a:lstStyle/>
          <a:p>
            <a:fld id="{5FE63873-E0AA-4BC4-A246-909175FC6F4E}" type="slidenum">
              <a:rPr lang="en-US" smtClean="0"/>
              <a:pPr/>
              <a:t>51</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19346F-911B-4DD8-9E36-59767975D694}" type="slidenum">
              <a:rPr lang="en-US"/>
              <a:pPr/>
              <a:t>52</a:t>
            </a:fld>
            <a:endParaRPr lang="en-US"/>
          </a:p>
        </p:txBody>
      </p:sp>
      <p:sp>
        <p:nvSpPr>
          <p:cNvPr id="370690" name="Rectangle 2"/>
          <p:cNvSpPr>
            <a:spLocks noGrp="1" noRot="1" noChangeAspect="1" noChangeArrowheads="1" noTextEdit="1"/>
          </p:cNvSpPr>
          <p:nvPr>
            <p:ph type="sldImg"/>
          </p:nvPr>
        </p:nvSpPr>
        <p:spPr>
          <a:ln/>
        </p:spPr>
      </p:sp>
      <p:sp>
        <p:nvSpPr>
          <p:cNvPr id="370691" name="Rectangle 3"/>
          <p:cNvSpPr>
            <a:spLocks noGrp="1" noChangeArrowheads="1"/>
          </p:cNvSpPr>
          <p:nvPr>
            <p:ph type="body" idx="1"/>
          </p:nvPr>
        </p:nvSpPr>
        <p:spPr/>
        <p:txBody>
          <a:bodyPr/>
          <a:lstStyle/>
          <a:p>
            <a:r>
              <a:rPr lang="en-US" dirty="0"/>
              <a:t>3 common </a:t>
            </a:r>
            <a:r>
              <a:rPr lang="en-US" dirty="0" err="1"/>
              <a:t>pthreads</a:t>
            </a:r>
            <a:r>
              <a:rPr lang="en-US" dirty="0"/>
              <a:t> </a:t>
            </a:r>
            <a:r>
              <a:rPr lang="en-US" dirty="0" err="1"/>
              <a:t>concpets</a:t>
            </a:r>
            <a:endParaRPr lang="en-US" dirty="0"/>
          </a:p>
          <a:p>
            <a:endParaRPr lang="en-US" dirty="0"/>
          </a:p>
          <a:p>
            <a:pPr>
              <a:buFontTx/>
              <a:buChar char="-"/>
            </a:pPr>
            <a:r>
              <a:rPr lang="en-US" dirty="0"/>
              <a:t>Create multiple threads and wait for them to complete</a:t>
            </a:r>
          </a:p>
          <a:p>
            <a:pPr>
              <a:buFontTx/>
              <a:buChar char="-"/>
            </a:pPr>
            <a:r>
              <a:rPr lang="en-US" dirty="0"/>
              <a:t>Lock critical sections when accessing </a:t>
            </a:r>
            <a:r>
              <a:rPr lang="en-US" dirty="0" smtClean="0"/>
              <a:t>shared </a:t>
            </a:r>
            <a:r>
              <a:rPr lang="en-US" dirty="0"/>
              <a:t>variables</a:t>
            </a:r>
          </a:p>
          <a:p>
            <a:pPr>
              <a:buFontTx/>
              <a:buChar char="-"/>
            </a:pPr>
            <a:r>
              <a:rPr lang="en-US" dirty="0"/>
              <a:t>Wait for a condition to change</a:t>
            </a:r>
          </a:p>
          <a:p>
            <a:pPr>
              <a:buFontTx/>
              <a:buChar char="-"/>
            </a:pPr>
            <a:endParaRPr lang="en-US" dirty="0"/>
          </a:p>
          <a:p>
            <a:r>
              <a:rPr lang="en-US" dirty="0"/>
              <a:t>Higher level concepts build on these</a:t>
            </a:r>
          </a:p>
          <a:p>
            <a:pPr>
              <a:buFontTx/>
              <a:buChar char="-"/>
            </a:pPr>
            <a:endParaRPr lang="en-US" dirty="0"/>
          </a:p>
          <a:p>
            <a:pPr>
              <a:buFontTx/>
              <a:buChar char="-"/>
            </a:pP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dirty="0" smtClean="0">
                <a:latin typeface="Arial" pitchFamily="34" charset="0"/>
              </a:rPr>
              <a:t>Power Architecture technology surrounds you with high-performance processors that enhance your daily life. Networks and telecommunications systems use these highly integrated devices to transfer countless e-mails, voice conversations and music downloads. Most of the cars parked outside your door use Power Architecture technology to control power trains, safety systems and in-dash equipment. Jumbo jets, airport traffic control and unmanned defense systems use it for reliable operation under the harshest conditions imaginable. Banks trust this technology with your money, and hospitals trust it with your life. Appearing in hundreds of diverse industrial applications ranging from factory automation to commercial robotics, Power Architecture technology is an industrial superpower.</a:t>
            </a:r>
          </a:p>
          <a:p>
            <a:endParaRPr lang="en-US" dirty="0" smtClean="0">
              <a:latin typeface="Arial" pitchFamily="34" charset="0"/>
            </a:endParaRPr>
          </a:p>
          <a:p>
            <a:r>
              <a:rPr lang="en-US" dirty="0" smtClean="0">
                <a:latin typeface="Arial" pitchFamily="34" charset="0"/>
              </a:rPr>
              <a:t>When you look at the adoption of multicore in the embedded market all of these application spaces share a few things in common: </a:t>
            </a:r>
          </a:p>
          <a:p>
            <a:r>
              <a:rPr lang="en-US" dirty="0" smtClean="0">
                <a:latin typeface="Arial" pitchFamily="34" charset="0"/>
              </a:rPr>
              <a:t>Trend toward higher levels of integration</a:t>
            </a:r>
          </a:p>
          <a:p>
            <a:r>
              <a:rPr lang="en-US" dirty="0" smtClean="0">
                <a:latin typeface="Arial" pitchFamily="34" charset="0"/>
              </a:rPr>
              <a:t>Increase in IP traffic and move from legacy serial protocols to IP/networking protocols. </a:t>
            </a:r>
          </a:p>
          <a:p>
            <a:r>
              <a:rPr lang="en-US" dirty="0" smtClean="0">
                <a:latin typeface="Arial" pitchFamily="34" charset="0"/>
              </a:rPr>
              <a:t>Services consolidation whether it is the combining of multiple devices into one platform or the integration of services such as gateways in the networking and industrial markets. </a:t>
            </a:r>
          </a:p>
          <a:p>
            <a:endParaRPr lang="en-US" dirty="0" smtClean="0">
              <a:latin typeface="Arial" pitchFamily="34" charset="0"/>
            </a:endParaRPr>
          </a:p>
        </p:txBody>
      </p:sp>
      <p:sp>
        <p:nvSpPr>
          <p:cNvPr id="45060" name="Slide Number Placeholder 3"/>
          <p:cNvSpPr>
            <a:spLocks noGrp="1"/>
          </p:cNvSpPr>
          <p:nvPr>
            <p:ph type="sldNum" sz="quarter" idx="5"/>
          </p:nvPr>
        </p:nvSpPr>
        <p:spPr>
          <a:noFill/>
        </p:spPr>
        <p:txBody>
          <a:bodyPr/>
          <a:lstStyle/>
          <a:p>
            <a:fld id="{2C98E38F-6861-4CC6-A01F-CCFDC7E4E898}" type="slidenum">
              <a:rPr lang="en-US" smtClean="0">
                <a:latin typeface="Arial" pitchFamily="34" charset="0"/>
              </a:rPr>
              <a:pPr/>
              <a:t>3</a:t>
            </a:fld>
            <a:endParaRPr lang="en-US" dirty="0"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5926F21-26E7-4896-A5A6-E47046395961}" type="slidenum">
              <a:rPr lang="en-US" smtClean="0"/>
              <a:pPr>
                <a:defRPr/>
              </a:pPr>
              <a:t>56</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4143375" y="9118600"/>
            <a:ext cx="3170238" cy="481013"/>
          </a:xfrm>
          <a:prstGeom prst="rect">
            <a:avLst/>
          </a:prstGeom>
          <a:noFill/>
          <a:ln w="9525">
            <a:noFill/>
            <a:miter lim="800000"/>
            <a:headEnd/>
            <a:tailEnd/>
          </a:ln>
        </p:spPr>
        <p:txBody>
          <a:bodyPr lIns="96629" tIns="48315" rIns="96629" bIns="48315" anchor="b"/>
          <a:lstStyle/>
          <a:p>
            <a:fld id="{B776DB97-3716-4B2A-BA26-3A9709DC67FC}" type="slidenum">
              <a:rPr lang="en-US" sz="1100"/>
              <a:pPr/>
              <a:t>57</a:t>
            </a:fld>
            <a:endParaRPr lang="en-US" sz="1100"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733425" y="4557713"/>
            <a:ext cx="5848350" cy="4324350"/>
          </a:xfrm>
          <a:noFill/>
          <a:ln/>
        </p:spPr>
        <p:txBody>
          <a:bodyPr lIns="96629" tIns="48315" rIns="96629" bIns="48315"/>
          <a:lstStyle/>
          <a:p>
            <a:pPr eaLnBrk="1" hangingPunct="1"/>
            <a:endParaRPr lang="en-GB" dirty="0"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B70D12CA-C025-4F4D-BD0A-D590F97B7B58}" type="slidenum">
              <a:rPr lang="en-US" smtClean="0"/>
              <a:pPr/>
              <a:t>60</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r>
              <a:rPr lang="en-US" smtClean="0"/>
              <a:t>1) Identify possible parallelism</a:t>
            </a:r>
          </a:p>
          <a:p>
            <a:r>
              <a:rPr lang="en-US" smtClean="0"/>
              <a:t>2) Decide how to exploit it</a:t>
            </a:r>
          </a:p>
          <a:p>
            <a:r>
              <a:rPr lang="en-US" smtClean="0"/>
              <a:t>3) Verify both functionally correct and good performance</a:t>
            </a:r>
          </a:p>
          <a:p>
            <a:endParaRPr lang="en-US" smtClean="0"/>
          </a:p>
          <a:p>
            <a:r>
              <a:rPr lang="en-US" smtClean="0"/>
              <a:t>Iterate through a sequence of steps from high impact downward</a:t>
            </a:r>
          </a:p>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B3EBEFBA-51AE-4DC0-8F9D-573B1B6468C4}" type="slidenum">
              <a:rPr lang="en-US" smtClean="0"/>
              <a:pPr/>
              <a:t>61</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r>
              <a:rPr lang="en-US" smtClean="0"/>
              <a:t>1) Identify possible parallelism</a:t>
            </a:r>
          </a:p>
          <a:p>
            <a:r>
              <a:rPr lang="en-US" smtClean="0"/>
              <a:t>2 Decide how to exploit it</a:t>
            </a:r>
          </a:p>
          <a:p>
            <a:r>
              <a:rPr lang="en-US" smtClean="0"/>
              <a:t>3) Verify both functionally correct and good performance</a:t>
            </a:r>
          </a:p>
          <a:p>
            <a:endParaRPr lang="en-US" smtClean="0"/>
          </a:p>
          <a:p>
            <a:r>
              <a:rPr lang="en-US" smtClean="0"/>
              <a:t>Iterate through a sequence of steps from high impact downward</a:t>
            </a:r>
          </a:p>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0D6ECE89-9169-485C-9B17-42DB6E4FB845}" type="slidenum">
              <a:rPr lang="en-US" smtClean="0"/>
              <a:pPr/>
              <a:t>62</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r>
              <a:rPr lang="en-US" smtClean="0"/>
              <a:t>Keep each step simple and verifiable</a:t>
            </a:r>
          </a:p>
          <a:p>
            <a:r>
              <a:rPr lang="en-US" smtClean="0"/>
              <a:t>Don’t go off on a long complex, catch-all conversion with a big bang test at the end</a:t>
            </a:r>
          </a:p>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C5E124BC-4B61-48BD-B049-5AB6EF5B9942}" type="slidenum">
              <a:rPr lang="en-US" smtClean="0"/>
              <a:pPr/>
              <a:t>63</a:t>
            </a:fld>
            <a:endParaRPr lang="en-US"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r>
              <a:rPr lang="en-US" smtClean="0"/>
              <a:t>First understand the code performance and structure:</a:t>
            </a:r>
          </a:p>
          <a:p>
            <a:r>
              <a:rPr lang="en-US" smtClean="0"/>
              <a:t>	profile – identify hotspots</a:t>
            </a:r>
          </a:p>
          <a:p>
            <a:r>
              <a:rPr lang="en-US" smtClean="0"/>
              <a:t>	call tree - # times called – often move up the call tree to find right granularity</a:t>
            </a:r>
          </a:p>
          <a:p>
            <a:r>
              <a:rPr lang="en-US" smtClean="0"/>
              <a:t>Discuss Amdahl’s law – the serial code limits performance gains</a:t>
            </a:r>
          </a:p>
          <a:p>
            <a:r>
              <a:rPr lang="en-US" smtClean="0"/>
              <a:t>Focus on largest chunks of execution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r>
              <a:rPr lang="en-US" smtClean="0"/>
              <a:t>Even if going pthreads, OpenMP might be a good prototyping approach</a:t>
            </a:r>
          </a:p>
        </p:txBody>
      </p:sp>
      <p:sp>
        <p:nvSpPr>
          <p:cNvPr id="100356" name="Slide Number Placeholder 3"/>
          <p:cNvSpPr>
            <a:spLocks noGrp="1"/>
          </p:cNvSpPr>
          <p:nvPr>
            <p:ph type="sldNum" sz="quarter" idx="5"/>
          </p:nvPr>
        </p:nvSpPr>
        <p:spPr>
          <a:noFill/>
        </p:spPr>
        <p:txBody>
          <a:bodyPr/>
          <a:lstStyle/>
          <a:p>
            <a:fld id="{F5BDB14F-5825-4AD3-AE00-C3A1FA496B32}" type="slidenum">
              <a:rPr lang="en-US" smtClean="0"/>
              <a:pPr/>
              <a:t>64</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endParaRPr lang="en-US" smtClean="0"/>
          </a:p>
        </p:txBody>
      </p:sp>
      <p:sp>
        <p:nvSpPr>
          <p:cNvPr id="115716" name="Slide Number Placeholder 3"/>
          <p:cNvSpPr>
            <a:spLocks noGrp="1"/>
          </p:cNvSpPr>
          <p:nvPr>
            <p:ph type="sldNum" sz="quarter" idx="5"/>
          </p:nvPr>
        </p:nvSpPr>
        <p:spPr>
          <a:noFill/>
        </p:spPr>
        <p:txBody>
          <a:bodyPr/>
          <a:lstStyle/>
          <a:p>
            <a:fld id="{6BEBA343-4AE2-479F-A7F1-B5244BFCC2EE}" type="slidenum">
              <a:rPr lang="en-US" smtClean="0"/>
              <a:pPr/>
              <a:t>65</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983763BD-05B1-42AE-AD30-0203441A436B}" type="slidenum">
              <a:rPr lang="en-US" smtClean="0"/>
              <a:pPr/>
              <a:t>66</a:t>
            </a:fld>
            <a:endParaRPr lang="en-US"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r>
              <a:rPr lang="en-US" smtClean="0"/>
              <a:t>Three stage pipe- adjust pixel range, filter for noise, detect edges</a:t>
            </a:r>
          </a:p>
          <a:p>
            <a:endParaRPr lang="en-US" smtClean="0"/>
          </a:p>
          <a:p>
            <a:r>
              <a:rPr lang="en-US" smtClean="0"/>
              <a:t>Odd code fragment shows: </a:t>
            </a:r>
          </a:p>
          <a:p>
            <a:pPr>
              <a:buFontTx/>
              <a:buChar char="-"/>
            </a:pPr>
            <a:r>
              <a:rPr lang="en-US" smtClean="0"/>
              <a:t>3 functions called in sequence </a:t>
            </a:r>
          </a:p>
          <a:p>
            <a:pPr>
              <a:buFontTx/>
              <a:buChar char="-"/>
            </a:pPr>
            <a:r>
              <a:rPr lang="en-US" smtClean="0"/>
              <a:t>starting at col0 stepping by cols</a:t>
            </a:r>
          </a:p>
          <a:p>
            <a:pPr>
              <a:buFontTx/>
              <a:buChar char="-"/>
            </a:pPr>
            <a:r>
              <a:rPr lang="en-US" smtClean="0"/>
              <a:t>in/out buffers being reused in ping-pong fashion</a:t>
            </a:r>
          </a:p>
          <a:p>
            <a:pPr>
              <a:buFontTx/>
              <a:buChar char="-"/>
            </a:pPr>
            <a:r>
              <a:rPr lang="en-US" smtClean="0"/>
              <a:t>Marhsalling/unmarhsalling arguments from universal void* f(void *) function signature</a:t>
            </a:r>
          </a:p>
          <a:p>
            <a:pPr>
              <a:buFontTx/>
              <a:buChar char="-"/>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761DEBB2-4D6D-488B-946A-04BDA6902D58}" type="slidenum">
              <a:rPr lang="en-US" smtClean="0"/>
              <a:pPr/>
              <a:t>67</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r>
              <a:rPr lang="en-US" smtClean="0"/>
              <a:t>Each end pixel could be computed independently</a:t>
            </a:r>
          </a:p>
          <a:p>
            <a:endParaRPr lang="en-US" smtClean="0"/>
          </a:p>
          <a:p>
            <a:r>
              <a:rPr lang="en-US" smtClean="0"/>
              <a:t>Good candidate for data parallelism.</a:t>
            </a:r>
          </a:p>
          <a:p>
            <a:endParaRPr lang="en-US" smtClean="0"/>
          </a:p>
          <a:p>
            <a:r>
              <a:rPr lang="en-US" smtClean="0"/>
              <a:t>Note filter and sobel read neighboring pixels.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255713" y="719138"/>
            <a:ext cx="4803775" cy="3602037"/>
          </a:xfrm>
          <a:ln/>
        </p:spPr>
      </p:sp>
      <p:sp>
        <p:nvSpPr>
          <p:cNvPr id="51203" name="Rectangle 3"/>
          <p:cNvSpPr>
            <a:spLocks noGrp="1" noChangeArrowheads="1"/>
          </p:cNvSpPr>
          <p:nvPr>
            <p:ph type="body" idx="1"/>
          </p:nvPr>
        </p:nvSpPr>
        <p:spPr>
          <a:noFill/>
          <a:ln/>
        </p:spPr>
        <p:txBody>
          <a:bodyPr/>
          <a:lstStyle/>
          <a:p>
            <a:r>
              <a:rPr lang="en-US" dirty="0" smtClean="0">
                <a:latin typeface="Arial" pitchFamily="34" charset="0"/>
              </a:rPr>
              <a:t>#1 communications processor vendor huge installed based with 45% marketshare per Gartner group</a:t>
            </a:r>
          </a:p>
          <a:p>
            <a:r>
              <a:rPr lang="en-US" dirty="0" smtClean="0">
                <a:latin typeface="Arial" pitchFamily="34" charset="0"/>
              </a:rPr>
              <a:t>Scalable 50 MHz to 1.5 GHz octal core processor</a:t>
            </a:r>
          </a:p>
          <a:p>
            <a:r>
              <a:rPr lang="en-US" dirty="0" smtClean="0">
                <a:latin typeface="Arial" pitchFamily="34" charset="0"/>
              </a:rPr>
              <a:t>Competitors cannot achieve our power ratings: Intel, Cavium, RMI etc.</a:t>
            </a:r>
          </a:p>
          <a:p>
            <a:r>
              <a:rPr lang="en-US" dirty="0" smtClean="0">
                <a:latin typeface="Arial" pitchFamily="34" charset="0"/>
              </a:rPr>
              <a:t>Security offload engine supports all the major security protocols DES, AES, Kasumi as well as trust architecture which prevents a system from running unassigned code</a:t>
            </a:r>
          </a:p>
          <a:p>
            <a:r>
              <a:rPr lang="en-US" dirty="0" smtClean="0">
                <a:latin typeface="Arial" pitchFamily="34" charset="0"/>
              </a:rPr>
              <a:t>Additional offload engine like PME, DPAA and RAID acceleration leaves CPU free for control or data plane actions thereby improving overall system throughput</a:t>
            </a:r>
          </a:p>
          <a:p>
            <a:r>
              <a:rPr lang="en-US" dirty="0" smtClean="0">
                <a:latin typeface="Arial" pitchFamily="34" charset="0"/>
              </a:rPr>
              <a:t>Freescale guarantees a minimum of 10 years supply. </a:t>
            </a:r>
          </a:p>
          <a:p>
            <a:r>
              <a:rPr lang="en-US" dirty="0" smtClean="0">
                <a:latin typeface="Arial" pitchFamily="34" charset="0"/>
              </a:rPr>
              <a:t>We partner with industry leading SW and HW companies to help improve time to market and reduce complexity involved with designing </a:t>
            </a:r>
            <a:r>
              <a:rPr lang="en-US" dirty="0" err="1" smtClean="0">
                <a:latin typeface="Arial" pitchFamily="34" charset="0"/>
              </a:rPr>
              <a:t>multicore</a:t>
            </a:r>
            <a:r>
              <a:rPr lang="en-US" dirty="0" smtClean="0">
                <a:latin typeface="Arial" pitchFamily="34" charset="0"/>
              </a:rPr>
              <a:t> systems. QNX, ENEA, Wind River and Green Hills deliver commercial grade RTOS and Mentor </a:t>
            </a:r>
            <a:r>
              <a:rPr lang="en-US" dirty="0" err="1" smtClean="0">
                <a:latin typeface="Arial" pitchFamily="34" charset="0"/>
              </a:rPr>
              <a:t>Graohics</a:t>
            </a:r>
            <a:r>
              <a:rPr lang="en-US" dirty="0" smtClean="0">
                <a:latin typeface="Arial" pitchFamily="34" charset="0"/>
              </a:rPr>
              <a:t> delivers commercial grade Linux.</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r>
              <a:rPr lang="en-US" smtClean="0"/>
              <a:t>Even if going pthreads, OpenMP might be a good prototyping approach</a:t>
            </a:r>
          </a:p>
        </p:txBody>
      </p:sp>
      <p:sp>
        <p:nvSpPr>
          <p:cNvPr id="100356" name="Slide Number Placeholder 3"/>
          <p:cNvSpPr>
            <a:spLocks noGrp="1"/>
          </p:cNvSpPr>
          <p:nvPr>
            <p:ph type="sldNum" sz="quarter" idx="5"/>
          </p:nvPr>
        </p:nvSpPr>
        <p:spPr>
          <a:noFill/>
        </p:spPr>
        <p:txBody>
          <a:bodyPr/>
          <a:lstStyle/>
          <a:p>
            <a:fld id="{F5BDB14F-5825-4AD3-AE00-C3A1FA496B32}" type="slidenum">
              <a:rPr lang="en-US" smtClean="0"/>
              <a:pPr/>
              <a:t>68</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C6FE953F-7A8E-41C9-A253-FDECA1F8F30D}" type="slidenum">
              <a:rPr lang="en-US" smtClean="0"/>
              <a:pPr/>
              <a:t>69</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r>
              <a:rPr lang="en-US" smtClean="0"/>
              <a:t>Data dependencies fundamentally order the code. </a:t>
            </a:r>
          </a:p>
          <a:p>
            <a:r>
              <a:rPr lang="en-US" smtClean="0"/>
              <a:t>Discuss three main types</a:t>
            </a:r>
          </a:p>
          <a:p>
            <a:r>
              <a:rPr lang="en-US" smtClean="0"/>
              <a:t>Analyze code to see where critical dependencies are and if they can be removed or must be honored</a:t>
            </a:r>
          </a:p>
          <a:p>
            <a:r>
              <a:rPr lang="en-US" smtClean="0"/>
              <a:t>Parallel dependencies are </a:t>
            </a:r>
            <a:r>
              <a:rPr lang="en-US" b="1" smtClean="0"/>
              <a:t>usually not so local</a:t>
            </a:r>
            <a:r>
              <a:rPr lang="en-US" smtClean="0"/>
              <a:t>- rather between tasks or iterations.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9637E449-8AA1-4B14-9FA9-4932832C3675}" type="slidenum">
              <a:rPr lang="en-US" smtClean="0"/>
              <a:pPr/>
              <a:t>70</a:t>
            </a:fld>
            <a:endParaRPr lang="en-US"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r>
              <a:rPr lang="en-US" smtClean="0"/>
              <a:t>Two types of decomposition- task and data.</a:t>
            </a:r>
          </a:p>
          <a:p>
            <a:r>
              <a:rPr lang="en-US" smtClean="0"/>
              <a:t>Task takes the image and does 4 independent functions on it- can be done at the same time.</a:t>
            </a:r>
          </a:p>
          <a:p>
            <a:r>
              <a:rPr lang="en-US" smtClean="0"/>
              <a:t>Data takes same image and cuts it into 4 slices and filters the slices at the same time. </a:t>
            </a:r>
          </a:p>
          <a:p>
            <a:r>
              <a:rPr lang="en-US" smtClean="0"/>
              <a:t>There may be dependencies around the edges.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4C361680-DFAB-49BD-B159-1893588E12B9}" type="slidenum">
              <a:rPr lang="en-US" smtClean="0"/>
              <a:pPr/>
              <a:t>71</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r>
              <a:rPr lang="en-US" smtClean="0"/>
              <a:t>Granularity – pick the right chunk of work- pixels are probably too small.</a:t>
            </a:r>
          </a:p>
          <a:p>
            <a:r>
              <a:rPr lang="en-US" smtClean="0"/>
              <a:t>Scalability – don’t hardwire the number of chunks- allow to scale to number of available execution units</a:t>
            </a:r>
          </a:p>
          <a:p>
            <a:r>
              <a:rPr lang="en-US" smtClean="0"/>
              <a:t>Platform – organize your data to fit the memory subsystem</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4088E75A-7684-4BDB-8634-06AC707E7436}" type="slidenum">
              <a:rPr lang="en-US" smtClean="0"/>
              <a:pPr/>
              <a:t>72</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smtClean="0"/>
              <a:t>Once decided on a threading and dependency removal, go implement it..</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smtClean="0"/>
              <a:t>Couldn’t resist; and it compiles cleanly</a:t>
            </a:r>
          </a:p>
          <a:p>
            <a:r>
              <a:rPr lang="en-US" smtClean="0"/>
              <a:t>How much time did I spend looking for a parallelization error?</a:t>
            </a:r>
          </a:p>
        </p:txBody>
      </p:sp>
      <p:sp>
        <p:nvSpPr>
          <p:cNvPr id="105476" name="Slide Number Placeholder 3"/>
          <p:cNvSpPr>
            <a:spLocks noGrp="1"/>
          </p:cNvSpPr>
          <p:nvPr>
            <p:ph type="sldNum" sz="quarter" idx="5"/>
          </p:nvPr>
        </p:nvSpPr>
        <p:spPr>
          <a:noFill/>
        </p:spPr>
        <p:txBody>
          <a:bodyPr/>
          <a:lstStyle/>
          <a:p>
            <a:fld id="{4DB27963-B514-4E12-A791-0708059A0217}" type="slidenum">
              <a:rPr lang="en-US" smtClean="0"/>
              <a:pPr/>
              <a:t>73</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0AE556A5-CB9A-4B01-A56D-753EEB414526}" type="slidenum">
              <a:rPr lang="en-US" smtClean="0"/>
              <a:pPr/>
              <a:t>74</a:t>
            </a:fld>
            <a:endParaRPr lang="en-US"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r>
              <a:rPr lang="en-US" smtClean="0"/>
              <a:t>It’s a different dimension- twisted.</a:t>
            </a:r>
          </a:p>
          <a:p>
            <a:endParaRPr lang="en-US" smtClean="0"/>
          </a:p>
          <a:p>
            <a:r>
              <a:rPr lang="en-US" smtClean="0"/>
              <a:t>Order of execution between threads is unpredictable, but </a:t>
            </a:r>
          </a:p>
          <a:p>
            <a:r>
              <a:rPr lang="en-US" smtClean="0"/>
              <a:t>  some partial order must be ensured for proper execution</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BCCF18AE-D453-40FC-A73A-C4AD24E47F1D}" type="slidenum">
              <a:rPr lang="en-US" smtClean="0"/>
              <a:pPr/>
              <a:t>75</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r>
              <a:rPr lang="en-US" smtClean="0"/>
              <a:t>It’s a different dimension- twisted.</a:t>
            </a:r>
          </a:p>
          <a:p>
            <a:endParaRPr lang="en-US" smtClean="0"/>
          </a:p>
          <a:p>
            <a:r>
              <a:rPr lang="en-US" smtClean="0"/>
              <a:t>Order of execution between threads is unpredictable, but </a:t>
            </a:r>
          </a:p>
          <a:p>
            <a:r>
              <a:rPr lang="en-US" smtClean="0"/>
              <a:t>  some partial order must be ensured for proper execution</a:t>
            </a:r>
          </a:p>
          <a:p>
            <a:endParaRPr lang="en-US" smtClean="0"/>
          </a:p>
          <a:p>
            <a:r>
              <a:rPr lang="en-US" smtClean="0"/>
              <a:t>Okay, I mispoke earlier- Prism has an excellent verification backend- data races are highlighted in the schedule and traced back to source and destination- performance bottlenecks are visualized… And I might mention Prism one more time at the end.</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583E9A51-CA6E-47A7-9F07-6E0F16BD1E1B}" type="slidenum">
              <a:rPr lang="en-US" smtClean="0"/>
              <a:pPr/>
              <a:t>76</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r>
              <a:rPr lang="en-US" smtClean="0"/>
              <a:t>Back to our image processing example…</a:t>
            </a:r>
          </a:p>
          <a:p>
            <a:endParaRPr lang="en-US" smtClean="0"/>
          </a:p>
          <a:p>
            <a:r>
              <a:rPr lang="en-US" smtClean="0"/>
              <a:t>Three stage pipe- adjust pixel range, filter for noise, detect edges</a:t>
            </a:r>
          </a:p>
          <a:p>
            <a:endParaRPr lang="en-US" smtClean="0"/>
          </a:p>
          <a:p>
            <a:r>
              <a:rPr lang="en-US" smtClean="0"/>
              <a:t>Odd code fragment shows: </a:t>
            </a:r>
          </a:p>
          <a:p>
            <a:pPr>
              <a:buFontTx/>
              <a:buChar char="-"/>
            </a:pPr>
            <a:r>
              <a:rPr lang="en-US" smtClean="0"/>
              <a:t>3 functions called in sequence </a:t>
            </a:r>
          </a:p>
          <a:p>
            <a:pPr>
              <a:buFontTx/>
              <a:buChar char="-"/>
            </a:pPr>
            <a:r>
              <a:rPr lang="en-US" smtClean="0"/>
              <a:t>starting at col0 stepping by cols</a:t>
            </a:r>
          </a:p>
          <a:p>
            <a:pPr>
              <a:buFontTx/>
              <a:buChar char="-"/>
            </a:pPr>
            <a:r>
              <a:rPr lang="en-US" smtClean="0"/>
              <a:t>in/out buffers being reused in ping-pong fashion</a:t>
            </a:r>
          </a:p>
          <a:p>
            <a:pPr>
              <a:buFontTx/>
              <a:buChar char="-"/>
            </a:pPr>
            <a:r>
              <a:rPr lang="en-US" smtClean="0"/>
              <a:t>Marhsalling/unmarhsalling arguments from universal void* f(void *) function signature</a:t>
            </a:r>
          </a:p>
          <a:p>
            <a:pPr>
              <a:buFontTx/>
              <a:buChar char="-"/>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9096D2D5-765A-41EE-B8F4-F7975D8AD5F2}" type="slidenum">
              <a:rPr lang="en-US" smtClean="0"/>
              <a:pPr/>
              <a:t>77</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a:buFontTx/>
              <a:buChar char="-"/>
            </a:pPr>
            <a:r>
              <a:rPr lang="en-US" smtClean="0"/>
              <a:t>Matched threads to # cores – good, but I would have been okay with doing every column spearately – it’s a start.</a:t>
            </a:r>
          </a:p>
          <a:p>
            <a:pPr>
              <a:buFontTx/>
              <a:buChar char="-"/>
            </a:pPr>
            <a:endParaRPr lang="en-US" smtClean="0"/>
          </a:p>
          <a:p>
            <a:pPr>
              <a:buFontTx/>
              <a:buChar char="-"/>
            </a:pPr>
            <a:r>
              <a:rPr lang="en-US" smtClean="0"/>
              <a:t>Functions compute every Nth column.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2668188A-7292-4DBC-81D0-8E0D0B3F6F07}" type="slidenum">
              <a:rPr lang="en-US" smtClean="0">
                <a:latin typeface="Arial" pitchFamily="34" charset="0"/>
              </a:rPr>
              <a:pPr/>
              <a:t>5</a:t>
            </a:fld>
            <a:endParaRPr lang="en-US" dirty="0" smtClean="0">
              <a:latin typeface="Arial" pitchFamily="34" charset="0"/>
            </a:endParaRPr>
          </a:p>
        </p:txBody>
      </p:sp>
      <p:sp>
        <p:nvSpPr>
          <p:cNvPr id="46083"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5738" tIns="47869" rIns="95738" bIns="47869" anchor="b"/>
          <a:lstStyle/>
          <a:p>
            <a:pPr algn="r" defTabSz="957263"/>
            <a:fld id="{9C0B7C87-1F6E-4959-8D72-76CC8A85DD26}" type="slidenum">
              <a:rPr lang="en-US" sz="1300">
                <a:cs typeface="Arial" pitchFamily="34" charset="0"/>
              </a:rPr>
              <a:pPr algn="r" defTabSz="957263"/>
              <a:t>5</a:t>
            </a:fld>
            <a:endParaRPr lang="en-US" sz="1300" dirty="0">
              <a:cs typeface="Arial" pitchFamily="34" charset="0"/>
            </a:endParaRPr>
          </a:p>
        </p:txBody>
      </p:sp>
      <p:sp>
        <p:nvSpPr>
          <p:cNvPr id="46084" name="Rectangle 2"/>
          <p:cNvSpPr>
            <a:spLocks noGrp="1" noRot="1" noChangeAspect="1" noChangeArrowheads="1" noTextEdit="1"/>
          </p:cNvSpPr>
          <p:nvPr>
            <p:ph type="sldImg"/>
          </p:nvPr>
        </p:nvSpPr>
        <p:spPr>
          <a:xfrm>
            <a:off x="1255713" y="719138"/>
            <a:ext cx="4803775" cy="3602037"/>
          </a:xfrm>
          <a:ln/>
        </p:spPr>
      </p:sp>
      <p:sp>
        <p:nvSpPr>
          <p:cNvPr id="46085" name="Rectangle 3"/>
          <p:cNvSpPr>
            <a:spLocks noGrp="1" noChangeArrowheads="1"/>
          </p:cNvSpPr>
          <p:nvPr>
            <p:ph type="body" idx="1"/>
          </p:nvPr>
        </p:nvSpPr>
        <p:spPr>
          <a:noFill/>
          <a:ln/>
        </p:spPr>
        <p:txBody>
          <a:bodyPr/>
          <a:lstStyle/>
          <a:p>
            <a:pPr eaLnBrk="1" hangingPunct="1"/>
            <a:r>
              <a:rPr lang="en-US" dirty="0" smtClean="0">
                <a:latin typeface="Arial" pitchFamily="34" charset="0"/>
              </a:rPr>
              <a:t>There are a lot of things driving multicore adoption.  One of the major drivers is the never-ending march for compute power.  In addition, as transistors get smaller and smaller (we are now seeing that they can do a one atom transistor) it will be harder to shrink them any further.  We may have also reached the maximum ability to ramp up clock speeds to a degree.  Now, the focus needs to be on making things more parallel because the hunger for compute power is never going to go away. Smart designers are going to try to start figuring out how to get that computational power to the people that want it and multicore is a way to satisfy that demand.  </a:t>
            </a:r>
          </a:p>
          <a:p>
            <a:pPr eaLnBrk="1" hangingPunct="1"/>
            <a:r>
              <a:rPr lang="en-US" dirty="0" smtClean="0">
                <a:latin typeface="Arial" pitchFamily="34" charset="0"/>
              </a:rPr>
              <a:t>Size is also a major driver in multicore adoption.  Even before multicore there was the desire to put more capability into a smaller space.  Multicore allows you to do that by providing compute power on an axis of excellent power consumption.  Additional computation elements don’t necessarily require a linear increase in power consumption, so now small is really the new big.  You can pack a lot of punch in a small area, and we are figuring out ways to avoid having the power consumption be a detriment.</a:t>
            </a:r>
          </a:p>
          <a:p>
            <a:pPr eaLnBrk="1" hangingPunct="1"/>
            <a:r>
              <a:rPr lang="en-US" dirty="0" smtClean="0">
                <a:latin typeface="Arial" pitchFamily="34" charset="0"/>
              </a:rPr>
              <a:t>Consolidation of services into unified devices as well is the need to further reduce BOM costs to remain competitive are also another driver.</a:t>
            </a:r>
          </a:p>
          <a:p>
            <a:pPr eaLnBrk="1" hangingPunct="1"/>
            <a:endParaRPr lang="en-US" dirty="0" smtClean="0">
              <a:latin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8082AD6D-2944-4E05-9F7D-3C355EDEE613}" type="slidenum">
              <a:rPr lang="en-US" smtClean="0"/>
              <a:pPr/>
              <a:t>78</a:t>
            </a:fld>
            <a:endParaRPr lang="en-US"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r>
              <a:rPr lang="en-US" smtClean="0"/>
              <a:t>Functional error- why? </a:t>
            </a:r>
          </a:p>
          <a:p>
            <a:pPr>
              <a:buFontTx/>
              <a:buChar char="-"/>
            </a:pPr>
            <a:r>
              <a:rPr lang="en-US" smtClean="0"/>
              <a:t>Smooth function reads neighboors</a:t>
            </a:r>
          </a:p>
          <a:p>
            <a:pPr>
              <a:buFontTx/>
              <a:buChar char="-"/>
            </a:pPr>
            <a:r>
              <a:rPr lang="en-US" smtClean="0"/>
              <a:t>Smooth input data needs to be output first by all correct threads.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E18024A7-FE9E-441D-9480-435D11D4047C}" type="slidenum">
              <a:rPr lang="en-US" smtClean="0"/>
              <a:pPr/>
              <a:t>79</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r>
              <a:rPr lang="en-US" smtClean="0"/>
              <a:t>Fix as shown; Emphasize the three separate fork-joins. One possible solution.</a:t>
            </a:r>
          </a:p>
          <a:p>
            <a:endParaRPr lang="en-US" smtClean="0"/>
          </a:p>
          <a:p>
            <a:r>
              <a:rPr lang="en-US" smtClean="0"/>
              <a:t>Now, the result…</a:t>
            </a:r>
          </a:p>
          <a:p>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F4F53D20-4D34-4CF7-B180-1A9F4D3E9F49}" type="slidenum">
              <a:rPr lang="en-US" smtClean="0"/>
              <a:pPr/>
              <a:t>80</a:t>
            </a:fld>
            <a:endParaRPr lang="en-US"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r>
              <a:rPr lang="en-US" smtClean="0"/>
              <a:t>Added interleaving columns to my notes.</a:t>
            </a:r>
          </a:p>
          <a:p>
            <a:endParaRPr lang="en-US" smtClean="0"/>
          </a:p>
          <a:p>
            <a:r>
              <a:rPr lang="en-US" smtClean="0"/>
              <a:t>Now, the result…</a:t>
            </a:r>
          </a:p>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8F61A3EE-2031-44F3-AD57-71F5A2D1833C}" type="slidenum">
              <a:rPr lang="en-US" smtClean="0"/>
              <a:pPr/>
              <a:t>81</a:t>
            </a:fld>
            <a:endParaRPr lang="en-US"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r>
              <a:rPr lang="en-US" smtClean="0"/>
              <a:t>Now we switch to a task parallel implementation.</a:t>
            </a:r>
          </a:p>
          <a:p>
            <a:endParaRPr lang="en-US" smtClean="0"/>
          </a:p>
          <a:p>
            <a:r>
              <a:rPr lang="en-US" smtClean="0"/>
              <a:t>Create a thread per function and have the thread pull work from a queue.</a:t>
            </a:r>
          </a:p>
          <a:p>
            <a:endParaRPr lang="en-US" smtClean="0"/>
          </a:p>
          <a:p>
            <a:r>
              <a:rPr lang="en-US" smtClean="0"/>
              <a:t>Add work in front of queue and wait until threads complete. </a:t>
            </a:r>
          </a:p>
          <a:p>
            <a:endParaRPr lang="en-US" smtClean="0"/>
          </a:p>
          <a:p>
            <a:r>
              <a:rPr lang="en-US" smtClean="0"/>
              <a:t>Last thread could be outputing- not shown.</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2B7822D7-DC14-453F-8863-F19D8F5EF5EF}" type="slidenum">
              <a:rPr lang="en-US" smtClean="0"/>
              <a:pPr/>
              <a:t>82</a:t>
            </a:fld>
            <a:endParaRPr lang="en-US"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r>
              <a:rPr lang="en-US" smtClean="0"/>
              <a:t>Latency is still the same, but like a pipeline, throughput improves.</a:t>
            </a:r>
          </a:p>
          <a:p>
            <a:endParaRPr lang="en-US" smtClean="0"/>
          </a:p>
          <a:p>
            <a:r>
              <a:rPr lang="en-US" b="1" smtClean="0"/>
              <a:t>BUT</a:t>
            </a:r>
            <a:r>
              <a:rPr lang="en-US" smtClean="0"/>
              <a:t>, remember that the stages are very imbalanced, so performance is not very good.</a:t>
            </a:r>
          </a:p>
          <a:p>
            <a:endParaRPr lang="en-US" smtClean="0"/>
          </a:p>
          <a:p>
            <a:r>
              <a:rPr lang="en-US" smtClean="0"/>
              <a:t>Could consider doing data parallelism within the longest stage to better balance stages.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D3A690D5-B10D-4D41-8EA6-2981DC672D14}" type="slidenum">
              <a:rPr lang="en-US" smtClean="0"/>
              <a:pPr/>
              <a:t>85</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r>
              <a:rPr lang="en-US" smtClean="0"/>
              <a:t>Two common programming models – threading and message passing</a:t>
            </a:r>
          </a:p>
          <a:p>
            <a:endParaRPr lang="en-US" smtClean="0"/>
          </a:p>
          <a:p>
            <a:r>
              <a:rPr lang="en-US" smtClean="0"/>
              <a:t>Threading</a:t>
            </a:r>
          </a:p>
          <a:p>
            <a:pPr>
              <a:buFontTx/>
              <a:buChar char="-"/>
            </a:pPr>
            <a:r>
              <a:rPr lang="en-US" smtClean="0"/>
              <a:t>Works with multiple threads of execution</a:t>
            </a:r>
          </a:p>
          <a:p>
            <a:pPr>
              <a:buFontTx/>
              <a:buChar char="-"/>
            </a:pPr>
            <a:r>
              <a:rPr lang="en-US" smtClean="0"/>
              <a:t>communicates between threads by simply accessing same variables</a:t>
            </a:r>
          </a:p>
          <a:p>
            <a:pPr>
              <a:buFontTx/>
              <a:buChar char="-"/>
            </a:pPr>
            <a:endParaRPr lang="en-US" smtClean="0"/>
          </a:p>
          <a:p>
            <a:r>
              <a:rPr lang="en-US" smtClean="0"/>
              <a:t>Message Passing</a:t>
            </a:r>
          </a:p>
          <a:p>
            <a:pPr>
              <a:buFontTx/>
              <a:buChar char="-"/>
            </a:pPr>
            <a:r>
              <a:rPr lang="en-US" smtClean="0"/>
              <a:t>Explicitly communicates between disjoint memory spaces</a:t>
            </a:r>
          </a:p>
          <a:p>
            <a:endParaRPr lang="en-US" smtClean="0"/>
          </a:p>
          <a:p>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F3D5F591-EECF-4659-9E40-F1A1D044768C}" type="slidenum">
              <a:rPr lang="en-US" smtClean="0"/>
              <a:pPr/>
              <a:t>86</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r>
              <a:rPr lang="en-US" smtClean="0"/>
              <a:t>Pthreads – called </a:t>
            </a:r>
            <a:r>
              <a:rPr lang="en-US" b="1" smtClean="0"/>
              <a:t>assembly language</a:t>
            </a:r>
            <a:r>
              <a:rPr lang="en-US" smtClean="0"/>
              <a:t> of thread based programming</a:t>
            </a:r>
          </a:p>
          <a:p>
            <a:r>
              <a:rPr lang="en-US" smtClean="0"/>
              <a:t>Detailed but pwoerful</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B091EB1-9987-4A15-8D89-F55435696C5E}" type="slidenum">
              <a:rPr lang="en-US" smtClean="0"/>
              <a:pPr/>
              <a:t>91</a:t>
            </a:fld>
            <a:endParaRPr lang="en-US"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r>
              <a:rPr lang="en-US" smtClean="0"/>
              <a:t>3 common pthreads concpets</a:t>
            </a:r>
          </a:p>
          <a:p>
            <a:endParaRPr lang="en-US" smtClean="0"/>
          </a:p>
          <a:p>
            <a:pPr>
              <a:buFontTx/>
              <a:buChar char="-"/>
            </a:pPr>
            <a:r>
              <a:rPr lang="en-US" smtClean="0"/>
              <a:t>Create multiple threads and wait for them to complete</a:t>
            </a:r>
          </a:p>
          <a:p>
            <a:pPr>
              <a:buFontTx/>
              <a:buChar char="-"/>
            </a:pPr>
            <a:r>
              <a:rPr lang="en-US" smtClean="0"/>
              <a:t>Lock critical sections when accessing shared variables</a:t>
            </a:r>
          </a:p>
          <a:p>
            <a:pPr>
              <a:buFontTx/>
              <a:buChar char="-"/>
            </a:pPr>
            <a:r>
              <a:rPr lang="en-US" smtClean="0"/>
              <a:t>Wait for a condition to change</a:t>
            </a:r>
          </a:p>
          <a:p>
            <a:pPr>
              <a:buFontTx/>
              <a:buChar char="-"/>
            </a:pPr>
            <a:endParaRPr lang="en-US" smtClean="0"/>
          </a:p>
          <a:p>
            <a:r>
              <a:rPr lang="en-US" smtClean="0"/>
              <a:t>Higher level concepts build on these</a:t>
            </a:r>
          </a:p>
          <a:p>
            <a:pPr>
              <a:buFontTx/>
              <a:buChar char="-"/>
            </a:pPr>
            <a:endParaRPr lang="en-US" smtClean="0"/>
          </a:p>
          <a:p>
            <a:pPr>
              <a:buFontTx/>
              <a:buChar char="-"/>
            </a:pPr>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endParaRPr lang="en-US" smtClean="0"/>
          </a:p>
        </p:txBody>
      </p:sp>
      <p:sp>
        <p:nvSpPr>
          <p:cNvPr id="115716" name="Slide Number Placeholder 3"/>
          <p:cNvSpPr>
            <a:spLocks noGrp="1"/>
          </p:cNvSpPr>
          <p:nvPr>
            <p:ph type="sldNum" sz="quarter" idx="5"/>
          </p:nvPr>
        </p:nvSpPr>
        <p:spPr>
          <a:noFill/>
        </p:spPr>
        <p:txBody>
          <a:bodyPr/>
          <a:lstStyle/>
          <a:p>
            <a:fld id="{6BEBA343-4AE2-479F-A7F1-B5244BFCC2EE}" type="slidenum">
              <a:rPr lang="en-US" smtClean="0"/>
              <a:pPr/>
              <a:t>106</a:t>
            </a:fld>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4D556C4F-E588-443A-A2C2-864BD53EAF11}" type="slidenum">
              <a:rPr lang="en-US" smtClean="0"/>
              <a:pPr/>
              <a:t>107</a:t>
            </a:fld>
            <a:endParaRPr lang="en-US"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r>
              <a:rPr lang="en-US" smtClean="0"/>
              <a:t>Fix as shown; Emphasize the three separate fork-joins. One possible solution.</a:t>
            </a:r>
          </a:p>
          <a:p>
            <a:endParaRPr lang="en-US" smtClean="0"/>
          </a:p>
          <a:p>
            <a:r>
              <a:rPr lang="en-US" smtClean="0"/>
              <a:t>Now, the result…</a:t>
            </a:r>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eaLnBrk="1" hangingPunct="1">
              <a:defRPr/>
            </a:pPr>
            <a:r>
              <a:rPr lang="en-US" dirty="0" smtClean="0"/>
              <a:t>I want to talk about a few more ideas around energy savings on multicore.  If I had four different dual-core CPUs on the right and had a single 8-core CPU on the left, I want to equate these and talk about them just a little bit.  Let’s say the 2-core systems because they are more related to an older thought process are super high performance.  So they are running almost 8W.  On the left, I didn’t use a very high performance process. I used a slightly different process that wasn’t tuned to go as fast as it possibly could, it was more balanced for power and clock speed.  That system in the logic section would dissipate 7W.  The first thing you are going to tell me is “Well, I’m not comparing apples to apples.”  I am going to address that in a little bit.  Now let’s go to the CPUs.  So the CPUs in this very high performance process is 2 GHz and is dissipating 2W.  On the left, it is running at 1.5 GHz dissipating around 1W.  On the left, I’m running an 8W plus 2, so 10W x 4.  I’m dissipating 40W.  That would be contrasting against 8x1=8 + 7=15W.  So 40W vs. 15W.  Now you are going to say it should be 600 and 600.  So, let’s go to the same clock speeds.  So I’m going to fix that.  So when I adjust for that because I’m in a very high performance logic process, I’ll dissipate the same power at the same frequency.  This example shows it a little bit less, but remember I have a lot less circuitry to support 2 cores than I do an 8 core, so that is not exactly apples to apples but it gives you an idea.  Now when I scale a very high performance core down to 1.5 GHz, this is apples to apples.  This core is dissipating 1.5 W compared to dissipating .9W.  Remember it was about 15 on the left and now I’m going to have 6 which will take you to 7.5, so I’m going to round up to 8, so now I’m going 8x4 so 32W  vs. 15.  This system on the left as a multicore system should have the same computational power with half the wattage.  That is a substantial improvement and I think it’s a great way to view the system, and there is a lot of the reasons you get the power consumption.  One of the reasons is the process can be optimized.  Another reason is I’m not replicating as much support circuitry around the pins and we could go on with more examples.  </a:t>
            </a:r>
            <a:endParaRPr lang="en-US" dirty="0"/>
          </a:p>
        </p:txBody>
      </p:sp>
      <p:sp>
        <p:nvSpPr>
          <p:cNvPr id="47108" name="Slide Number Placeholder 3"/>
          <p:cNvSpPr>
            <a:spLocks noGrp="1"/>
          </p:cNvSpPr>
          <p:nvPr>
            <p:ph type="sldNum" sz="quarter" idx="5"/>
          </p:nvPr>
        </p:nvSpPr>
        <p:spPr>
          <a:noFill/>
        </p:spPr>
        <p:txBody>
          <a:bodyPr/>
          <a:lstStyle/>
          <a:p>
            <a:fld id="{DD6B755E-CAE6-4D3B-ABAA-7B2ABF33DCAF}" type="slidenum">
              <a:rPr lang="en-US" smtClean="0">
                <a:latin typeface="Arial" pitchFamily="34" charset="0"/>
              </a:rPr>
              <a:pPr/>
              <a:t>6</a:t>
            </a:fld>
            <a:endParaRPr lang="en-US" dirty="0" smtClean="0">
              <a:latin typeface="Arial"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52A4F050-7F7D-46D4-93BD-26DDCB33C60F}" type="slidenum">
              <a:rPr lang="en-US" smtClean="0"/>
              <a:pPr/>
              <a:t>108</a:t>
            </a:fld>
            <a:endParaRPr lang="en-US"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r>
              <a:rPr lang="en-US" smtClean="0"/>
              <a:t>Now functionally correct, but only 80% of sequential performance!</a:t>
            </a:r>
          </a:p>
          <a:p>
            <a:endParaRPr lang="en-US" smtClean="0"/>
          </a:p>
          <a:p>
            <a:r>
              <a:rPr lang="en-US" smtClean="0"/>
              <a:t>What’s going on- really bad memory thrashing. </a:t>
            </a:r>
          </a:p>
          <a:p>
            <a:r>
              <a:rPr lang="en-US" smtClean="0"/>
              <a:t>By column arrangement means same cache lines needed by all core</a:t>
            </a:r>
          </a:p>
          <a:p>
            <a:r>
              <a:rPr lang="en-US" smtClean="0"/>
              <a:t>Writes by one core invalidate the others. False sharing.</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A9B54E9E-6340-4518-B30B-D78B302E1D4E}" type="slidenum">
              <a:rPr lang="en-US" smtClean="0"/>
              <a:pPr/>
              <a:t>109</a:t>
            </a:fld>
            <a:endParaRPr lang="en-U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r>
              <a:rPr lang="en-US" smtClean="0"/>
              <a:t>Better memory layout- contiguous regions by row (show in picture)</a:t>
            </a:r>
          </a:p>
          <a:p>
            <a:endParaRPr lang="en-US" smtClean="0"/>
          </a:p>
          <a:p>
            <a:r>
              <a:rPr lang="en-US" smtClean="0"/>
              <a:t>You know this is better, so also raising abstraction:</a:t>
            </a:r>
          </a:p>
          <a:p>
            <a:pPr>
              <a:buFontTx/>
              <a:buChar char="-"/>
            </a:pPr>
            <a:r>
              <a:rPr lang="en-US" smtClean="0"/>
              <a:t>work_queue – create queue depth and #active threads at a time.</a:t>
            </a:r>
          </a:p>
          <a:p>
            <a:pPr>
              <a:buFontTx/>
              <a:buChar char="-"/>
            </a:pPr>
            <a:r>
              <a:rPr lang="en-US" smtClean="0"/>
              <a:t>Just add work items and wiat until queue is empty.</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E9DB5F58-81C0-4330-9420-210AA201305A}" type="slidenum">
              <a:rPr lang="en-US" smtClean="0"/>
              <a:pPr/>
              <a:t>110</a:t>
            </a:fld>
            <a:endParaRPr lang="en-US"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r>
              <a:rPr lang="en-US" smtClean="0"/>
              <a:t>Results are very linear as expected.</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r>
              <a:rPr lang="en-US" smtClean="0"/>
              <a:t>Remember those notes we took…</a:t>
            </a:r>
          </a:p>
        </p:txBody>
      </p:sp>
      <p:sp>
        <p:nvSpPr>
          <p:cNvPr id="120836" name="Slide Number Placeholder 3"/>
          <p:cNvSpPr>
            <a:spLocks noGrp="1"/>
          </p:cNvSpPr>
          <p:nvPr>
            <p:ph type="sldNum" sz="quarter" idx="5"/>
          </p:nvPr>
        </p:nvSpPr>
        <p:spPr>
          <a:noFill/>
        </p:spPr>
        <p:txBody>
          <a:bodyPr/>
          <a:lstStyle/>
          <a:p>
            <a:fld id="{C5D882E5-3AF5-42DC-AFDA-7C227104E804}" type="slidenum">
              <a:rPr lang="en-US" smtClean="0"/>
              <a:pPr/>
              <a:t>114</a:t>
            </a:fld>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smtClean="0"/>
              <a:t>Code is more complex</a:t>
            </a:r>
          </a:p>
        </p:txBody>
      </p:sp>
      <p:sp>
        <p:nvSpPr>
          <p:cNvPr id="121860" name="Slide Number Placeholder 3"/>
          <p:cNvSpPr>
            <a:spLocks noGrp="1"/>
          </p:cNvSpPr>
          <p:nvPr>
            <p:ph type="sldNum" sz="quarter" idx="5"/>
          </p:nvPr>
        </p:nvSpPr>
        <p:spPr>
          <a:noFill/>
        </p:spPr>
        <p:txBody>
          <a:bodyPr/>
          <a:lstStyle/>
          <a:p>
            <a:fld id="{BEB6E54B-E1F0-4233-8ADA-DF45B74F7524}" type="slidenum">
              <a:rPr lang="en-US" smtClean="0"/>
              <a:pPr/>
              <a:t>115</a:t>
            </a:fld>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B091EB1-9987-4A15-8D89-F55435696C5E}" type="slidenum">
              <a:rPr lang="en-US" smtClean="0"/>
              <a:pPr/>
              <a:t>117</a:t>
            </a:fld>
            <a:endParaRPr lang="en-US"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r>
              <a:rPr lang="en-US" smtClean="0"/>
              <a:t>3 common pthreads concpets</a:t>
            </a:r>
          </a:p>
          <a:p>
            <a:endParaRPr lang="en-US" smtClean="0"/>
          </a:p>
          <a:p>
            <a:pPr>
              <a:buFontTx/>
              <a:buChar char="-"/>
            </a:pPr>
            <a:r>
              <a:rPr lang="en-US" smtClean="0"/>
              <a:t>Create multiple threads and wait for them to complete</a:t>
            </a:r>
          </a:p>
          <a:p>
            <a:pPr>
              <a:buFontTx/>
              <a:buChar char="-"/>
            </a:pPr>
            <a:r>
              <a:rPr lang="en-US" smtClean="0"/>
              <a:t>Lock critical sections when accessing shared variables</a:t>
            </a:r>
          </a:p>
          <a:p>
            <a:pPr>
              <a:buFontTx/>
              <a:buChar char="-"/>
            </a:pPr>
            <a:r>
              <a:rPr lang="en-US" smtClean="0"/>
              <a:t>Wait for a condition to change</a:t>
            </a:r>
          </a:p>
          <a:p>
            <a:pPr>
              <a:buFontTx/>
              <a:buChar char="-"/>
            </a:pPr>
            <a:endParaRPr lang="en-US" smtClean="0"/>
          </a:p>
          <a:p>
            <a:r>
              <a:rPr lang="en-US" smtClean="0"/>
              <a:t>Higher level concepts build on these</a:t>
            </a:r>
          </a:p>
          <a:p>
            <a:pPr>
              <a:buFontTx/>
              <a:buChar char="-"/>
            </a:pPr>
            <a:endParaRPr lang="en-US" smtClean="0"/>
          </a:p>
          <a:p>
            <a:pPr>
              <a:buFontTx/>
              <a:buChar char="-"/>
            </a:pPr>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3ABBE8C-544D-4BE5-8284-537249FB47CC}" type="slidenum">
              <a:rPr lang="en-US" smtClean="0"/>
              <a:pPr/>
              <a:t>124</a:t>
            </a:fld>
            <a:endParaRPr 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r>
              <a:rPr lang="en-US" smtClean="0"/>
              <a:t>Now, pretend that the work is not constant per pixel- higher rows cost more (upper left).</a:t>
            </a:r>
          </a:p>
          <a:p>
            <a:endParaRPr lang="en-US" smtClean="0"/>
          </a:p>
          <a:p>
            <a:r>
              <a:rPr lang="en-US" smtClean="0"/>
              <a:t>Rerun the previous threading and you see (lower left) only 1.4x speed up out of 2. Why?</a:t>
            </a:r>
          </a:p>
          <a:p>
            <a:endParaRPr lang="en-US" smtClean="0"/>
          </a:p>
          <a:p>
            <a:r>
              <a:rPr lang="en-US" smtClean="0"/>
              <a:t>Threads doing unequal work (lower right). </a:t>
            </a:r>
          </a:p>
          <a:p>
            <a:endParaRPr lang="en-US" smtClean="0"/>
          </a:p>
          <a:p>
            <a:r>
              <a:rPr lang="en-US" smtClean="0"/>
              <a:t>How to fix?</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B3761B1E-7120-4107-9429-6C69C0F1DC08}" type="slidenum">
              <a:rPr lang="en-US" smtClean="0"/>
              <a:pPr/>
              <a:t>125</a:t>
            </a:fld>
            <a:endParaRPr lang="en-US"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r>
              <a:rPr lang="en-US" smtClean="0"/>
              <a:t>Now, pretend that the work is not constant per pixel- higher rows cost more (upper left).</a:t>
            </a:r>
          </a:p>
          <a:p>
            <a:endParaRPr lang="en-US" smtClean="0"/>
          </a:p>
          <a:p>
            <a:r>
              <a:rPr lang="en-US" smtClean="0"/>
              <a:t>Rerun the previous threading and you see (lower left) only 1.4x speed up out of 2. Why?</a:t>
            </a:r>
          </a:p>
          <a:p>
            <a:endParaRPr lang="en-US" smtClean="0"/>
          </a:p>
          <a:p>
            <a:r>
              <a:rPr lang="en-US" smtClean="0"/>
              <a:t>Threads doing unequal work (lower right). </a:t>
            </a:r>
          </a:p>
          <a:p>
            <a:endParaRPr lang="en-US" smtClean="0"/>
          </a:p>
          <a:p>
            <a:r>
              <a:rPr lang="en-US" smtClean="0"/>
              <a:t>How to fix?</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37089B6C-946D-48CF-A57D-CC474FA6BD92}" type="slidenum">
              <a:rPr lang="en-US" smtClean="0"/>
              <a:pPr/>
              <a:t>126</a:t>
            </a:fld>
            <a:endParaRPr lang="en-US"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r>
              <a:rPr lang="en-US" smtClean="0"/>
              <a:t>Results are very linear as expected.</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E5C673-4116-4130-8551-764D1A983132}" type="slidenum">
              <a:rPr lang="en-US"/>
              <a:pPr/>
              <a:t>127</a:t>
            </a:fld>
            <a:endParaRPr lang="en-US"/>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p:txBody>
          <a:bodyPr/>
          <a:lstStyle/>
          <a:p>
            <a:r>
              <a:rPr lang="en-US"/>
              <a:t>Results get better as slices get smaller. Tune empirically.</a:t>
            </a:r>
          </a:p>
          <a:p>
            <a:endParaRPr lang="en-US"/>
          </a:p>
          <a:p>
            <a:r>
              <a:rPr lang="en-US"/>
              <a:t>Note, we did give up some data locality – the work items are interleaved (previous slide)</a:t>
            </a:r>
          </a:p>
          <a:p>
            <a:r>
              <a:rPr lang="en-US"/>
              <a:t>But empirically, this is minor.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eaLnBrk="1" hangingPunct="1"/>
            <a:r>
              <a:rPr lang="en-US" dirty="0" smtClean="0">
                <a:latin typeface="Arial" pitchFamily="34" charset="0"/>
              </a:rPr>
              <a:t>Once you get into multicore, you really have two fundamental choices.  Both have profound impact on the way you architect your system.  The first choice is Asymmetric Multiprocessing (AMP).  AMP basically says “I want to put a full blown system on CPU 1 and another system on CPU 2, and they operate independently.”  Some of the neat things about that is if you have three or four separate systems, you can get them running on an AMP system and you don’t have to do a lot of work.  </a:t>
            </a:r>
          </a:p>
          <a:p>
            <a:pPr eaLnBrk="1" hangingPunct="1"/>
            <a:endParaRPr lang="en-US" dirty="0" smtClean="0">
              <a:latin typeface="Arial" pitchFamily="34" charset="0"/>
            </a:endParaRPr>
          </a:p>
          <a:p>
            <a:pPr eaLnBrk="1" hangingPunct="1"/>
            <a:r>
              <a:rPr lang="en-US" dirty="0" smtClean="0">
                <a:latin typeface="Arial" pitchFamily="34" charset="0"/>
              </a:rPr>
              <a:t>The second choice is Symmetric Multiprocessing (SMP).  The idea behind SMP is it handles the Apps you run on it and gives them access to your CPUs which simplifies and streamlines things.  The difficulty with SMP is that you have to rewrite the parallel areas of your code to really take full advantage of it.  </a:t>
            </a:r>
          </a:p>
          <a:p>
            <a:pPr eaLnBrk="1" hangingPunct="1"/>
            <a:r>
              <a:rPr lang="en-US" dirty="0" smtClean="0">
                <a:latin typeface="Arial" pitchFamily="34" charset="0"/>
              </a:rPr>
              <a:t>Critical Blue will cover this as well as virtualized AMP in more detail as part of this afternoons training. </a:t>
            </a:r>
          </a:p>
        </p:txBody>
      </p:sp>
      <p:sp>
        <p:nvSpPr>
          <p:cNvPr id="55300" name="Slide Number Placeholder 3"/>
          <p:cNvSpPr>
            <a:spLocks noGrp="1"/>
          </p:cNvSpPr>
          <p:nvPr>
            <p:ph type="sldNum" sz="quarter" idx="5"/>
          </p:nvPr>
        </p:nvSpPr>
        <p:spPr>
          <a:noFill/>
        </p:spPr>
        <p:txBody>
          <a:bodyPr/>
          <a:lstStyle/>
          <a:p>
            <a:fld id="{D1D14B7F-001E-4822-8619-880F536E6572}" type="slidenum">
              <a:rPr lang="en-US" smtClean="0">
                <a:latin typeface="Arial" pitchFamily="34" charset="0"/>
              </a:rPr>
              <a:pPr/>
              <a:t>7</a:t>
            </a:fld>
            <a:endParaRPr lang="en-US" dirty="0" smtClean="0">
              <a:latin typeface="Arial"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F5F3-1A96-4FB0-9ED1-44AAC5554486}" type="slidenum">
              <a:rPr lang="en-US" smtClean="0"/>
              <a:pPr/>
              <a:t>132</a:t>
            </a:fld>
            <a:endParaRPr lang="en-US"/>
          </a:p>
        </p:txBody>
      </p:sp>
    </p:spTree>
    <p:extLst>
      <p:ext uri="{BB962C8B-B14F-4D97-AF65-F5344CB8AC3E}">
        <p14:creationId xmlns:p14="http://schemas.microsoft.com/office/powerpoint/2010/main" xmlns="" val="103697085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TextEdit="1"/>
          </p:cNvSpPr>
          <p:nvPr>
            <p:ph type="sldImg"/>
          </p:nvPr>
        </p:nvSpPr>
        <p:spPr bwMode="auto">
          <a:noFill/>
          <a:ln>
            <a:solidFill>
              <a:srgbClr val="000000"/>
            </a:solidFill>
            <a:miter lim="800000"/>
            <a:headEnd/>
            <a:tailEnd/>
          </a:ln>
        </p:spPr>
      </p:sp>
      <p:sp>
        <p:nvSpPr>
          <p:cNvPr id="16387" name="Rectangle 3"/>
          <p:cNvSpPr>
            <a:spLocks noGrp="1"/>
          </p:cNvSpPr>
          <p:nvPr>
            <p:ph type="body" idx="1"/>
          </p:nvPr>
        </p:nvSpPr>
        <p:spPr bwMode="auto">
          <a:noFill/>
        </p:spPr>
        <p:txBody>
          <a:bodyPr wrap="square" numCol="1" anchor="t" anchorCtr="0" compatLnSpc="1">
            <a:prstTxWarp prst="textNoShape">
              <a:avLst/>
            </a:prstTxWarp>
          </a:bodyPr>
          <a:lstStyle/>
          <a:p>
            <a:pPr>
              <a:buFontTx/>
              <a:buChar char="-"/>
            </a:pPr>
            <a:r>
              <a:rPr lang="en-US" smtClean="0"/>
              <a:t>Trace on simulator, VM, or real hardware.</a:t>
            </a:r>
          </a:p>
          <a:p>
            <a:pPr>
              <a:buFontTx/>
              <a:buChar char="-"/>
            </a:pPr>
            <a:r>
              <a:rPr lang="en-US" smtClean="0"/>
              <a:t>Prism captures and processes the trace for profiling and dependency info</a:t>
            </a:r>
          </a:p>
          <a:p>
            <a:pPr>
              <a:buFontTx/>
              <a:buChar char="-"/>
            </a:pPr>
            <a:r>
              <a:rPr lang="en-US" smtClean="0"/>
              <a:t>Gets the most out of a single core trace.</a:t>
            </a:r>
          </a:p>
          <a:p>
            <a:pPr>
              <a:buFontTx/>
              <a:buChar char="-"/>
            </a:pPr>
            <a:endParaRPr lang="en-US" smtClean="0"/>
          </a:p>
          <a:p>
            <a:pPr>
              <a:buFontTx/>
              <a:buChar char="-"/>
            </a:pPr>
            <a:r>
              <a:rPr lang="en-US" b="1" smtClean="0"/>
              <a:t>Example</a:t>
            </a:r>
            <a:r>
              <a:rPr lang="en-US" smtClean="0"/>
              <a:t>: trace existing sequential app on 24K and port to multicore 34K</a:t>
            </a:r>
          </a:p>
          <a:p>
            <a:pPr>
              <a:buFontTx/>
              <a:buChar char="-"/>
            </a:pPr>
            <a:endParaRPr lang="en-US" smtClean="0"/>
          </a:p>
          <a:p>
            <a:pPr>
              <a:buFontTx/>
              <a:buChar char="-"/>
            </a:pPr>
            <a:r>
              <a:rPr lang="en-US" smtClean="0"/>
              <a:t>Show JPEG 0 example- switch to Prism – jepg0</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66564" name="Slide Number Placeholder 3"/>
          <p:cNvSpPr>
            <a:spLocks noGrp="1"/>
          </p:cNvSpPr>
          <p:nvPr>
            <p:ph type="sldNum" sz="quarter" idx="5"/>
          </p:nvPr>
        </p:nvSpPr>
        <p:spPr>
          <a:noFill/>
        </p:spPr>
        <p:txBody>
          <a:bodyPr/>
          <a:lstStyle/>
          <a:p>
            <a:fld id="{F1F5FE82-00C2-490D-8021-97A3D1886D98}" type="slidenum">
              <a:rPr lang="en-US" smtClean="0">
                <a:latin typeface="Arial" pitchFamily="34" charset="0"/>
              </a:rPr>
              <a:pPr/>
              <a:t>181</a:t>
            </a:fld>
            <a:endParaRPr lang="en-US" dirty="0" smtClean="0">
              <a:latin typeface="Arial"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smtClean="0">
                <a:latin typeface="Arial" pitchFamily="34" charset="0"/>
              </a:rPr>
              <a:t>Each attendee will receive a coupon card with a code that is exercisable through </a:t>
            </a:r>
            <a:r>
              <a:rPr lang="en-US" dirty="0" err="1" smtClean="0">
                <a:latin typeface="Arial" pitchFamily="34" charset="0"/>
              </a:rPr>
              <a:t>freescale</a:t>
            </a:r>
            <a:r>
              <a:rPr lang="en-US" dirty="0" smtClean="0">
                <a:latin typeface="Arial" pitchFamily="34" charset="0"/>
              </a:rPr>
              <a:t> buy direct system. Go to freescale.com tower P1025 and click buy direct button enter your individual coupon code and click update and then proceed to checkout. You will receive an e-mail confirmation with your estimated delivery date for your board. Contact your local </a:t>
            </a:r>
            <a:r>
              <a:rPr lang="en-US" dirty="0" err="1" smtClean="0">
                <a:latin typeface="Arial" pitchFamily="34" charset="0"/>
              </a:rPr>
              <a:t>disty</a:t>
            </a:r>
            <a:r>
              <a:rPr lang="en-US" dirty="0" smtClean="0">
                <a:latin typeface="Arial" pitchFamily="34" charset="0"/>
              </a:rPr>
              <a:t> or </a:t>
            </a:r>
            <a:r>
              <a:rPr lang="en-US" dirty="0" err="1" smtClean="0">
                <a:latin typeface="Arial" pitchFamily="34" charset="0"/>
              </a:rPr>
              <a:t>freescale</a:t>
            </a:r>
            <a:r>
              <a:rPr lang="en-US" dirty="0" smtClean="0">
                <a:latin typeface="Arial" pitchFamily="34" charset="0"/>
              </a:rPr>
              <a:t> FAE for any support needed in getting this board up and running.</a:t>
            </a:r>
          </a:p>
        </p:txBody>
      </p:sp>
      <p:sp>
        <p:nvSpPr>
          <p:cNvPr id="67588" name="Slide Number Placeholder 3"/>
          <p:cNvSpPr>
            <a:spLocks noGrp="1"/>
          </p:cNvSpPr>
          <p:nvPr>
            <p:ph type="sldNum" sz="quarter" idx="5"/>
          </p:nvPr>
        </p:nvSpPr>
        <p:spPr>
          <a:noFill/>
        </p:spPr>
        <p:txBody>
          <a:bodyPr/>
          <a:lstStyle/>
          <a:p>
            <a:fld id="{980D5E78-D992-411A-822A-5280C02CB2C1}" type="slidenum">
              <a:rPr lang="en-US" smtClean="0">
                <a:latin typeface="Arial" pitchFamily="34" charset="0"/>
              </a:rPr>
              <a:pPr/>
              <a:t>182</a:t>
            </a:fld>
            <a:endParaRPr lang="en-US" dirty="0" smtClean="0">
              <a:latin typeface="Arial"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dirty="0" smtClean="0">
                <a:latin typeface="Arial" pitchFamily="34" charset="0"/>
              </a:rPr>
              <a:t>Reminder the P1 Tower demos will be  available for you to view these 5 proof of concept demos for this highly versatile platform. </a:t>
            </a:r>
          </a:p>
          <a:p>
            <a:endParaRPr lang="en-US" dirty="0" smtClean="0">
              <a:latin typeface="Arial" pitchFamily="34" charset="0"/>
            </a:endParaRPr>
          </a:p>
        </p:txBody>
      </p:sp>
      <p:sp>
        <p:nvSpPr>
          <p:cNvPr id="61444" name="Slide Number Placeholder 3"/>
          <p:cNvSpPr>
            <a:spLocks noGrp="1"/>
          </p:cNvSpPr>
          <p:nvPr>
            <p:ph type="sldNum" sz="quarter" idx="5"/>
          </p:nvPr>
        </p:nvSpPr>
        <p:spPr>
          <a:noFill/>
        </p:spPr>
        <p:txBody>
          <a:bodyPr/>
          <a:lstStyle/>
          <a:p>
            <a:fld id="{A2205FA1-812A-42B1-B6CD-B169219EB852}" type="slidenum">
              <a:rPr lang="en-US" smtClean="0">
                <a:solidFill>
                  <a:srgbClr val="000000"/>
                </a:solidFill>
                <a:latin typeface="Arial" pitchFamily="34" charset="0"/>
              </a:rPr>
              <a:pPr/>
              <a:t>183</a:t>
            </a:fld>
            <a:endParaRPr lang="en-US" dirty="0" smtClean="0">
              <a:solidFill>
                <a:srgbClr val="000000"/>
              </a:solidFill>
              <a:latin typeface="Arial"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62468" name="Slide Number Placeholder 3"/>
          <p:cNvSpPr>
            <a:spLocks noGrp="1"/>
          </p:cNvSpPr>
          <p:nvPr>
            <p:ph type="sldNum" sz="quarter" idx="5"/>
          </p:nvPr>
        </p:nvSpPr>
        <p:spPr>
          <a:noFill/>
        </p:spPr>
        <p:txBody>
          <a:bodyPr/>
          <a:lstStyle/>
          <a:p>
            <a:fld id="{3B97B95D-E1AD-4450-B8EC-61887E98C5EC}" type="slidenum">
              <a:rPr lang="en-US" smtClean="0">
                <a:latin typeface="Arial" pitchFamily="34" charset="0"/>
              </a:rPr>
              <a:pPr/>
              <a:t>185</a:t>
            </a:fld>
            <a:endParaRPr lang="en-US" dirty="0" smtClean="0">
              <a:latin typeface="Arial"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4143375" y="9118600"/>
            <a:ext cx="3170238" cy="481013"/>
          </a:xfrm>
          <a:prstGeom prst="rect">
            <a:avLst/>
          </a:prstGeom>
          <a:noFill/>
          <a:ln w="9525">
            <a:noFill/>
            <a:miter lim="800000"/>
            <a:headEnd/>
            <a:tailEnd/>
          </a:ln>
        </p:spPr>
        <p:txBody>
          <a:bodyPr lIns="96629" tIns="48315" rIns="96629" bIns="48315" anchor="b"/>
          <a:lstStyle/>
          <a:p>
            <a:fld id="{B776DB97-3716-4B2A-BA26-3A9709DC67FC}" type="slidenum">
              <a:rPr lang="en-US" sz="1100"/>
              <a:pPr/>
              <a:t>186</a:t>
            </a:fld>
            <a:endParaRPr lang="en-US" sz="1100"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733425" y="4557713"/>
            <a:ext cx="5848350" cy="4324350"/>
          </a:xfrm>
          <a:noFill/>
          <a:ln/>
        </p:spPr>
        <p:txBody>
          <a:bodyPr lIns="96629" tIns="48315" rIns="96629" bIns="48315"/>
          <a:lstStyle/>
          <a:p>
            <a:pPr eaLnBrk="1" hangingPunct="1"/>
            <a:endParaRPr lang="en-GB" dirty="0" smtClean="0">
              <a:latin typeface="Arial"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5926F21-26E7-4896-A5A6-E47046395961}" type="slidenum">
              <a:rPr lang="en-US" smtClean="0"/>
              <a:pPr>
                <a:defRPr/>
              </a:pPr>
              <a:t>187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516B010B-D2EB-41F6-BA8B-C4F1BF935313}" type="slidenum">
              <a:rPr lang="en-US" smtClean="0">
                <a:latin typeface="Arial" pitchFamily="34" charset="0"/>
              </a:rPr>
              <a:pPr/>
              <a:t>188</a:t>
            </a:fld>
            <a:endParaRPr lang="en-US" dirty="0" smtClean="0">
              <a:latin typeface="Arial" pitchFamily="34"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marL="723900" lvl="1" indent="-241300">
              <a:spcBef>
                <a:spcPct val="0"/>
              </a:spcBef>
            </a:pPr>
            <a:endParaRPr lang="en-US" dirty="0" smtClean="0">
              <a:latin typeface="Arial" pitchFamily="34" charset="0"/>
              <a:cs typeface="Arial"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62468" name="Slide Number Placeholder 3"/>
          <p:cNvSpPr>
            <a:spLocks noGrp="1"/>
          </p:cNvSpPr>
          <p:nvPr>
            <p:ph type="sldNum" sz="quarter" idx="5"/>
          </p:nvPr>
        </p:nvSpPr>
        <p:spPr>
          <a:noFill/>
        </p:spPr>
        <p:txBody>
          <a:bodyPr/>
          <a:lstStyle/>
          <a:p>
            <a:fld id="{3B97B95D-E1AD-4450-B8EC-61887E98C5EC}" type="slidenum">
              <a:rPr lang="en-US" smtClean="0">
                <a:latin typeface="Arial" pitchFamily="34" charset="0"/>
              </a:rPr>
              <a:pPr/>
              <a:t>189</a:t>
            </a:fld>
            <a:endParaRPr lang="en-US" dirty="0"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eaLnBrk="1" hangingPunct="1">
              <a:defRPr/>
            </a:pPr>
            <a:r>
              <a:rPr lang="en-US" dirty="0" smtClean="0">
                <a:latin typeface="Arial" pitchFamily="34" charset="0"/>
              </a:rPr>
              <a:t>Let’s spend some time around the expectations of multicore software.  We’ve had situations at Freescale where we provided a dual-core integrated circuit to a customer who was previously using a single core.  They moved their app from the single core to the dual core and they found out that it didn’t go any faster at all.  They called us up and said “We went with a dual processor.  Aren’t dual processors twice as fast?”  The answer to that is…. Not usually, for a lot of reasons.  One of the biggest reasons is to take advantage of that you have to write your software to take advantage of the two processors. </a:t>
            </a:r>
          </a:p>
          <a:p>
            <a:pPr eaLnBrk="1" hangingPunct="1">
              <a:defRPr/>
            </a:pPr>
            <a:endParaRPr lang="en-US" dirty="0" smtClean="0"/>
          </a:p>
          <a:p>
            <a:pPr eaLnBrk="1" hangingPunct="1">
              <a:defRPr/>
            </a:pPr>
            <a:r>
              <a:rPr lang="en-US" dirty="0" smtClean="0"/>
              <a:t>You can’t discuss multicore without hearing a couple of names.  You hear about this guy named Amdahl and you hear about this guy named Gustafson.  Amdahl had this conventional wisdom that said you are going to be limited on how fast your program can go, how parallel you can make it, and how many CPUs you can take advantage of because there is a serial portion that can’t be made parallel in almost every program.  Basically, he says that as you multiply the number of processors the effect of that serial portion of your code that can’t be made parallel is going to grow so you are going to get diminishing returns for every increase of computational power by adding CPUs.  </a:t>
            </a:r>
          </a:p>
          <a:p>
            <a:pPr eaLnBrk="1" hangingPunct="1">
              <a:defRPr/>
            </a:pPr>
            <a:endParaRPr lang="en-US" dirty="0" smtClean="0"/>
          </a:p>
          <a:p>
            <a:pPr eaLnBrk="1" hangingPunct="1">
              <a:defRPr/>
            </a:pPr>
            <a:r>
              <a:rPr lang="en-US" dirty="0" smtClean="0"/>
              <a:t>Gustafson believes that if you reconsider this problem perhaps by making the program I want to run on each core be a bigger program, do more management for itself and I recast my problem, I can continue to use more cores without being affected by Amdahl so much.  He has actually written papers where he has gotten 1,024 times speed up by going from one core to 1,024 cores.  So he has seen almost one-to-one speed ups by carefully reconsidering how you look at your program.  How do you correlate or resolve the two, and I thought of a real simple idea around that, and it really is this:  If you are in a hurry and need to parallel, but have a limited amount you can invest on it, you don’t want to change your application too much, you are going to be subject to Amdahl’s Law.  If you are willing to spend the time and completely recast your problem and how much of your problem you put on your CPU, you can start to approach Gustafson’s scaling.  The real issue is time and effort between Amdahl’s Law and Gustafson’s Law.  </a:t>
            </a:r>
            <a:endParaRPr lang="en-US" dirty="0"/>
          </a:p>
        </p:txBody>
      </p:sp>
      <p:sp>
        <p:nvSpPr>
          <p:cNvPr id="48132" name="Slide Number Placeholder 3"/>
          <p:cNvSpPr>
            <a:spLocks noGrp="1"/>
          </p:cNvSpPr>
          <p:nvPr>
            <p:ph type="sldNum" sz="quarter" idx="5"/>
          </p:nvPr>
        </p:nvSpPr>
        <p:spPr>
          <a:noFill/>
        </p:spPr>
        <p:txBody>
          <a:bodyPr/>
          <a:lstStyle/>
          <a:p>
            <a:fld id="{AC51084F-8783-473A-91C1-9AC59CD775CF}" type="slidenum">
              <a:rPr lang="en-US" smtClean="0">
                <a:latin typeface="Arial" pitchFamily="34" charset="0"/>
              </a:rPr>
              <a:pPr/>
              <a:t>8</a:t>
            </a:fld>
            <a:endParaRPr lang="en-US" dirty="0"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r>
              <a:rPr lang="en-US" dirty="0" smtClean="0">
                <a:latin typeface="Arial" pitchFamily="34" charset="0"/>
              </a:rPr>
              <a:t>Freescale has been building processors based on Power Architecture technology for over 20 years starting with the 68K processors. We have subsequently introduced different platforms with higher levels of integration, advanced I/O processing and increased performance. </a:t>
            </a:r>
          </a:p>
          <a:p>
            <a:r>
              <a:rPr lang="en-US" dirty="0" smtClean="0">
                <a:latin typeface="Arial" pitchFamily="34" charset="0"/>
              </a:rPr>
              <a:t>Freescale currently has over 200 processors based on Power Architecture scaling from 100 DMIPS to 58,000 DMIPS. PowerQUICC has been Freescale’s mainstay product family beginning with the MPC8xx processor and leading to the PowerQUICC III processor. </a:t>
            </a:r>
          </a:p>
          <a:p>
            <a:r>
              <a:rPr lang="en-US" dirty="0" smtClean="0">
                <a:latin typeface="Arial" pitchFamily="34" charset="0"/>
              </a:rPr>
              <a:t>We announced QorIQ in 2008 and have subsequently introduced new processors and platforms including our most recent technology the QorIQ AMP processor based on 28 nm process technology. These build on the e5500mc core by adding dual threading, AltiVec engines for vector processing, and 64-bit across the family. </a:t>
            </a:r>
          </a:p>
          <a:p>
            <a:r>
              <a:rPr lang="en-US" dirty="0" smtClean="0">
                <a:latin typeface="Arial" pitchFamily="34" charset="0"/>
              </a:rPr>
              <a:t>The QorIQ Qonverge family is our first heterogeneous core and combines QorIQ Power Architecture core and StarCore DSP.</a:t>
            </a:r>
          </a:p>
        </p:txBody>
      </p:sp>
      <p:sp>
        <p:nvSpPr>
          <p:cNvPr id="49156" name="Slide Number Placeholder 3"/>
          <p:cNvSpPr>
            <a:spLocks noGrp="1"/>
          </p:cNvSpPr>
          <p:nvPr>
            <p:ph type="sldNum" sz="quarter" idx="5"/>
          </p:nvPr>
        </p:nvSpPr>
        <p:spPr>
          <a:noFill/>
        </p:spPr>
        <p:txBody>
          <a:bodyPr/>
          <a:lstStyle/>
          <a:p>
            <a:fld id="{EF716923-B0BA-4E15-A9B3-4CAFE17EBA80}" type="slidenum">
              <a:rPr lang="en-US" smtClean="0">
                <a:latin typeface="Arial" pitchFamily="34" charset="0"/>
              </a:rPr>
              <a:pPr/>
              <a:t>9</a:t>
            </a:fld>
            <a:endParaRPr lang="en-US" dirty="0"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4_Title Slide">
    <p:spTree>
      <p:nvGrpSpPr>
        <p:cNvPr id="1" name=""/>
        <p:cNvGrpSpPr/>
        <p:nvPr/>
      </p:nvGrpSpPr>
      <p:grpSpPr>
        <a:xfrm>
          <a:off x="0" y="0"/>
          <a:ext cx="0" cy="0"/>
          <a:chOff x="0" y="0"/>
          <a:chExt cx="0" cy="0"/>
        </a:xfrm>
      </p:grpSpPr>
      <p:pic>
        <p:nvPicPr>
          <p:cNvPr id="15364" name="Picture 4" descr="\\10.81.250.100\wip\CORP\COR\_2011_Brand_Refresh\COR-P22374_Corp_PowerPoint_Template\Graphics\Lindsey_PPT build\elements\PPT_ORGBG_OP9.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9052" y="0"/>
            <a:ext cx="9163051" cy="685800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35" name="Straight Connector 34"/>
          <p:cNvCxnSpPr/>
          <p:nvPr userDrawn="1"/>
        </p:nvCxnSpPr>
        <p:spPr>
          <a:xfrm>
            <a:off x="-19051" y="3848100"/>
            <a:ext cx="9163051"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Rectangle 13"/>
          <p:cNvSpPr/>
          <p:nvPr userDrawn="1"/>
        </p:nvSpPr>
        <p:spPr>
          <a:xfrm>
            <a:off x="-18151" y="0"/>
            <a:ext cx="2789926" cy="6858000"/>
          </a:xfrm>
          <a:prstGeom prst="rect">
            <a:avLst/>
          </a:prstGeom>
          <a:solidFill>
            <a:schemeClr val="bg1"/>
          </a:solidFill>
          <a:ln>
            <a:noFill/>
          </a:ln>
          <a:effectLst>
            <a:outerShdw blurRad="88900" dist="50800" algn="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9" name="Group 68"/>
          <p:cNvGrpSpPr/>
          <p:nvPr userDrawn="1"/>
        </p:nvGrpSpPr>
        <p:grpSpPr>
          <a:xfrm>
            <a:off x="346838" y="457200"/>
            <a:ext cx="2309862" cy="474936"/>
            <a:chOff x="633159" y="6301141"/>
            <a:chExt cx="1771650" cy="381114"/>
          </a:xfrm>
        </p:grpSpPr>
        <p:sp>
          <p:nvSpPr>
            <p:cNvPr id="70" name="Text Box 129"/>
            <p:cNvSpPr txBox="1">
              <a:spLocks noChangeAspect="1" noChangeArrowheads="1"/>
            </p:cNvSpPr>
            <p:nvPr/>
          </p:nvSpPr>
          <p:spPr bwMode="black">
            <a:xfrm>
              <a:off x="2094626" y="6487368"/>
              <a:ext cx="310183" cy="151580"/>
            </a:xfrm>
            <a:prstGeom prst="rect">
              <a:avLst/>
            </a:prstGeom>
            <a:noFill/>
            <a:ln w="9525">
              <a:noFill/>
              <a:miter lim="800000"/>
              <a:headEnd/>
              <a:tailEnd/>
            </a:ln>
            <a:effectLst/>
          </p:spPr>
          <p:txBody>
            <a:bodyPr>
              <a:spAutoFit/>
            </a:bodyPr>
            <a:lstStyle/>
            <a:p>
              <a:r>
                <a:rPr lang="en-US" sz="400" b="1"/>
                <a:t>TM</a:t>
              </a:r>
            </a:p>
          </p:txBody>
        </p:sp>
        <p:sp>
          <p:nvSpPr>
            <p:cNvPr id="71" name="Freeform 143"/>
            <p:cNvSpPr>
              <a:spLocks noChangeAspect="1"/>
            </p:cNvSpPr>
            <p:nvPr/>
          </p:nvSpPr>
          <p:spPr bwMode="black">
            <a:xfrm>
              <a:off x="739920" y="6301141"/>
              <a:ext cx="126959" cy="69294"/>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endParaRPr lang="en-US"/>
            </a:p>
          </p:txBody>
        </p:sp>
        <p:sp>
          <p:nvSpPr>
            <p:cNvPr id="72" name="Freeform 144"/>
            <p:cNvSpPr>
              <a:spLocks noChangeAspect="1"/>
            </p:cNvSpPr>
            <p:nvPr/>
          </p:nvSpPr>
          <p:spPr bwMode="black">
            <a:xfrm>
              <a:off x="813498" y="6338675"/>
              <a:ext cx="124073" cy="70737"/>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rgbClr val="FED95E"/>
            </a:solidFill>
            <a:ln w="9525" cap="flat" cmpd="sng">
              <a:noFill/>
              <a:prstDash val="solid"/>
              <a:round/>
              <a:headEnd type="none" w="med" len="med"/>
              <a:tailEnd type="none" w="med" len="med"/>
            </a:ln>
            <a:effectLst/>
          </p:spPr>
          <p:txBody>
            <a:bodyPr/>
            <a:lstStyle/>
            <a:p>
              <a:endParaRPr lang="en-US"/>
            </a:p>
          </p:txBody>
        </p:sp>
        <p:sp>
          <p:nvSpPr>
            <p:cNvPr id="73" name="Freeform 145"/>
            <p:cNvSpPr>
              <a:spLocks noChangeAspect="1"/>
            </p:cNvSpPr>
            <p:nvPr/>
          </p:nvSpPr>
          <p:spPr bwMode="black">
            <a:xfrm>
              <a:off x="882748" y="6374765"/>
              <a:ext cx="126959" cy="72181"/>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endParaRPr lang="en-US"/>
            </a:p>
          </p:txBody>
        </p:sp>
        <p:sp>
          <p:nvSpPr>
            <p:cNvPr id="74" name="Freeform 146"/>
            <p:cNvSpPr>
              <a:spLocks noChangeAspect="1"/>
            </p:cNvSpPr>
            <p:nvPr/>
          </p:nvSpPr>
          <p:spPr bwMode="black">
            <a:xfrm>
              <a:off x="775987" y="6439728"/>
              <a:ext cx="126959" cy="72181"/>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ED95E"/>
            </a:solidFill>
            <a:ln w="9525" cap="flat" cmpd="sng">
              <a:noFill/>
              <a:prstDash val="solid"/>
              <a:round/>
              <a:headEnd type="none" w="med" len="med"/>
              <a:tailEnd type="none" w="med" len="med"/>
            </a:ln>
            <a:effectLst/>
          </p:spPr>
          <p:txBody>
            <a:bodyPr/>
            <a:lstStyle/>
            <a:p>
              <a:endParaRPr lang="en-US"/>
            </a:p>
          </p:txBody>
        </p:sp>
        <p:sp>
          <p:nvSpPr>
            <p:cNvPr id="75" name="Freeform 147"/>
            <p:cNvSpPr>
              <a:spLocks noChangeAspect="1"/>
            </p:cNvSpPr>
            <p:nvPr/>
          </p:nvSpPr>
          <p:spPr bwMode="black">
            <a:xfrm>
              <a:off x="848123" y="6478706"/>
              <a:ext cx="125516" cy="69294"/>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endParaRPr lang="en-US"/>
            </a:p>
          </p:txBody>
        </p:sp>
        <p:sp>
          <p:nvSpPr>
            <p:cNvPr id="76" name="Freeform 148"/>
            <p:cNvSpPr>
              <a:spLocks noChangeAspect="1"/>
            </p:cNvSpPr>
            <p:nvPr/>
          </p:nvSpPr>
          <p:spPr bwMode="black">
            <a:xfrm>
              <a:off x="670670" y="6503247"/>
              <a:ext cx="124073" cy="73624"/>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rgbClr val="FF4F00"/>
            </a:solidFill>
            <a:ln w="9525" cap="flat" cmpd="sng">
              <a:noFill/>
              <a:prstDash val="solid"/>
              <a:round/>
              <a:headEnd type="none" w="med" len="med"/>
              <a:tailEnd type="none" w="med" len="med"/>
            </a:ln>
            <a:effectLst/>
          </p:spPr>
          <p:txBody>
            <a:bodyPr/>
            <a:lstStyle/>
            <a:p>
              <a:endParaRPr lang="en-US"/>
            </a:p>
          </p:txBody>
        </p:sp>
        <p:sp>
          <p:nvSpPr>
            <p:cNvPr id="77" name="Freeform 149"/>
            <p:cNvSpPr>
              <a:spLocks noChangeAspect="1"/>
            </p:cNvSpPr>
            <p:nvPr/>
          </p:nvSpPr>
          <p:spPr bwMode="black">
            <a:xfrm>
              <a:off x="739920" y="6540781"/>
              <a:ext cx="126959" cy="72181"/>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ED95E"/>
            </a:solidFill>
            <a:ln w="9525" cap="flat" cmpd="sng">
              <a:noFill/>
              <a:prstDash val="solid"/>
              <a:round/>
              <a:headEnd type="none" w="med" len="med"/>
              <a:tailEnd type="none" w="med" len="med"/>
            </a:ln>
            <a:effectLst/>
          </p:spPr>
          <p:txBody>
            <a:bodyPr/>
            <a:lstStyle/>
            <a:p>
              <a:endParaRPr lang="en-US"/>
            </a:p>
          </p:txBody>
        </p:sp>
        <p:sp>
          <p:nvSpPr>
            <p:cNvPr id="78" name="Freeform 150"/>
            <p:cNvSpPr>
              <a:spLocks noChangeAspect="1"/>
            </p:cNvSpPr>
            <p:nvPr/>
          </p:nvSpPr>
          <p:spPr bwMode="black">
            <a:xfrm>
              <a:off x="633159" y="6607188"/>
              <a:ext cx="126959" cy="72181"/>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F4F00"/>
            </a:solidFill>
            <a:ln w="9525" cap="flat" cmpd="sng">
              <a:noFill/>
              <a:prstDash val="solid"/>
              <a:round/>
              <a:headEnd type="none" w="med" len="med"/>
              <a:tailEnd type="none" w="med" len="med"/>
            </a:ln>
            <a:effectLst/>
          </p:spPr>
          <p:txBody>
            <a:bodyPr/>
            <a:lstStyle/>
            <a:p>
              <a:endParaRPr lang="en-US"/>
            </a:p>
          </p:txBody>
        </p:sp>
        <p:sp>
          <p:nvSpPr>
            <p:cNvPr id="79" name="Freeform 151"/>
            <p:cNvSpPr>
              <a:spLocks noChangeAspect="1"/>
            </p:cNvSpPr>
            <p:nvPr/>
          </p:nvSpPr>
          <p:spPr bwMode="black">
            <a:xfrm>
              <a:off x="1009707" y="6488811"/>
              <a:ext cx="102433" cy="190557"/>
            </a:xfrm>
            <a:custGeom>
              <a:avLst/>
              <a:gdLst/>
              <a:ahLst/>
              <a:cxnLst>
                <a:cxn ang="0">
                  <a:pos x="12" y="45"/>
                </a:cxn>
                <a:cxn ang="0">
                  <a:pos x="0" y="45"/>
                </a:cxn>
                <a:cxn ang="0">
                  <a:pos x="3" y="30"/>
                </a:cxn>
                <a:cxn ang="0">
                  <a:pos x="15" y="30"/>
                </a:cxn>
                <a:cxn ang="0">
                  <a:pos x="17" y="22"/>
                </a:cxn>
                <a:cxn ang="0">
                  <a:pos x="44" y="0"/>
                </a:cxn>
                <a:cxn ang="0">
                  <a:pos x="59" y="1"/>
                </a:cxn>
                <a:cxn ang="0">
                  <a:pos x="56" y="19"/>
                </a:cxn>
                <a:cxn ang="0">
                  <a:pos x="49" y="19"/>
                </a:cxn>
                <a:cxn ang="0">
                  <a:pos x="40" y="25"/>
                </a:cxn>
                <a:cxn ang="0">
                  <a:pos x="39" y="30"/>
                </a:cxn>
                <a:cxn ang="0">
                  <a:pos x="54" y="30"/>
                </a:cxn>
                <a:cxn ang="0">
                  <a:pos x="51" y="45"/>
                </a:cxn>
                <a:cxn ang="0">
                  <a:pos x="36" y="45"/>
                </a:cxn>
                <a:cxn ang="0">
                  <a:pos x="23" y="110"/>
                </a:cxn>
                <a:cxn ang="0">
                  <a:pos x="0" y="110"/>
                </a:cxn>
                <a:cxn ang="0">
                  <a:pos x="12" y="45"/>
                </a:cxn>
              </a:cxnLst>
              <a:rect l="0" t="0" r="r" b="b"/>
              <a:pathLst>
                <a:path w="59" h="110">
                  <a:moveTo>
                    <a:pt x="12" y="45"/>
                  </a:moveTo>
                  <a:cubicBezTo>
                    <a:pt x="0" y="45"/>
                    <a:pt x="0" y="45"/>
                    <a:pt x="0" y="45"/>
                  </a:cubicBezTo>
                  <a:cubicBezTo>
                    <a:pt x="3" y="30"/>
                    <a:pt x="3" y="30"/>
                    <a:pt x="3" y="30"/>
                  </a:cubicBezTo>
                  <a:cubicBezTo>
                    <a:pt x="15" y="30"/>
                    <a:pt x="15" y="30"/>
                    <a:pt x="15" y="30"/>
                  </a:cubicBezTo>
                  <a:cubicBezTo>
                    <a:pt x="17" y="22"/>
                    <a:pt x="17" y="22"/>
                    <a:pt x="17" y="22"/>
                  </a:cubicBezTo>
                  <a:cubicBezTo>
                    <a:pt x="18" y="13"/>
                    <a:pt x="24" y="0"/>
                    <a:pt x="44" y="0"/>
                  </a:cubicBezTo>
                  <a:cubicBezTo>
                    <a:pt x="49" y="0"/>
                    <a:pt x="57" y="0"/>
                    <a:pt x="59" y="1"/>
                  </a:cubicBezTo>
                  <a:cubicBezTo>
                    <a:pt x="56" y="19"/>
                    <a:pt x="56" y="19"/>
                    <a:pt x="56" y="19"/>
                  </a:cubicBezTo>
                  <a:cubicBezTo>
                    <a:pt x="49" y="19"/>
                    <a:pt x="49" y="19"/>
                    <a:pt x="49" y="19"/>
                  </a:cubicBezTo>
                  <a:cubicBezTo>
                    <a:pt x="45" y="19"/>
                    <a:pt x="41" y="20"/>
                    <a:pt x="40" y="25"/>
                  </a:cubicBezTo>
                  <a:cubicBezTo>
                    <a:pt x="39" y="30"/>
                    <a:pt x="39" y="30"/>
                    <a:pt x="39" y="30"/>
                  </a:cubicBezTo>
                  <a:cubicBezTo>
                    <a:pt x="54" y="30"/>
                    <a:pt x="54" y="30"/>
                    <a:pt x="54" y="30"/>
                  </a:cubicBezTo>
                  <a:cubicBezTo>
                    <a:pt x="51" y="45"/>
                    <a:pt x="51" y="45"/>
                    <a:pt x="51" y="45"/>
                  </a:cubicBezTo>
                  <a:cubicBezTo>
                    <a:pt x="36" y="45"/>
                    <a:pt x="36" y="45"/>
                    <a:pt x="36" y="45"/>
                  </a:cubicBezTo>
                  <a:cubicBezTo>
                    <a:pt x="23" y="110"/>
                    <a:pt x="23" y="110"/>
                    <a:pt x="23" y="110"/>
                  </a:cubicBezTo>
                  <a:cubicBezTo>
                    <a:pt x="0" y="110"/>
                    <a:pt x="0" y="110"/>
                    <a:pt x="0" y="110"/>
                  </a:cubicBezTo>
                  <a:lnTo>
                    <a:pt x="12" y="45"/>
                  </a:lnTo>
                  <a:close/>
                </a:path>
              </a:pathLst>
            </a:custGeom>
            <a:solidFill>
              <a:schemeClr val="tx1"/>
            </a:solidFill>
            <a:ln w="9525">
              <a:noFill/>
              <a:round/>
              <a:headEnd/>
              <a:tailEnd/>
            </a:ln>
          </p:spPr>
          <p:txBody>
            <a:bodyPr/>
            <a:lstStyle/>
            <a:p>
              <a:endParaRPr lang="en-US"/>
            </a:p>
          </p:txBody>
        </p:sp>
        <p:sp>
          <p:nvSpPr>
            <p:cNvPr id="80" name="Freeform 152"/>
            <p:cNvSpPr>
              <a:spLocks noChangeAspect="1"/>
            </p:cNvSpPr>
            <p:nvPr/>
          </p:nvSpPr>
          <p:spPr bwMode="black">
            <a:xfrm>
              <a:off x="1094827" y="6536450"/>
              <a:ext cx="108203" cy="142918"/>
            </a:xfrm>
            <a:custGeom>
              <a:avLst/>
              <a:gdLst/>
              <a:ahLst/>
              <a:cxnLst>
                <a:cxn ang="0">
                  <a:pos x="16" y="0"/>
                </a:cxn>
                <a:cxn ang="0">
                  <a:pos x="39" y="0"/>
                </a:cxn>
                <a:cxn ang="0">
                  <a:pos x="38" y="9"/>
                </a:cxn>
                <a:cxn ang="0">
                  <a:pos x="62" y="0"/>
                </a:cxn>
                <a:cxn ang="0">
                  <a:pos x="58" y="21"/>
                </a:cxn>
                <a:cxn ang="0">
                  <a:pos x="55" y="21"/>
                </a:cxn>
                <a:cxn ang="0">
                  <a:pos x="33" y="35"/>
                </a:cxn>
                <a:cxn ang="0">
                  <a:pos x="24" y="82"/>
                </a:cxn>
                <a:cxn ang="0">
                  <a:pos x="0" y="82"/>
                </a:cxn>
                <a:cxn ang="0">
                  <a:pos x="16" y="0"/>
                </a:cxn>
              </a:cxnLst>
              <a:rect l="0" t="0" r="r" b="b"/>
              <a:pathLst>
                <a:path w="62" h="82">
                  <a:moveTo>
                    <a:pt x="16" y="0"/>
                  </a:moveTo>
                  <a:cubicBezTo>
                    <a:pt x="39" y="0"/>
                    <a:pt x="39" y="0"/>
                    <a:pt x="39" y="0"/>
                  </a:cubicBezTo>
                  <a:cubicBezTo>
                    <a:pt x="38" y="9"/>
                    <a:pt x="38" y="9"/>
                    <a:pt x="38" y="9"/>
                  </a:cubicBezTo>
                  <a:cubicBezTo>
                    <a:pt x="44" y="4"/>
                    <a:pt x="53" y="1"/>
                    <a:pt x="62" y="0"/>
                  </a:cubicBezTo>
                  <a:cubicBezTo>
                    <a:pt x="58" y="21"/>
                    <a:pt x="58" y="21"/>
                    <a:pt x="58" y="21"/>
                  </a:cubicBezTo>
                  <a:cubicBezTo>
                    <a:pt x="55" y="21"/>
                    <a:pt x="55" y="21"/>
                    <a:pt x="55" y="21"/>
                  </a:cubicBezTo>
                  <a:cubicBezTo>
                    <a:pt x="41" y="23"/>
                    <a:pt x="35" y="26"/>
                    <a:pt x="33" y="35"/>
                  </a:cubicBezTo>
                  <a:cubicBezTo>
                    <a:pt x="24" y="82"/>
                    <a:pt x="24" y="82"/>
                    <a:pt x="24" y="82"/>
                  </a:cubicBezTo>
                  <a:cubicBezTo>
                    <a:pt x="0" y="82"/>
                    <a:pt x="0" y="82"/>
                    <a:pt x="0" y="82"/>
                  </a:cubicBezTo>
                  <a:lnTo>
                    <a:pt x="16" y="0"/>
                  </a:lnTo>
                  <a:close/>
                </a:path>
              </a:pathLst>
            </a:custGeom>
            <a:solidFill>
              <a:schemeClr val="tx1"/>
            </a:solidFill>
            <a:ln w="9525">
              <a:noFill/>
              <a:round/>
              <a:headEnd/>
              <a:tailEnd/>
            </a:ln>
          </p:spPr>
          <p:txBody>
            <a:bodyPr/>
            <a:lstStyle/>
            <a:p>
              <a:endParaRPr lang="en-US"/>
            </a:p>
          </p:txBody>
        </p:sp>
        <p:sp>
          <p:nvSpPr>
            <p:cNvPr id="81" name="Freeform 153"/>
            <p:cNvSpPr>
              <a:spLocks noChangeAspect="1" noEditPoints="1"/>
            </p:cNvSpPr>
            <p:nvPr/>
          </p:nvSpPr>
          <p:spPr bwMode="black">
            <a:xfrm>
              <a:off x="1780115" y="6533563"/>
              <a:ext cx="150042" cy="148692"/>
            </a:xfrm>
            <a:custGeom>
              <a:avLst/>
              <a:gdLst/>
              <a:ahLst/>
              <a:cxnLst>
                <a:cxn ang="0">
                  <a:pos x="76" y="67"/>
                </a:cxn>
                <a:cxn ang="0">
                  <a:pos x="75" y="84"/>
                </a:cxn>
                <a:cxn ang="0">
                  <a:pos x="53" y="84"/>
                </a:cxn>
                <a:cxn ang="0">
                  <a:pos x="53" y="75"/>
                </a:cxn>
                <a:cxn ang="0">
                  <a:pos x="52" y="75"/>
                </a:cxn>
                <a:cxn ang="0">
                  <a:pos x="26" y="86"/>
                </a:cxn>
                <a:cxn ang="0">
                  <a:pos x="3" y="62"/>
                </a:cxn>
                <a:cxn ang="0">
                  <a:pos x="51" y="32"/>
                </a:cxn>
                <a:cxn ang="0">
                  <a:pos x="60" y="30"/>
                </a:cxn>
                <a:cxn ang="0">
                  <a:pos x="61" y="24"/>
                </a:cxn>
                <a:cxn ang="0">
                  <a:pos x="51" y="15"/>
                </a:cxn>
                <a:cxn ang="0">
                  <a:pos x="37" y="26"/>
                </a:cxn>
                <a:cxn ang="0">
                  <a:pos x="14" y="26"/>
                </a:cxn>
                <a:cxn ang="0">
                  <a:pos x="52" y="0"/>
                </a:cxn>
                <a:cxn ang="0">
                  <a:pos x="84" y="24"/>
                </a:cxn>
                <a:cxn ang="0">
                  <a:pos x="76" y="67"/>
                </a:cxn>
                <a:cxn ang="0">
                  <a:pos x="57" y="44"/>
                </a:cxn>
                <a:cxn ang="0">
                  <a:pos x="40" y="49"/>
                </a:cxn>
                <a:cxn ang="0">
                  <a:pos x="27" y="59"/>
                </a:cxn>
                <a:cxn ang="0">
                  <a:pos x="36" y="68"/>
                </a:cxn>
                <a:cxn ang="0">
                  <a:pos x="56" y="50"/>
                </a:cxn>
                <a:cxn ang="0">
                  <a:pos x="57" y="44"/>
                </a:cxn>
              </a:cxnLst>
              <a:rect l="0" t="0" r="r" b="b"/>
              <a:pathLst>
                <a:path w="87" h="86">
                  <a:moveTo>
                    <a:pt x="76" y="67"/>
                  </a:moveTo>
                  <a:cubicBezTo>
                    <a:pt x="75" y="72"/>
                    <a:pt x="74" y="79"/>
                    <a:pt x="75" y="84"/>
                  </a:cubicBezTo>
                  <a:cubicBezTo>
                    <a:pt x="53" y="84"/>
                    <a:pt x="53" y="84"/>
                    <a:pt x="53" y="84"/>
                  </a:cubicBezTo>
                  <a:cubicBezTo>
                    <a:pt x="52" y="81"/>
                    <a:pt x="52" y="78"/>
                    <a:pt x="53" y="75"/>
                  </a:cubicBezTo>
                  <a:cubicBezTo>
                    <a:pt x="52" y="75"/>
                    <a:pt x="52" y="75"/>
                    <a:pt x="52" y="75"/>
                  </a:cubicBezTo>
                  <a:cubicBezTo>
                    <a:pt x="47" y="82"/>
                    <a:pt x="34" y="86"/>
                    <a:pt x="26" y="86"/>
                  </a:cubicBezTo>
                  <a:cubicBezTo>
                    <a:pt x="10" y="86"/>
                    <a:pt x="0" y="77"/>
                    <a:pt x="3" y="62"/>
                  </a:cubicBezTo>
                  <a:cubicBezTo>
                    <a:pt x="7" y="42"/>
                    <a:pt x="24" y="35"/>
                    <a:pt x="51" y="32"/>
                  </a:cubicBezTo>
                  <a:cubicBezTo>
                    <a:pt x="60" y="30"/>
                    <a:pt x="60" y="30"/>
                    <a:pt x="60" y="30"/>
                  </a:cubicBezTo>
                  <a:cubicBezTo>
                    <a:pt x="61" y="24"/>
                    <a:pt x="61" y="24"/>
                    <a:pt x="61" y="24"/>
                  </a:cubicBezTo>
                  <a:cubicBezTo>
                    <a:pt x="62" y="17"/>
                    <a:pt x="58" y="15"/>
                    <a:pt x="51" y="15"/>
                  </a:cubicBezTo>
                  <a:cubicBezTo>
                    <a:pt x="44" y="15"/>
                    <a:pt x="40" y="18"/>
                    <a:pt x="37" y="26"/>
                  </a:cubicBezTo>
                  <a:cubicBezTo>
                    <a:pt x="14" y="26"/>
                    <a:pt x="14" y="26"/>
                    <a:pt x="14" y="26"/>
                  </a:cubicBezTo>
                  <a:cubicBezTo>
                    <a:pt x="19" y="2"/>
                    <a:pt x="41" y="0"/>
                    <a:pt x="52" y="0"/>
                  </a:cubicBezTo>
                  <a:cubicBezTo>
                    <a:pt x="75" y="0"/>
                    <a:pt x="87" y="5"/>
                    <a:pt x="84" y="24"/>
                  </a:cubicBezTo>
                  <a:lnTo>
                    <a:pt x="76" y="67"/>
                  </a:lnTo>
                  <a:close/>
                  <a:moveTo>
                    <a:pt x="57" y="44"/>
                  </a:moveTo>
                  <a:cubicBezTo>
                    <a:pt x="40" y="49"/>
                    <a:pt x="40" y="49"/>
                    <a:pt x="40" y="49"/>
                  </a:cubicBezTo>
                  <a:cubicBezTo>
                    <a:pt x="34" y="50"/>
                    <a:pt x="28" y="53"/>
                    <a:pt x="27" y="59"/>
                  </a:cubicBezTo>
                  <a:cubicBezTo>
                    <a:pt x="25" y="66"/>
                    <a:pt x="30" y="68"/>
                    <a:pt x="36" y="68"/>
                  </a:cubicBezTo>
                  <a:cubicBezTo>
                    <a:pt x="45" y="68"/>
                    <a:pt x="54" y="62"/>
                    <a:pt x="56" y="50"/>
                  </a:cubicBezTo>
                  <a:lnTo>
                    <a:pt x="57" y="44"/>
                  </a:lnTo>
                  <a:close/>
                </a:path>
              </a:pathLst>
            </a:custGeom>
            <a:solidFill>
              <a:schemeClr val="tx1"/>
            </a:solidFill>
            <a:ln w="9525">
              <a:noFill/>
              <a:round/>
              <a:headEnd/>
              <a:tailEnd/>
            </a:ln>
          </p:spPr>
          <p:txBody>
            <a:bodyPr/>
            <a:lstStyle/>
            <a:p>
              <a:endParaRPr lang="en-US"/>
            </a:p>
          </p:txBody>
        </p:sp>
        <p:sp>
          <p:nvSpPr>
            <p:cNvPr id="82" name="Freeform 154"/>
            <p:cNvSpPr>
              <a:spLocks noChangeAspect="1"/>
            </p:cNvSpPr>
            <p:nvPr/>
          </p:nvSpPr>
          <p:spPr bwMode="black">
            <a:xfrm>
              <a:off x="1934485" y="6490255"/>
              <a:ext cx="77906" cy="189114"/>
            </a:xfrm>
            <a:custGeom>
              <a:avLst/>
              <a:gdLst/>
              <a:ahLst/>
              <a:cxnLst>
                <a:cxn ang="0">
                  <a:pos x="0" y="218"/>
                </a:cxn>
                <a:cxn ang="0">
                  <a:pos x="42" y="0"/>
                </a:cxn>
                <a:cxn ang="0">
                  <a:pos x="90" y="0"/>
                </a:cxn>
                <a:cxn ang="0">
                  <a:pos x="48" y="218"/>
                </a:cxn>
                <a:cxn ang="0">
                  <a:pos x="0" y="218"/>
                </a:cxn>
              </a:cxnLst>
              <a:rect l="0" t="0" r="r" b="b"/>
              <a:pathLst>
                <a:path w="90" h="218">
                  <a:moveTo>
                    <a:pt x="0" y="218"/>
                  </a:moveTo>
                  <a:lnTo>
                    <a:pt x="42" y="0"/>
                  </a:lnTo>
                  <a:lnTo>
                    <a:pt x="90" y="0"/>
                  </a:lnTo>
                  <a:lnTo>
                    <a:pt x="48" y="218"/>
                  </a:lnTo>
                  <a:lnTo>
                    <a:pt x="0" y="218"/>
                  </a:lnTo>
                  <a:close/>
                </a:path>
              </a:pathLst>
            </a:custGeom>
            <a:solidFill>
              <a:schemeClr val="tx1"/>
            </a:solidFill>
            <a:ln w="9525">
              <a:noFill/>
              <a:round/>
              <a:headEnd/>
              <a:tailEnd/>
            </a:ln>
          </p:spPr>
          <p:txBody>
            <a:bodyPr/>
            <a:lstStyle/>
            <a:p>
              <a:endParaRPr lang="en-US"/>
            </a:p>
          </p:txBody>
        </p:sp>
        <p:sp>
          <p:nvSpPr>
            <p:cNvPr id="83" name="Freeform 155"/>
            <p:cNvSpPr>
              <a:spLocks noChangeAspect="1" noEditPoints="1"/>
            </p:cNvSpPr>
            <p:nvPr/>
          </p:nvSpPr>
          <p:spPr bwMode="black">
            <a:xfrm>
              <a:off x="1190046" y="6533563"/>
              <a:ext cx="154370" cy="148692"/>
            </a:xfrm>
            <a:custGeom>
              <a:avLst/>
              <a:gdLst/>
              <a:ahLst/>
              <a:cxnLst>
                <a:cxn ang="0">
                  <a:pos x="42" y="68"/>
                </a:cxn>
                <a:cxn ang="0">
                  <a:pos x="28" y="48"/>
                </a:cxn>
                <a:cxn ang="0">
                  <a:pos x="84" y="48"/>
                </a:cxn>
                <a:cxn ang="0">
                  <a:pos x="53" y="0"/>
                </a:cxn>
                <a:cxn ang="0">
                  <a:pos x="4" y="45"/>
                </a:cxn>
                <a:cxn ang="0">
                  <a:pos x="37" y="86"/>
                </a:cxn>
                <a:cxn ang="0">
                  <a:pos x="80" y="63"/>
                </a:cxn>
                <a:cxn ang="0">
                  <a:pos x="64" y="55"/>
                </a:cxn>
                <a:cxn ang="0">
                  <a:pos x="42" y="68"/>
                </a:cxn>
                <a:cxn ang="0">
                  <a:pos x="50" y="18"/>
                </a:cxn>
                <a:cxn ang="0">
                  <a:pos x="63" y="33"/>
                </a:cxn>
                <a:cxn ang="0">
                  <a:pos x="30"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8" y="0"/>
                    <a:pt x="10" y="17"/>
                    <a:pt x="4" y="45"/>
                  </a:cubicBezTo>
                  <a:cubicBezTo>
                    <a:pt x="0" y="68"/>
                    <a:pt x="11" y="86"/>
                    <a:pt x="37" y="86"/>
                  </a:cubicBezTo>
                  <a:cubicBezTo>
                    <a:pt x="55" y="86"/>
                    <a:pt x="69" y="79"/>
                    <a:pt x="80" y="63"/>
                  </a:cubicBezTo>
                  <a:cubicBezTo>
                    <a:pt x="64" y="55"/>
                    <a:pt x="64" y="55"/>
                    <a:pt x="64" y="55"/>
                  </a:cubicBezTo>
                  <a:cubicBezTo>
                    <a:pt x="55" y="64"/>
                    <a:pt x="50" y="68"/>
                    <a:pt x="42" y="68"/>
                  </a:cubicBezTo>
                  <a:close/>
                  <a:moveTo>
                    <a:pt x="50" y="18"/>
                  </a:moveTo>
                  <a:cubicBezTo>
                    <a:pt x="56" y="18"/>
                    <a:pt x="64" y="21"/>
                    <a:pt x="63" y="33"/>
                  </a:cubicBezTo>
                  <a:cubicBezTo>
                    <a:pt x="30" y="33"/>
                    <a:pt x="30" y="33"/>
                    <a:pt x="30" y="33"/>
                  </a:cubicBezTo>
                  <a:cubicBezTo>
                    <a:pt x="34" y="22"/>
                    <a:pt x="43" y="18"/>
                    <a:pt x="50" y="18"/>
                  </a:cubicBezTo>
                  <a:close/>
                </a:path>
              </a:pathLst>
            </a:custGeom>
            <a:solidFill>
              <a:schemeClr val="tx1"/>
            </a:solidFill>
            <a:ln w="9525">
              <a:noFill/>
              <a:round/>
              <a:headEnd/>
              <a:tailEnd/>
            </a:ln>
          </p:spPr>
          <p:txBody>
            <a:bodyPr/>
            <a:lstStyle/>
            <a:p>
              <a:endParaRPr lang="en-US"/>
            </a:p>
          </p:txBody>
        </p:sp>
        <p:sp>
          <p:nvSpPr>
            <p:cNvPr id="84" name="Freeform 156"/>
            <p:cNvSpPr>
              <a:spLocks noChangeAspect="1" noEditPoints="1"/>
            </p:cNvSpPr>
            <p:nvPr/>
          </p:nvSpPr>
          <p:spPr bwMode="black">
            <a:xfrm>
              <a:off x="1344416" y="6533563"/>
              <a:ext cx="154370" cy="148692"/>
            </a:xfrm>
            <a:custGeom>
              <a:avLst/>
              <a:gdLst/>
              <a:ahLst/>
              <a:cxnLst>
                <a:cxn ang="0">
                  <a:pos x="42" y="68"/>
                </a:cxn>
                <a:cxn ang="0">
                  <a:pos x="28" y="48"/>
                </a:cxn>
                <a:cxn ang="0">
                  <a:pos x="84" y="48"/>
                </a:cxn>
                <a:cxn ang="0">
                  <a:pos x="53" y="0"/>
                </a:cxn>
                <a:cxn ang="0">
                  <a:pos x="5" y="45"/>
                </a:cxn>
                <a:cxn ang="0">
                  <a:pos x="37" y="86"/>
                </a:cxn>
                <a:cxn ang="0">
                  <a:pos x="81" y="63"/>
                </a:cxn>
                <a:cxn ang="0">
                  <a:pos x="64" y="55"/>
                </a:cxn>
                <a:cxn ang="0">
                  <a:pos x="42" y="68"/>
                </a:cxn>
                <a:cxn ang="0">
                  <a:pos x="50" y="18"/>
                </a:cxn>
                <a:cxn ang="0">
                  <a:pos x="63" y="33"/>
                </a:cxn>
                <a:cxn ang="0">
                  <a:pos x="31"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9" y="0"/>
                    <a:pt x="10" y="17"/>
                    <a:pt x="5" y="45"/>
                  </a:cubicBezTo>
                  <a:cubicBezTo>
                    <a:pt x="0" y="68"/>
                    <a:pt x="12" y="86"/>
                    <a:pt x="37" y="86"/>
                  </a:cubicBezTo>
                  <a:cubicBezTo>
                    <a:pt x="55" y="86"/>
                    <a:pt x="69" y="79"/>
                    <a:pt x="81" y="63"/>
                  </a:cubicBezTo>
                  <a:cubicBezTo>
                    <a:pt x="64" y="55"/>
                    <a:pt x="64" y="55"/>
                    <a:pt x="64" y="55"/>
                  </a:cubicBezTo>
                  <a:cubicBezTo>
                    <a:pt x="55" y="64"/>
                    <a:pt x="50" y="68"/>
                    <a:pt x="42" y="68"/>
                  </a:cubicBezTo>
                  <a:close/>
                  <a:moveTo>
                    <a:pt x="50" y="18"/>
                  </a:moveTo>
                  <a:cubicBezTo>
                    <a:pt x="57" y="18"/>
                    <a:pt x="65" y="21"/>
                    <a:pt x="63" y="33"/>
                  </a:cubicBezTo>
                  <a:cubicBezTo>
                    <a:pt x="31" y="33"/>
                    <a:pt x="31" y="33"/>
                    <a:pt x="31" y="33"/>
                  </a:cubicBezTo>
                  <a:cubicBezTo>
                    <a:pt x="34" y="22"/>
                    <a:pt x="43" y="18"/>
                    <a:pt x="50" y="18"/>
                  </a:cubicBezTo>
                  <a:close/>
                </a:path>
              </a:pathLst>
            </a:custGeom>
            <a:solidFill>
              <a:schemeClr val="tx1"/>
            </a:solidFill>
            <a:ln w="9525">
              <a:noFill/>
              <a:round/>
              <a:headEnd/>
              <a:tailEnd/>
            </a:ln>
          </p:spPr>
          <p:txBody>
            <a:bodyPr/>
            <a:lstStyle/>
            <a:p>
              <a:endParaRPr lang="en-US"/>
            </a:p>
          </p:txBody>
        </p:sp>
        <p:sp>
          <p:nvSpPr>
            <p:cNvPr id="85" name="Freeform 157"/>
            <p:cNvSpPr>
              <a:spLocks noChangeAspect="1" noEditPoints="1"/>
            </p:cNvSpPr>
            <p:nvPr/>
          </p:nvSpPr>
          <p:spPr bwMode="black">
            <a:xfrm>
              <a:off x="2000850" y="6533563"/>
              <a:ext cx="152927" cy="148692"/>
            </a:xfrm>
            <a:custGeom>
              <a:avLst/>
              <a:gdLst/>
              <a:ahLst/>
              <a:cxnLst>
                <a:cxn ang="0">
                  <a:pos x="41" y="68"/>
                </a:cxn>
                <a:cxn ang="0">
                  <a:pos x="28" y="48"/>
                </a:cxn>
                <a:cxn ang="0">
                  <a:pos x="84" y="48"/>
                </a:cxn>
                <a:cxn ang="0">
                  <a:pos x="53" y="0"/>
                </a:cxn>
                <a:cxn ang="0">
                  <a:pos x="4" y="45"/>
                </a:cxn>
                <a:cxn ang="0">
                  <a:pos x="36" y="86"/>
                </a:cxn>
                <a:cxn ang="0">
                  <a:pos x="80" y="63"/>
                </a:cxn>
                <a:cxn ang="0">
                  <a:pos x="63" y="55"/>
                </a:cxn>
                <a:cxn ang="0">
                  <a:pos x="41" y="68"/>
                </a:cxn>
                <a:cxn ang="0">
                  <a:pos x="49" y="18"/>
                </a:cxn>
                <a:cxn ang="0">
                  <a:pos x="63" y="33"/>
                </a:cxn>
                <a:cxn ang="0">
                  <a:pos x="30" y="33"/>
                </a:cxn>
                <a:cxn ang="0">
                  <a:pos x="49" y="18"/>
                </a:cxn>
              </a:cxnLst>
              <a:rect l="0" t="0" r="r" b="b"/>
              <a:pathLst>
                <a:path w="88" h="86">
                  <a:moveTo>
                    <a:pt x="41" y="68"/>
                  </a:moveTo>
                  <a:cubicBezTo>
                    <a:pt x="34" y="68"/>
                    <a:pt x="25" y="63"/>
                    <a:pt x="28" y="48"/>
                  </a:cubicBezTo>
                  <a:cubicBezTo>
                    <a:pt x="84" y="48"/>
                    <a:pt x="84" y="48"/>
                    <a:pt x="84" y="48"/>
                  </a:cubicBezTo>
                  <a:cubicBezTo>
                    <a:pt x="88" y="23"/>
                    <a:pt x="83" y="0"/>
                    <a:pt x="53" y="0"/>
                  </a:cubicBezTo>
                  <a:cubicBezTo>
                    <a:pt x="28" y="0"/>
                    <a:pt x="10" y="17"/>
                    <a:pt x="4" y="45"/>
                  </a:cubicBezTo>
                  <a:cubicBezTo>
                    <a:pt x="0" y="68"/>
                    <a:pt x="11" y="86"/>
                    <a:pt x="36" y="86"/>
                  </a:cubicBezTo>
                  <a:cubicBezTo>
                    <a:pt x="55" y="86"/>
                    <a:pt x="69" y="79"/>
                    <a:pt x="80" y="63"/>
                  </a:cubicBezTo>
                  <a:cubicBezTo>
                    <a:pt x="63" y="55"/>
                    <a:pt x="63" y="55"/>
                    <a:pt x="63" y="55"/>
                  </a:cubicBezTo>
                  <a:cubicBezTo>
                    <a:pt x="55" y="64"/>
                    <a:pt x="50" y="68"/>
                    <a:pt x="41" y="68"/>
                  </a:cubicBezTo>
                  <a:close/>
                  <a:moveTo>
                    <a:pt x="49" y="18"/>
                  </a:moveTo>
                  <a:cubicBezTo>
                    <a:pt x="56" y="18"/>
                    <a:pt x="64" y="21"/>
                    <a:pt x="63" y="33"/>
                  </a:cubicBezTo>
                  <a:cubicBezTo>
                    <a:pt x="30" y="33"/>
                    <a:pt x="30" y="33"/>
                    <a:pt x="30" y="33"/>
                  </a:cubicBezTo>
                  <a:cubicBezTo>
                    <a:pt x="33" y="22"/>
                    <a:pt x="42" y="18"/>
                    <a:pt x="49" y="18"/>
                  </a:cubicBezTo>
                  <a:close/>
                </a:path>
              </a:pathLst>
            </a:custGeom>
            <a:solidFill>
              <a:schemeClr val="tx1"/>
            </a:solidFill>
            <a:ln w="9525">
              <a:noFill/>
              <a:round/>
              <a:headEnd/>
              <a:tailEnd/>
            </a:ln>
          </p:spPr>
          <p:txBody>
            <a:bodyPr/>
            <a:lstStyle/>
            <a:p>
              <a:endParaRPr lang="en-US"/>
            </a:p>
          </p:txBody>
        </p:sp>
        <p:sp>
          <p:nvSpPr>
            <p:cNvPr id="86" name="Freeform 158"/>
            <p:cNvSpPr>
              <a:spLocks noChangeAspect="1"/>
            </p:cNvSpPr>
            <p:nvPr/>
          </p:nvSpPr>
          <p:spPr bwMode="black">
            <a:xfrm>
              <a:off x="1635844" y="6533563"/>
              <a:ext cx="148599" cy="148692"/>
            </a:xfrm>
            <a:custGeom>
              <a:avLst/>
              <a:gdLst/>
              <a:ahLst/>
              <a:cxnLst>
                <a:cxn ang="0">
                  <a:pos x="63" y="56"/>
                </a:cxn>
                <a:cxn ang="0">
                  <a:pos x="44" y="67"/>
                </a:cxn>
                <a:cxn ang="0">
                  <a:pos x="30" y="43"/>
                </a:cxn>
                <a:cxn ang="0">
                  <a:pos x="53" y="19"/>
                </a:cxn>
                <a:cxn ang="0">
                  <a:pos x="67" y="31"/>
                </a:cxn>
                <a:cxn ang="0">
                  <a:pos x="86" y="19"/>
                </a:cxn>
                <a:cxn ang="0">
                  <a:pos x="54" y="0"/>
                </a:cxn>
                <a:cxn ang="0">
                  <a:pos x="5" y="43"/>
                </a:cxn>
                <a:cxn ang="0">
                  <a:pos x="38" y="86"/>
                </a:cxn>
                <a:cxn ang="0">
                  <a:pos x="79" y="64"/>
                </a:cxn>
                <a:cxn ang="0">
                  <a:pos x="63" y="56"/>
                </a:cxn>
              </a:cxnLst>
              <a:rect l="0" t="0" r="r" b="b"/>
              <a:pathLst>
                <a:path w="86" h="86">
                  <a:moveTo>
                    <a:pt x="63" y="56"/>
                  </a:moveTo>
                  <a:cubicBezTo>
                    <a:pt x="57" y="65"/>
                    <a:pt x="51" y="67"/>
                    <a:pt x="44" y="67"/>
                  </a:cubicBezTo>
                  <a:cubicBezTo>
                    <a:pt x="31" y="67"/>
                    <a:pt x="27" y="57"/>
                    <a:pt x="30" y="43"/>
                  </a:cubicBezTo>
                  <a:cubicBezTo>
                    <a:pt x="33" y="29"/>
                    <a:pt x="40" y="19"/>
                    <a:pt x="53" y="19"/>
                  </a:cubicBezTo>
                  <a:cubicBezTo>
                    <a:pt x="57" y="19"/>
                    <a:pt x="65" y="21"/>
                    <a:pt x="67" y="31"/>
                  </a:cubicBezTo>
                  <a:cubicBezTo>
                    <a:pt x="86" y="19"/>
                    <a:pt x="86" y="19"/>
                    <a:pt x="86" y="19"/>
                  </a:cubicBezTo>
                  <a:cubicBezTo>
                    <a:pt x="81" y="6"/>
                    <a:pt x="69" y="0"/>
                    <a:pt x="54" y="0"/>
                  </a:cubicBezTo>
                  <a:cubicBezTo>
                    <a:pt x="31" y="0"/>
                    <a:pt x="10" y="16"/>
                    <a:pt x="5" y="43"/>
                  </a:cubicBezTo>
                  <a:cubicBezTo>
                    <a:pt x="0" y="70"/>
                    <a:pt x="14" y="86"/>
                    <a:pt x="38" y="86"/>
                  </a:cubicBezTo>
                  <a:cubicBezTo>
                    <a:pt x="54" y="86"/>
                    <a:pt x="69" y="77"/>
                    <a:pt x="79" y="64"/>
                  </a:cubicBezTo>
                  <a:lnTo>
                    <a:pt x="63" y="56"/>
                  </a:lnTo>
                  <a:close/>
                </a:path>
              </a:pathLst>
            </a:custGeom>
            <a:solidFill>
              <a:schemeClr val="tx1"/>
            </a:solidFill>
            <a:ln w="9525">
              <a:noFill/>
              <a:round/>
              <a:headEnd/>
              <a:tailEnd/>
            </a:ln>
          </p:spPr>
          <p:txBody>
            <a:bodyPr/>
            <a:lstStyle/>
            <a:p>
              <a:endParaRPr lang="en-US"/>
            </a:p>
          </p:txBody>
        </p:sp>
        <p:sp>
          <p:nvSpPr>
            <p:cNvPr id="87" name="Freeform 159"/>
            <p:cNvSpPr>
              <a:spLocks noChangeAspect="1"/>
            </p:cNvSpPr>
            <p:nvPr/>
          </p:nvSpPr>
          <p:spPr bwMode="black">
            <a:xfrm>
              <a:off x="1487244" y="6533563"/>
              <a:ext cx="157256" cy="148692"/>
            </a:xfrm>
            <a:custGeom>
              <a:avLst/>
              <a:gdLst/>
              <a:ahLst/>
              <a:cxnLst>
                <a:cxn ang="0">
                  <a:pos x="38" y="24"/>
                </a:cxn>
                <a:cxn ang="0">
                  <a:pos x="49" y="18"/>
                </a:cxn>
                <a:cxn ang="0">
                  <a:pos x="70" y="26"/>
                </a:cxn>
                <a:cxn ang="0">
                  <a:pos x="90" y="14"/>
                </a:cxn>
                <a:cxn ang="0">
                  <a:pos x="54" y="0"/>
                </a:cxn>
                <a:cxn ang="0">
                  <a:pos x="14" y="29"/>
                </a:cxn>
                <a:cxn ang="0">
                  <a:pos x="56" y="60"/>
                </a:cxn>
                <a:cxn ang="0">
                  <a:pos x="41" y="68"/>
                </a:cxn>
                <a:cxn ang="0">
                  <a:pos x="18" y="57"/>
                </a:cxn>
                <a:cxn ang="0">
                  <a:pos x="0" y="68"/>
                </a:cxn>
                <a:cxn ang="0">
                  <a:pos x="37" y="86"/>
                </a:cxn>
                <a:cxn ang="0">
                  <a:pos x="80" y="57"/>
                </a:cxn>
                <a:cxn ang="0">
                  <a:pos x="38" y="24"/>
                </a:cxn>
              </a:cxnLst>
              <a:rect l="0" t="0" r="r" b="b"/>
              <a:pathLst>
                <a:path w="90" h="86">
                  <a:moveTo>
                    <a:pt x="38" y="24"/>
                  </a:moveTo>
                  <a:cubicBezTo>
                    <a:pt x="39" y="20"/>
                    <a:pt x="43" y="18"/>
                    <a:pt x="49" y="18"/>
                  </a:cubicBezTo>
                  <a:cubicBezTo>
                    <a:pt x="57" y="18"/>
                    <a:pt x="66" y="21"/>
                    <a:pt x="70" y="26"/>
                  </a:cubicBezTo>
                  <a:cubicBezTo>
                    <a:pt x="90" y="14"/>
                    <a:pt x="90" y="14"/>
                    <a:pt x="90" y="14"/>
                  </a:cubicBezTo>
                  <a:cubicBezTo>
                    <a:pt x="79" y="4"/>
                    <a:pt x="66" y="0"/>
                    <a:pt x="54" y="0"/>
                  </a:cubicBezTo>
                  <a:cubicBezTo>
                    <a:pt x="37" y="0"/>
                    <a:pt x="18" y="8"/>
                    <a:pt x="14" y="29"/>
                  </a:cubicBezTo>
                  <a:cubicBezTo>
                    <a:pt x="8" y="58"/>
                    <a:pt x="59" y="47"/>
                    <a:pt x="56" y="60"/>
                  </a:cubicBezTo>
                  <a:cubicBezTo>
                    <a:pt x="55" y="67"/>
                    <a:pt x="45" y="68"/>
                    <a:pt x="41" y="68"/>
                  </a:cubicBezTo>
                  <a:cubicBezTo>
                    <a:pt x="31" y="68"/>
                    <a:pt x="24" y="64"/>
                    <a:pt x="18" y="57"/>
                  </a:cubicBezTo>
                  <a:cubicBezTo>
                    <a:pt x="0" y="68"/>
                    <a:pt x="0" y="68"/>
                    <a:pt x="0" y="68"/>
                  </a:cubicBezTo>
                  <a:cubicBezTo>
                    <a:pt x="9" y="81"/>
                    <a:pt x="20" y="86"/>
                    <a:pt x="37" y="86"/>
                  </a:cubicBezTo>
                  <a:cubicBezTo>
                    <a:pt x="55" y="86"/>
                    <a:pt x="76" y="78"/>
                    <a:pt x="80" y="57"/>
                  </a:cubicBezTo>
                  <a:cubicBezTo>
                    <a:pt x="86" y="26"/>
                    <a:pt x="35" y="38"/>
                    <a:pt x="38" y="24"/>
                  </a:cubicBezTo>
                  <a:close/>
                </a:path>
              </a:pathLst>
            </a:custGeom>
            <a:solidFill>
              <a:schemeClr val="tx1"/>
            </a:solidFill>
            <a:ln w="9525">
              <a:noFill/>
              <a:round/>
              <a:headEnd/>
              <a:tailEnd/>
            </a:ln>
          </p:spPr>
          <p:txBody>
            <a:bodyPr/>
            <a:lstStyle/>
            <a:p>
              <a:endParaRPr lang="en-US"/>
            </a:p>
          </p:txBody>
        </p:sp>
      </p:grpSp>
      <p:grpSp>
        <p:nvGrpSpPr>
          <p:cNvPr id="51" name="Group 50"/>
          <p:cNvGrpSpPr/>
          <p:nvPr userDrawn="1"/>
        </p:nvGrpSpPr>
        <p:grpSpPr>
          <a:xfrm>
            <a:off x="2159543" y="4695825"/>
            <a:ext cx="1229800" cy="1235574"/>
            <a:chOff x="6866421" y="109537"/>
            <a:chExt cx="2028825" cy="2038350"/>
          </a:xfrm>
        </p:grpSpPr>
        <p:pic>
          <p:nvPicPr>
            <p:cNvPr id="53" name="Picture 181" descr="Dmd_CHIP_72dpi_5"/>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sharpenSoften amount="25000"/>
                      </a14:imgEffect>
                      <a14:imgEffect>
                        <a14:brightnessContrast bright="20000"/>
                      </a14:imgEffect>
                    </a14:imgLayer>
                  </a14:imgProps>
                </a:ext>
              </a:extLst>
            </a:blip>
            <a:srcRect/>
            <a:stretch>
              <a:fillRect/>
            </a:stretch>
          </p:blipFill>
          <p:spPr bwMode="auto">
            <a:xfrm>
              <a:off x="6866421" y="109537"/>
              <a:ext cx="2028825" cy="2038350"/>
            </a:xfrm>
            <a:prstGeom prst="rect">
              <a:avLst/>
            </a:prstGeom>
            <a:noFill/>
          </p:spPr>
        </p:pic>
        <p:sp>
          <p:nvSpPr>
            <p:cNvPr id="54" name="Rectangle 53"/>
            <p:cNvSpPr/>
            <p:nvPr userDrawn="1"/>
          </p:nvSpPr>
          <p:spPr>
            <a:xfrm rot="18851266">
              <a:off x="7156392" y="418319"/>
              <a:ext cx="1434596" cy="1387450"/>
            </a:xfrm>
            <a:prstGeom prst="rect">
              <a:avLst/>
            </a:prstGeom>
            <a:noFill/>
            <a:ln w="38100">
              <a:solidFill>
                <a:schemeClr val="bg1"/>
              </a:solidFill>
            </a:ln>
            <a:effectLst>
              <a:outerShdw blurRad="50800" dist="38100" dir="5400000" algn="t"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3" name="Text Box 1"/>
          <p:cNvSpPr txBox="1">
            <a:spLocks noChangeArrowheads="1"/>
          </p:cNvSpPr>
          <p:nvPr userDrawn="1"/>
        </p:nvSpPr>
        <p:spPr bwMode="black">
          <a:xfrm>
            <a:off x="228600" y="6038272"/>
            <a:ext cx="2278080" cy="538609"/>
          </a:xfrm>
          <a:prstGeom prst="rect">
            <a:avLst/>
          </a:prstGeom>
          <a:noFill/>
          <a:ln w="25400">
            <a:noFill/>
            <a:miter lim="800000"/>
            <a:headEnd/>
            <a:tailEnd type="none" w="lg" len="sm"/>
          </a:ln>
          <a:effectLst/>
        </p:spPr>
        <p:txBody>
          <a:bodyPr vert="horz" wrap="square" lIns="0" tIns="0" rIns="0" bIns="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chemeClr val="bg1">
                    <a:lumMod val="50000"/>
                  </a:schemeClr>
                </a:solidFill>
                <a:effectLst/>
                <a:latin typeface="Arial Narrow" pitchFamily="34" charset="0"/>
                <a:cs typeface="Arial" pitchFamily="34" charset="0"/>
              </a:rPr>
              <a:t>Freescale, the Freescale logo, AltiVec, C-5, CodeTEST, CodeWarrior, ColdFire, C-Ware, t</a:t>
            </a:r>
            <a:br>
              <a:rPr kumimoji="0" lang="en-US" sz="500" b="0" i="0" u="none" strike="noStrike" cap="none" normalizeH="0" baseline="0" dirty="0" smtClean="0">
                <a:ln>
                  <a:noFill/>
                </a:ln>
                <a:solidFill>
                  <a:schemeClr val="bg1">
                    <a:lumMod val="50000"/>
                  </a:schemeClr>
                </a:solidFill>
                <a:effectLst/>
                <a:latin typeface="Arial Narrow" pitchFamily="34" charset="0"/>
                <a:cs typeface="Arial" pitchFamily="34" charset="0"/>
              </a:rPr>
            </a:br>
            <a:r>
              <a:rPr kumimoji="0" lang="en-US" sz="500" b="0" i="0" u="none" strike="noStrike" cap="none" normalizeH="0" baseline="0" dirty="0" smtClean="0">
                <a:ln>
                  <a:noFill/>
                </a:ln>
                <a:solidFill>
                  <a:schemeClr val="bg1">
                    <a:lumMod val="50000"/>
                  </a:schemeClr>
                </a:solidFill>
                <a:effectLst/>
                <a:latin typeface="Arial Narrow" pitchFamily="34" charset="0"/>
                <a:cs typeface="Arial" pitchFamily="34" charset="0"/>
              </a:rPr>
              <a:t>he Energy Efficient Solutions logo, mobileGT, PowerQUICC, QorIQ, StarCore and Symphony </a:t>
            </a:r>
            <a:br>
              <a:rPr kumimoji="0" lang="en-US" sz="500" b="0" i="0" u="none" strike="noStrike" cap="none" normalizeH="0" baseline="0" dirty="0" smtClean="0">
                <a:ln>
                  <a:noFill/>
                </a:ln>
                <a:solidFill>
                  <a:schemeClr val="bg1">
                    <a:lumMod val="50000"/>
                  </a:schemeClr>
                </a:solidFill>
                <a:effectLst/>
                <a:latin typeface="Arial Narrow" pitchFamily="34" charset="0"/>
                <a:cs typeface="Arial" pitchFamily="34" charset="0"/>
              </a:rPr>
            </a:br>
            <a:r>
              <a:rPr kumimoji="0" lang="en-US" sz="500" b="0" i="0" u="none" strike="noStrike" cap="none" normalizeH="0" baseline="0" dirty="0" smtClean="0">
                <a:ln>
                  <a:noFill/>
                </a:ln>
                <a:solidFill>
                  <a:schemeClr val="bg1">
                    <a:lumMod val="50000"/>
                  </a:schemeClr>
                </a:solidFill>
                <a:effectLst/>
                <a:latin typeface="Arial Narrow" pitchFamily="34" charset="0"/>
                <a:cs typeface="Arial" pitchFamily="34" charset="0"/>
              </a:rPr>
              <a:t>are trademarks of Freescale Semiconductor, Inc., Reg. U.S. Pat. &amp; Tm. Off. BeeKit, BeeStack, ColdFire+, CoreNet, Flexis, Kinetis, MXC, Platform in a Package, Processor Expert, QorIQ Qonverge, Qorivva, QUICC Engine, SMARTMOS, TurboLink, VortiQa and Xtrinsic are trademarks of Freescale Semiconductor, Inc. All other product or service names are the property </a:t>
            </a:r>
            <a:br>
              <a:rPr kumimoji="0" lang="en-US" sz="500" b="0" i="0" u="none" strike="noStrike" cap="none" normalizeH="0" baseline="0" dirty="0" smtClean="0">
                <a:ln>
                  <a:noFill/>
                </a:ln>
                <a:solidFill>
                  <a:schemeClr val="bg1">
                    <a:lumMod val="50000"/>
                  </a:schemeClr>
                </a:solidFill>
                <a:effectLst/>
                <a:latin typeface="Arial Narrow" pitchFamily="34" charset="0"/>
                <a:cs typeface="Arial" pitchFamily="34" charset="0"/>
              </a:rPr>
            </a:br>
            <a:r>
              <a:rPr kumimoji="0" lang="en-US" sz="500" b="0" i="0" u="none" strike="noStrike" cap="none" normalizeH="0" baseline="0" dirty="0" smtClean="0">
                <a:ln>
                  <a:noFill/>
                </a:ln>
                <a:solidFill>
                  <a:schemeClr val="bg1">
                    <a:lumMod val="50000"/>
                  </a:schemeClr>
                </a:solidFill>
                <a:effectLst/>
                <a:latin typeface="Arial Narrow" pitchFamily="34" charset="0"/>
                <a:cs typeface="Arial" pitchFamily="34" charset="0"/>
              </a:rPr>
              <a:t>of their respective owners. © 2011 Freescale Semiconductor, Inc.</a:t>
            </a:r>
          </a:p>
        </p:txBody>
      </p:sp>
      <p:sp>
        <p:nvSpPr>
          <p:cNvPr id="16" name="Rounded Rectangle 15"/>
          <p:cNvSpPr/>
          <p:nvPr userDrawn="1"/>
        </p:nvSpPr>
        <p:spPr>
          <a:xfrm>
            <a:off x="6733981" y="-2567"/>
            <a:ext cx="2427271" cy="6568176"/>
          </a:xfrm>
          <a:custGeom>
            <a:avLst/>
            <a:gdLst>
              <a:gd name="connsiteX0" fmla="*/ 0 w 2409825"/>
              <a:gd name="connsiteY0" fmla="*/ 401646 h 5886450"/>
              <a:gd name="connsiteX1" fmla="*/ 401646 w 2409825"/>
              <a:gd name="connsiteY1" fmla="*/ 0 h 5886450"/>
              <a:gd name="connsiteX2" fmla="*/ 2008179 w 2409825"/>
              <a:gd name="connsiteY2" fmla="*/ 0 h 5886450"/>
              <a:gd name="connsiteX3" fmla="*/ 2409825 w 2409825"/>
              <a:gd name="connsiteY3" fmla="*/ 401646 h 5886450"/>
              <a:gd name="connsiteX4" fmla="*/ 2409825 w 2409825"/>
              <a:gd name="connsiteY4" fmla="*/ 5484804 h 5886450"/>
              <a:gd name="connsiteX5" fmla="*/ 2008179 w 2409825"/>
              <a:gd name="connsiteY5" fmla="*/ 5886450 h 5886450"/>
              <a:gd name="connsiteX6" fmla="*/ 401646 w 2409825"/>
              <a:gd name="connsiteY6" fmla="*/ 5886450 h 5886450"/>
              <a:gd name="connsiteX7" fmla="*/ 0 w 2409825"/>
              <a:gd name="connsiteY7" fmla="*/ 5484804 h 5886450"/>
              <a:gd name="connsiteX8" fmla="*/ 0 w 2409825"/>
              <a:gd name="connsiteY8" fmla="*/ 401646 h 5886450"/>
              <a:gd name="connsiteX0" fmla="*/ 0 w 2409825"/>
              <a:gd name="connsiteY0" fmla="*/ 544833 h 6029637"/>
              <a:gd name="connsiteX1" fmla="*/ 2008179 w 2409825"/>
              <a:gd name="connsiteY1" fmla="*/ 143187 h 6029637"/>
              <a:gd name="connsiteX2" fmla="*/ 2409825 w 2409825"/>
              <a:gd name="connsiteY2" fmla="*/ 544833 h 6029637"/>
              <a:gd name="connsiteX3" fmla="*/ 2409825 w 2409825"/>
              <a:gd name="connsiteY3" fmla="*/ 5627991 h 6029637"/>
              <a:gd name="connsiteX4" fmla="*/ 2008179 w 2409825"/>
              <a:gd name="connsiteY4" fmla="*/ 6029637 h 6029637"/>
              <a:gd name="connsiteX5" fmla="*/ 401646 w 2409825"/>
              <a:gd name="connsiteY5" fmla="*/ 6029637 h 6029637"/>
              <a:gd name="connsiteX6" fmla="*/ 0 w 2409825"/>
              <a:gd name="connsiteY6" fmla="*/ 5627991 h 6029637"/>
              <a:gd name="connsiteX7" fmla="*/ 0 w 2409825"/>
              <a:gd name="connsiteY7" fmla="*/ 544833 h 6029637"/>
              <a:gd name="connsiteX0" fmla="*/ 0 w 2409825"/>
              <a:gd name="connsiteY0" fmla="*/ 401805 h 6305709"/>
              <a:gd name="connsiteX1" fmla="*/ 2008179 w 2409825"/>
              <a:gd name="connsiteY1" fmla="*/ 419259 h 6305709"/>
              <a:gd name="connsiteX2" fmla="*/ 2409825 w 2409825"/>
              <a:gd name="connsiteY2" fmla="*/ 820905 h 6305709"/>
              <a:gd name="connsiteX3" fmla="*/ 2409825 w 2409825"/>
              <a:gd name="connsiteY3" fmla="*/ 5904063 h 6305709"/>
              <a:gd name="connsiteX4" fmla="*/ 2008179 w 2409825"/>
              <a:gd name="connsiteY4" fmla="*/ 6305709 h 6305709"/>
              <a:gd name="connsiteX5" fmla="*/ 401646 w 2409825"/>
              <a:gd name="connsiteY5" fmla="*/ 6305709 h 6305709"/>
              <a:gd name="connsiteX6" fmla="*/ 0 w 2409825"/>
              <a:gd name="connsiteY6" fmla="*/ 5904063 h 6305709"/>
              <a:gd name="connsiteX7" fmla="*/ 0 w 2409825"/>
              <a:gd name="connsiteY7" fmla="*/ 401805 h 6305709"/>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482642 h 6386546"/>
              <a:gd name="connsiteX1" fmla="*/ 2409825 w 2409825"/>
              <a:gd name="connsiteY1" fmla="*/ 901742 h 6386546"/>
              <a:gd name="connsiteX2" fmla="*/ 2409825 w 2409825"/>
              <a:gd name="connsiteY2" fmla="*/ 5984900 h 6386546"/>
              <a:gd name="connsiteX3" fmla="*/ 2008179 w 2409825"/>
              <a:gd name="connsiteY3" fmla="*/ 6386546 h 6386546"/>
              <a:gd name="connsiteX4" fmla="*/ 401646 w 2409825"/>
              <a:gd name="connsiteY4" fmla="*/ 6386546 h 6386546"/>
              <a:gd name="connsiteX5" fmla="*/ 0 w 2409825"/>
              <a:gd name="connsiteY5" fmla="*/ 5984900 h 6386546"/>
              <a:gd name="connsiteX6" fmla="*/ 0 w 2409825"/>
              <a:gd name="connsiteY6" fmla="*/ 482642 h 6386546"/>
              <a:gd name="connsiteX0" fmla="*/ 0 w 2409825"/>
              <a:gd name="connsiteY0" fmla="*/ 656963 h 6560867"/>
              <a:gd name="connsiteX1" fmla="*/ 2409825 w 2409825"/>
              <a:gd name="connsiteY1" fmla="*/ 666488 h 6560867"/>
              <a:gd name="connsiteX2" fmla="*/ 2409825 w 2409825"/>
              <a:gd name="connsiteY2" fmla="*/ 6159221 h 6560867"/>
              <a:gd name="connsiteX3" fmla="*/ 2008179 w 2409825"/>
              <a:gd name="connsiteY3" fmla="*/ 6560867 h 6560867"/>
              <a:gd name="connsiteX4" fmla="*/ 401646 w 2409825"/>
              <a:gd name="connsiteY4" fmla="*/ 6560867 h 6560867"/>
              <a:gd name="connsiteX5" fmla="*/ 0 w 2409825"/>
              <a:gd name="connsiteY5" fmla="*/ 6159221 h 6560867"/>
              <a:gd name="connsiteX6" fmla="*/ 0 w 2409825"/>
              <a:gd name="connsiteY6" fmla="*/ 656963 h 6560867"/>
              <a:gd name="connsiteX0" fmla="*/ 0 w 2409825"/>
              <a:gd name="connsiteY0" fmla="*/ 664226 h 6568130"/>
              <a:gd name="connsiteX1" fmla="*/ 2409825 w 2409825"/>
              <a:gd name="connsiteY1" fmla="*/ 673751 h 6568130"/>
              <a:gd name="connsiteX2" fmla="*/ 2409825 w 2409825"/>
              <a:gd name="connsiteY2" fmla="*/ 6166484 h 6568130"/>
              <a:gd name="connsiteX3" fmla="*/ 2008179 w 2409825"/>
              <a:gd name="connsiteY3" fmla="*/ 6568130 h 6568130"/>
              <a:gd name="connsiteX4" fmla="*/ 401646 w 2409825"/>
              <a:gd name="connsiteY4" fmla="*/ 6568130 h 6568130"/>
              <a:gd name="connsiteX5" fmla="*/ 0 w 2409825"/>
              <a:gd name="connsiteY5" fmla="*/ 6166484 h 6568130"/>
              <a:gd name="connsiteX6" fmla="*/ 0 w 2409825"/>
              <a:gd name="connsiteY6" fmla="*/ 664226 h 6568130"/>
              <a:gd name="connsiteX0" fmla="*/ 0 w 2409825"/>
              <a:gd name="connsiteY0" fmla="*/ 754733 h 6658637"/>
              <a:gd name="connsiteX1" fmla="*/ 2409825 w 2409825"/>
              <a:gd name="connsiteY1" fmla="*/ 764258 h 6658637"/>
              <a:gd name="connsiteX2" fmla="*/ 2409825 w 2409825"/>
              <a:gd name="connsiteY2" fmla="*/ 6256991 h 6658637"/>
              <a:gd name="connsiteX3" fmla="*/ 2008179 w 2409825"/>
              <a:gd name="connsiteY3" fmla="*/ 6658637 h 6658637"/>
              <a:gd name="connsiteX4" fmla="*/ 401646 w 2409825"/>
              <a:gd name="connsiteY4" fmla="*/ 6658637 h 6658637"/>
              <a:gd name="connsiteX5" fmla="*/ 0 w 2409825"/>
              <a:gd name="connsiteY5" fmla="*/ 6256991 h 6658637"/>
              <a:gd name="connsiteX6" fmla="*/ 0 w 2409825"/>
              <a:gd name="connsiteY6" fmla="*/ 754733 h 6658637"/>
              <a:gd name="connsiteX0" fmla="*/ 0 w 2409825"/>
              <a:gd name="connsiteY0" fmla="*/ 714516 h 6618420"/>
              <a:gd name="connsiteX1" fmla="*/ 2409825 w 2409825"/>
              <a:gd name="connsiteY1" fmla="*/ 724041 h 6618420"/>
              <a:gd name="connsiteX2" fmla="*/ 2409825 w 2409825"/>
              <a:gd name="connsiteY2" fmla="*/ 6216774 h 6618420"/>
              <a:gd name="connsiteX3" fmla="*/ 2008179 w 2409825"/>
              <a:gd name="connsiteY3" fmla="*/ 6618420 h 6618420"/>
              <a:gd name="connsiteX4" fmla="*/ 401646 w 2409825"/>
              <a:gd name="connsiteY4" fmla="*/ 6618420 h 6618420"/>
              <a:gd name="connsiteX5" fmla="*/ 0 w 2409825"/>
              <a:gd name="connsiteY5" fmla="*/ 6216774 h 6618420"/>
              <a:gd name="connsiteX6" fmla="*/ 0 w 2409825"/>
              <a:gd name="connsiteY6" fmla="*/ 714516 h 6618420"/>
              <a:gd name="connsiteX0" fmla="*/ 0 w 2409825"/>
              <a:gd name="connsiteY0" fmla="*/ 399467 h 6303371"/>
              <a:gd name="connsiteX1" fmla="*/ 2409825 w 2409825"/>
              <a:gd name="connsiteY1" fmla="*/ 408992 h 6303371"/>
              <a:gd name="connsiteX2" fmla="*/ 2409825 w 2409825"/>
              <a:gd name="connsiteY2" fmla="*/ 5901725 h 6303371"/>
              <a:gd name="connsiteX3" fmla="*/ 2008179 w 2409825"/>
              <a:gd name="connsiteY3" fmla="*/ 6303371 h 6303371"/>
              <a:gd name="connsiteX4" fmla="*/ 401646 w 2409825"/>
              <a:gd name="connsiteY4" fmla="*/ 6303371 h 6303371"/>
              <a:gd name="connsiteX5" fmla="*/ 0 w 2409825"/>
              <a:gd name="connsiteY5" fmla="*/ 5901725 h 6303371"/>
              <a:gd name="connsiteX6" fmla="*/ 0 w 2409825"/>
              <a:gd name="connsiteY6" fmla="*/ 399467 h 6303371"/>
              <a:gd name="connsiteX0" fmla="*/ 0 w 2409825"/>
              <a:gd name="connsiteY0" fmla="*/ 0 h 5903904"/>
              <a:gd name="connsiteX1" fmla="*/ 2409825 w 2409825"/>
              <a:gd name="connsiteY1" fmla="*/ 9525 h 5903904"/>
              <a:gd name="connsiteX2" fmla="*/ 2409825 w 2409825"/>
              <a:gd name="connsiteY2" fmla="*/ 5502258 h 5903904"/>
              <a:gd name="connsiteX3" fmla="*/ 2008179 w 2409825"/>
              <a:gd name="connsiteY3" fmla="*/ 5903904 h 5903904"/>
              <a:gd name="connsiteX4" fmla="*/ 401646 w 2409825"/>
              <a:gd name="connsiteY4" fmla="*/ 5903904 h 5903904"/>
              <a:gd name="connsiteX5" fmla="*/ 0 w 2409825"/>
              <a:gd name="connsiteY5" fmla="*/ 5502258 h 5903904"/>
              <a:gd name="connsiteX6" fmla="*/ 0 w 2409825"/>
              <a:gd name="connsiteY6" fmla="*/ 0 h 5903904"/>
              <a:gd name="connsiteX0" fmla="*/ 0 w 2409825"/>
              <a:gd name="connsiteY0" fmla="*/ 0 h 6074363"/>
              <a:gd name="connsiteX1" fmla="*/ 2409825 w 2409825"/>
              <a:gd name="connsiteY1" fmla="*/ 9525 h 6074363"/>
              <a:gd name="connsiteX2" fmla="*/ 2409825 w 2409825"/>
              <a:gd name="connsiteY2" fmla="*/ 5502258 h 6074363"/>
              <a:gd name="connsiteX3" fmla="*/ 401646 w 2409825"/>
              <a:gd name="connsiteY3" fmla="*/ 5903904 h 6074363"/>
              <a:gd name="connsiteX4" fmla="*/ 0 w 2409825"/>
              <a:gd name="connsiteY4" fmla="*/ 5502258 h 6074363"/>
              <a:gd name="connsiteX5" fmla="*/ 0 w 2409825"/>
              <a:gd name="connsiteY5" fmla="*/ 0 h 6074363"/>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5921358"/>
              <a:gd name="connsiteX1" fmla="*/ 2409825 w 2409825"/>
              <a:gd name="connsiteY1" fmla="*/ 9525 h 5921358"/>
              <a:gd name="connsiteX2" fmla="*/ 2409825 w 2409825"/>
              <a:gd name="connsiteY2" fmla="*/ 5921358 h 5921358"/>
              <a:gd name="connsiteX3" fmla="*/ 401646 w 2409825"/>
              <a:gd name="connsiteY3" fmla="*/ 5903904 h 5921358"/>
              <a:gd name="connsiteX4" fmla="*/ 0 w 2409825"/>
              <a:gd name="connsiteY4" fmla="*/ 5502258 h 5921358"/>
              <a:gd name="connsiteX5" fmla="*/ 0 w 2409825"/>
              <a:gd name="connsiteY5" fmla="*/ 0 h 5921358"/>
              <a:gd name="connsiteX0" fmla="*/ 0 w 2409825"/>
              <a:gd name="connsiteY0" fmla="*/ 3476 h 5911833"/>
              <a:gd name="connsiteX1" fmla="*/ 2409825 w 2409825"/>
              <a:gd name="connsiteY1" fmla="*/ 0 h 5911833"/>
              <a:gd name="connsiteX2" fmla="*/ 2409825 w 2409825"/>
              <a:gd name="connsiteY2" fmla="*/ 5911833 h 5911833"/>
              <a:gd name="connsiteX3" fmla="*/ 401646 w 2409825"/>
              <a:gd name="connsiteY3" fmla="*/ 5894379 h 5911833"/>
              <a:gd name="connsiteX4" fmla="*/ 0 w 2409825"/>
              <a:gd name="connsiteY4" fmla="*/ 5492733 h 5911833"/>
              <a:gd name="connsiteX5" fmla="*/ 0 w 2409825"/>
              <a:gd name="connsiteY5" fmla="*/ 3476 h 5911833"/>
              <a:gd name="connsiteX0" fmla="*/ 0 w 2409825"/>
              <a:gd name="connsiteY0" fmla="*/ 0 h 5908357"/>
              <a:gd name="connsiteX1" fmla="*/ 2409825 w 2409825"/>
              <a:gd name="connsiteY1" fmla="*/ 26860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0 h 5908357"/>
              <a:gd name="connsiteX1" fmla="*/ 2409825 w 2409825"/>
              <a:gd name="connsiteY1" fmla="*/ 5192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3475 h 5903165"/>
              <a:gd name="connsiteX1" fmla="*/ 2409825 w 2409825"/>
              <a:gd name="connsiteY1" fmla="*/ 0 h 5903165"/>
              <a:gd name="connsiteX2" fmla="*/ 2409825 w 2409825"/>
              <a:gd name="connsiteY2" fmla="*/ 5903165 h 5903165"/>
              <a:gd name="connsiteX3" fmla="*/ 401646 w 2409825"/>
              <a:gd name="connsiteY3" fmla="*/ 5885711 h 5903165"/>
              <a:gd name="connsiteX4" fmla="*/ 0 w 2409825"/>
              <a:gd name="connsiteY4" fmla="*/ 5484065 h 5903165"/>
              <a:gd name="connsiteX5" fmla="*/ 0 w 2409825"/>
              <a:gd name="connsiteY5" fmla="*/ 3475 h 5903165"/>
              <a:gd name="connsiteX0" fmla="*/ 0 w 2414159"/>
              <a:gd name="connsiteY0" fmla="*/ 0 h 5904023"/>
              <a:gd name="connsiteX1" fmla="*/ 2414159 w 2414159"/>
              <a:gd name="connsiteY1" fmla="*/ 858 h 5904023"/>
              <a:gd name="connsiteX2" fmla="*/ 2414159 w 2414159"/>
              <a:gd name="connsiteY2" fmla="*/ 5904023 h 5904023"/>
              <a:gd name="connsiteX3" fmla="*/ 405980 w 2414159"/>
              <a:gd name="connsiteY3" fmla="*/ 5886569 h 5904023"/>
              <a:gd name="connsiteX4" fmla="*/ 4334 w 2414159"/>
              <a:gd name="connsiteY4" fmla="*/ 5484923 h 5904023"/>
              <a:gd name="connsiteX5" fmla="*/ 0 w 2414159"/>
              <a:gd name="connsiteY5" fmla="*/ 0 h 5904023"/>
              <a:gd name="connsiteX0" fmla="*/ 0 w 2414159"/>
              <a:gd name="connsiteY0" fmla="*/ 0 h 5886569"/>
              <a:gd name="connsiteX1" fmla="*/ 2414159 w 2414159"/>
              <a:gd name="connsiteY1" fmla="*/ 858 h 5886569"/>
              <a:gd name="connsiteX2" fmla="*/ 2414159 w 2414159"/>
              <a:gd name="connsiteY2" fmla="*/ 5878021 h 5886569"/>
              <a:gd name="connsiteX3" fmla="*/ 405980 w 2414159"/>
              <a:gd name="connsiteY3" fmla="*/ 5886569 h 5886569"/>
              <a:gd name="connsiteX4" fmla="*/ 4334 w 2414159"/>
              <a:gd name="connsiteY4" fmla="*/ 5484923 h 5886569"/>
              <a:gd name="connsiteX5" fmla="*/ 0 w 2414159"/>
              <a:gd name="connsiteY5" fmla="*/ 0 h 5886569"/>
              <a:gd name="connsiteX0" fmla="*/ 0 w 2414159"/>
              <a:gd name="connsiteY0" fmla="*/ 0 h 5886689"/>
              <a:gd name="connsiteX1" fmla="*/ 2414159 w 2414159"/>
              <a:gd name="connsiteY1" fmla="*/ 858 h 5886689"/>
              <a:gd name="connsiteX2" fmla="*/ 2414159 w 2414159"/>
              <a:gd name="connsiteY2" fmla="*/ 5886689 h 5886689"/>
              <a:gd name="connsiteX3" fmla="*/ 405980 w 2414159"/>
              <a:gd name="connsiteY3" fmla="*/ 5886569 h 5886689"/>
              <a:gd name="connsiteX4" fmla="*/ 4334 w 2414159"/>
              <a:gd name="connsiteY4" fmla="*/ 5484923 h 5886689"/>
              <a:gd name="connsiteX5" fmla="*/ 0 w 2414159"/>
              <a:gd name="connsiteY5" fmla="*/ 0 h 5886689"/>
              <a:gd name="connsiteX0" fmla="*/ 4486 w 2410019"/>
              <a:gd name="connsiteY0" fmla="*/ 0 h 6654440"/>
              <a:gd name="connsiteX1" fmla="*/ 2410019 w 2410019"/>
              <a:gd name="connsiteY1" fmla="*/ 768609 h 6654440"/>
              <a:gd name="connsiteX2" fmla="*/ 2410019 w 2410019"/>
              <a:gd name="connsiteY2" fmla="*/ 6654440 h 6654440"/>
              <a:gd name="connsiteX3" fmla="*/ 401840 w 2410019"/>
              <a:gd name="connsiteY3" fmla="*/ 6654320 h 6654440"/>
              <a:gd name="connsiteX4" fmla="*/ 194 w 2410019"/>
              <a:gd name="connsiteY4" fmla="*/ 6252674 h 6654440"/>
              <a:gd name="connsiteX5" fmla="*/ 4486 w 2410019"/>
              <a:gd name="connsiteY5" fmla="*/ 0 h 6654440"/>
              <a:gd name="connsiteX0" fmla="*/ 4486 w 2418645"/>
              <a:gd name="connsiteY0" fmla="*/ 0 h 6654440"/>
              <a:gd name="connsiteX1" fmla="*/ 2418645 w 2418645"/>
              <a:gd name="connsiteY1" fmla="*/ 858 h 6654440"/>
              <a:gd name="connsiteX2" fmla="*/ 2410019 w 2418645"/>
              <a:gd name="connsiteY2" fmla="*/ 6654440 h 6654440"/>
              <a:gd name="connsiteX3" fmla="*/ 401840 w 2418645"/>
              <a:gd name="connsiteY3" fmla="*/ 6654320 h 6654440"/>
              <a:gd name="connsiteX4" fmla="*/ 194 w 2418645"/>
              <a:gd name="connsiteY4" fmla="*/ 6252674 h 6654440"/>
              <a:gd name="connsiteX5" fmla="*/ 4486 w 2418645"/>
              <a:gd name="connsiteY5" fmla="*/ 0 h 6654440"/>
              <a:gd name="connsiteX0" fmla="*/ 4486 w 2418645"/>
              <a:gd name="connsiteY0" fmla="*/ 85406 h 6653582"/>
              <a:gd name="connsiteX1" fmla="*/ 2418645 w 2418645"/>
              <a:gd name="connsiteY1" fmla="*/ 0 h 6653582"/>
              <a:gd name="connsiteX2" fmla="*/ 2410019 w 2418645"/>
              <a:gd name="connsiteY2" fmla="*/ 6653582 h 6653582"/>
              <a:gd name="connsiteX3" fmla="*/ 401840 w 2418645"/>
              <a:gd name="connsiteY3" fmla="*/ 6653462 h 6653582"/>
              <a:gd name="connsiteX4" fmla="*/ 194 w 2418645"/>
              <a:gd name="connsiteY4" fmla="*/ 6251816 h 6653582"/>
              <a:gd name="connsiteX5" fmla="*/ 4486 w 2418645"/>
              <a:gd name="connsiteY5" fmla="*/ 85406 h 6653582"/>
              <a:gd name="connsiteX0" fmla="*/ 4486 w 2418645"/>
              <a:gd name="connsiteY0" fmla="*/ 0 h 6568176"/>
              <a:gd name="connsiteX1" fmla="*/ 2418645 w 2418645"/>
              <a:gd name="connsiteY1" fmla="*/ 9484 h 6568176"/>
              <a:gd name="connsiteX2" fmla="*/ 2410019 w 2418645"/>
              <a:gd name="connsiteY2" fmla="*/ 6568176 h 6568176"/>
              <a:gd name="connsiteX3" fmla="*/ 401840 w 2418645"/>
              <a:gd name="connsiteY3" fmla="*/ 6568056 h 6568176"/>
              <a:gd name="connsiteX4" fmla="*/ 194 w 2418645"/>
              <a:gd name="connsiteY4" fmla="*/ 6166410 h 6568176"/>
              <a:gd name="connsiteX5" fmla="*/ 4486 w 2418645"/>
              <a:gd name="connsiteY5" fmla="*/ 0 h 6568176"/>
              <a:gd name="connsiteX0" fmla="*/ 4486 w 2427271"/>
              <a:gd name="connsiteY0" fmla="*/ 0 h 6568176"/>
              <a:gd name="connsiteX1" fmla="*/ 2427271 w 2427271"/>
              <a:gd name="connsiteY1" fmla="*/ 9484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0 h 6568176"/>
              <a:gd name="connsiteX1" fmla="*/ 2427271 w 2427271"/>
              <a:gd name="connsiteY1" fmla="*/ 857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7271" h="6568176">
                <a:moveTo>
                  <a:pt x="4486" y="0"/>
                </a:moveTo>
                <a:lnTo>
                  <a:pt x="2427271" y="857"/>
                </a:lnTo>
                <a:cubicBezTo>
                  <a:pt x="2424396" y="2218718"/>
                  <a:pt x="2412894" y="4350315"/>
                  <a:pt x="2410019" y="6568176"/>
                </a:cubicBezTo>
                <a:lnTo>
                  <a:pt x="401840" y="6568056"/>
                </a:lnTo>
                <a:cubicBezTo>
                  <a:pt x="180017" y="6568056"/>
                  <a:pt x="194" y="6388233"/>
                  <a:pt x="194" y="6166410"/>
                </a:cubicBezTo>
                <a:cubicBezTo>
                  <a:pt x="-1251" y="4338102"/>
                  <a:pt x="5931" y="1828308"/>
                  <a:pt x="4486" y="0"/>
                </a:cubicBezTo>
                <a:close/>
              </a:path>
            </a:pathLst>
          </a:custGeom>
          <a:gradFill flip="none" rotWithShape="1">
            <a:gsLst>
              <a:gs pos="0">
                <a:srgbClr val="A02908">
                  <a:alpha val="19000"/>
                </a:srgbClr>
              </a:gs>
              <a:gs pos="50000">
                <a:srgbClr val="F43E0C">
                  <a:alpha val="34000"/>
                </a:srgbClr>
              </a:gs>
              <a:gs pos="100000">
                <a:srgbClr val="FF7F15">
                  <a:alpha val="19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Rounded Rectangle 15"/>
          <p:cNvSpPr/>
          <p:nvPr userDrawn="1"/>
        </p:nvSpPr>
        <p:spPr>
          <a:xfrm>
            <a:off x="6767512" y="6307711"/>
            <a:ext cx="2378758" cy="257900"/>
          </a:xfrm>
          <a:custGeom>
            <a:avLst/>
            <a:gdLst>
              <a:gd name="connsiteX0" fmla="*/ 0 w 2409825"/>
              <a:gd name="connsiteY0" fmla="*/ 401646 h 5886450"/>
              <a:gd name="connsiteX1" fmla="*/ 401646 w 2409825"/>
              <a:gd name="connsiteY1" fmla="*/ 0 h 5886450"/>
              <a:gd name="connsiteX2" fmla="*/ 2008179 w 2409825"/>
              <a:gd name="connsiteY2" fmla="*/ 0 h 5886450"/>
              <a:gd name="connsiteX3" fmla="*/ 2409825 w 2409825"/>
              <a:gd name="connsiteY3" fmla="*/ 401646 h 5886450"/>
              <a:gd name="connsiteX4" fmla="*/ 2409825 w 2409825"/>
              <a:gd name="connsiteY4" fmla="*/ 5484804 h 5886450"/>
              <a:gd name="connsiteX5" fmla="*/ 2008179 w 2409825"/>
              <a:gd name="connsiteY5" fmla="*/ 5886450 h 5886450"/>
              <a:gd name="connsiteX6" fmla="*/ 401646 w 2409825"/>
              <a:gd name="connsiteY6" fmla="*/ 5886450 h 5886450"/>
              <a:gd name="connsiteX7" fmla="*/ 0 w 2409825"/>
              <a:gd name="connsiteY7" fmla="*/ 5484804 h 5886450"/>
              <a:gd name="connsiteX8" fmla="*/ 0 w 2409825"/>
              <a:gd name="connsiteY8" fmla="*/ 401646 h 5886450"/>
              <a:gd name="connsiteX0" fmla="*/ 0 w 2409825"/>
              <a:gd name="connsiteY0" fmla="*/ 544833 h 6029637"/>
              <a:gd name="connsiteX1" fmla="*/ 2008179 w 2409825"/>
              <a:gd name="connsiteY1" fmla="*/ 143187 h 6029637"/>
              <a:gd name="connsiteX2" fmla="*/ 2409825 w 2409825"/>
              <a:gd name="connsiteY2" fmla="*/ 544833 h 6029637"/>
              <a:gd name="connsiteX3" fmla="*/ 2409825 w 2409825"/>
              <a:gd name="connsiteY3" fmla="*/ 5627991 h 6029637"/>
              <a:gd name="connsiteX4" fmla="*/ 2008179 w 2409825"/>
              <a:gd name="connsiteY4" fmla="*/ 6029637 h 6029637"/>
              <a:gd name="connsiteX5" fmla="*/ 401646 w 2409825"/>
              <a:gd name="connsiteY5" fmla="*/ 6029637 h 6029637"/>
              <a:gd name="connsiteX6" fmla="*/ 0 w 2409825"/>
              <a:gd name="connsiteY6" fmla="*/ 5627991 h 6029637"/>
              <a:gd name="connsiteX7" fmla="*/ 0 w 2409825"/>
              <a:gd name="connsiteY7" fmla="*/ 544833 h 6029637"/>
              <a:gd name="connsiteX0" fmla="*/ 0 w 2409825"/>
              <a:gd name="connsiteY0" fmla="*/ 401805 h 6305709"/>
              <a:gd name="connsiteX1" fmla="*/ 2008179 w 2409825"/>
              <a:gd name="connsiteY1" fmla="*/ 419259 h 6305709"/>
              <a:gd name="connsiteX2" fmla="*/ 2409825 w 2409825"/>
              <a:gd name="connsiteY2" fmla="*/ 820905 h 6305709"/>
              <a:gd name="connsiteX3" fmla="*/ 2409825 w 2409825"/>
              <a:gd name="connsiteY3" fmla="*/ 5904063 h 6305709"/>
              <a:gd name="connsiteX4" fmla="*/ 2008179 w 2409825"/>
              <a:gd name="connsiteY4" fmla="*/ 6305709 h 6305709"/>
              <a:gd name="connsiteX5" fmla="*/ 401646 w 2409825"/>
              <a:gd name="connsiteY5" fmla="*/ 6305709 h 6305709"/>
              <a:gd name="connsiteX6" fmla="*/ 0 w 2409825"/>
              <a:gd name="connsiteY6" fmla="*/ 5904063 h 6305709"/>
              <a:gd name="connsiteX7" fmla="*/ 0 w 2409825"/>
              <a:gd name="connsiteY7" fmla="*/ 401805 h 6305709"/>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482642 h 6386546"/>
              <a:gd name="connsiteX1" fmla="*/ 2409825 w 2409825"/>
              <a:gd name="connsiteY1" fmla="*/ 901742 h 6386546"/>
              <a:gd name="connsiteX2" fmla="*/ 2409825 w 2409825"/>
              <a:gd name="connsiteY2" fmla="*/ 5984900 h 6386546"/>
              <a:gd name="connsiteX3" fmla="*/ 2008179 w 2409825"/>
              <a:gd name="connsiteY3" fmla="*/ 6386546 h 6386546"/>
              <a:gd name="connsiteX4" fmla="*/ 401646 w 2409825"/>
              <a:gd name="connsiteY4" fmla="*/ 6386546 h 6386546"/>
              <a:gd name="connsiteX5" fmla="*/ 0 w 2409825"/>
              <a:gd name="connsiteY5" fmla="*/ 5984900 h 6386546"/>
              <a:gd name="connsiteX6" fmla="*/ 0 w 2409825"/>
              <a:gd name="connsiteY6" fmla="*/ 482642 h 6386546"/>
              <a:gd name="connsiteX0" fmla="*/ 0 w 2409825"/>
              <a:gd name="connsiteY0" fmla="*/ 656963 h 6560867"/>
              <a:gd name="connsiteX1" fmla="*/ 2409825 w 2409825"/>
              <a:gd name="connsiteY1" fmla="*/ 666488 h 6560867"/>
              <a:gd name="connsiteX2" fmla="*/ 2409825 w 2409825"/>
              <a:gd name="connsiteY2" fmla="*/ 6159221 h 6560867"/>
              <a:gd name="connsiteX3" fmla="*/ 2008179 w 2409825"/>
              <a:gd name="connsiteY3" fmla="*/ 6560867 h 6560867"/>
              <a:gd name="connsiteX4" fmla="*/ 401646 w 2409825"/>
              <a:gd name="connsiteY4" fmla="*/ 6560867 h 6560867"/>
              <a:gd name="connsiteX5" fmla="*/ 0 w 2409825"/>
              <a:gd name="connsiteY5" fmla="*/ 6159221 h 6560867"/>
              <a:gd name="connsiteX6" fmla="*/ 0 w 2409825"/>
              <a:gd name="connsiteY6" fmla="*/ 656963 h 6560867"/>
              <a:gd name="connsiteX0" fmla="*/ 0 w 2409825"/>
              <a:gd name="connsiteY0" fmla="*/ 664226 h 6568130"/>
              <a:gd name="connsiteX1" fmla="*/ 2409825 w 2409825"/>
              <a:gd name="connsiteY1" fmla="*/ 673751 h 6568130"/>
              <a:gd name="connsiteX2" fmla="*/ 2409825 w 2409825"/>
              <a:gd name="connsiteY2" fmla="*/ 6166484 h 6568130"/>
              <a:gd name="connsiteX3" fmla="*/ 2008179 w 2409825"/>
              <a:gd name="connsiteY3" fmla="*/ 6568130 h 6568130"/>
              <a:gd name="connsiteX4" fmla="*/ 401646 w 2409825"/>
              <a:gd name="connsiteY4" fmla="*/ 6568130 h 6568130"/>
              <a:gd name="connsiteX5" fmla="*/ 0 w 2409825"/>
              <a:gd name="connsiteY5" fmla="*/ 6166484 h 6568130"/>
              <a:gd name="connsiteX6" fmla="*/ 0 w 2409825"/>
              <a:gd name="connsiteY6" fmla="*/ 664226 h 6568130"/>
              <a:gd name="connsiteX0" fmla="*/ 0 w 2409825"/>
              <a:gd name="connsiteY0" fmla="*/ 754733 h 6658637"/>
              <a:gd name="connsiteX1" fmla="*/ 2409825 w 2409825"/>
              <a:gd name="connsiteY1" fmla="*/ 764258 h 6658637"/>
              <a:gd name="connsiteX2" fmla="*/ 2409825 w 2409825"/>
              <a:gd name="connsiteY2" fmla="*/ 6256991 h 6658637"/>
              <a:gd name="connsiteX3" fmla="*/ 2008179 w 2409825"/>
              <a:gd name="connsiteY3" fmla="*/ 6658637 h 6658637"/>
              <a:gd name="connsiteX4" fmla="*/ 401646 w 2409825"/>
              <a:gd name="connsiteY4" fmla="*/ 6658637 h 6658637"/>
              <a:gd name="connsiteX5" fmla="*/ 0 w 2409825"/>
              <a:gd name="connsiteY5" fmla="*/ 6256991 h 6658637"/>
              <a:gd name="connsiteX6" fmla="*/ 0 w 2409825"/>
              <a:gd name="connsiteY6" fmla="*/ 754733 h 6658637"/>
              <a:gd name="connsiteX0" fmla="*/ 0 w 2409825"/>
              <a:gd name="connsiteY0" fmla="*/ 714516 h 6618420"/>
              <a:gd name="connsiteX1" fmla="*/ 2409825 w 2409825"/>
              <a:gd name="connsiteY1" fmla="*/ 724041 h 6618420"/>
              <a:gd name="connsiteX2" fmla="*/ 2409825 w 2409825"/>
              <a:gd name="connsiteY2" fmla="*/ 6216774 h 6618420"/>
              <a:gd name="connsiteX3" fmla="*/ 2008179 w 2409825"/>
              <a:gd name="connsiteY3" fmla="*/ 6618420 h 6618420"/>
              <a:gd name="connsiteX4" fmla="*/ 401646 w 2409825"/>
              <a:gd name="connsiteY4" fmla="*/ 6618420 h 6618420"/>
              <a:gd name="connsiteX5" fmla="*/ 0 w 2409825"/>
              <a:gd name="connsiteY5" fmla="*/ 6216774 h 6618420"/>
              <a:gd name="connsiteX6" fmla="*/ 0 w 2409825"/>
              <a:gd name="connsiteY6" fmla="*/ 714516 h 6618420"/>
              <a:gd name="connsiteX0" fmla="*/ 0 w 2409825"/>
              <a:gd name="connsiteY0" fmla="*/ 399467 h 6303371"/>
              <a:gd name="connsiteX1" fmla="*/ 2409825 w 2409825"/>
              <a:gd name="connsiteY1" fmla="*/ 408992 h 6303371"/>
              <a:gd name="connsiteX2" fmla="*/ 2409825 w 2409825"/>
              <a:gd name="connsiteY2" fmla="*/ 5901725 h 6303371"/>
              <a:gd name="connsiteX3" fmla="*/ 2008179 w 2409825"/>
              <a:gd name="connsiteY3" fmla="*/ 6303371 h 6303371"/>
              <a:gd name="connsiteX4" fmla="*/ 401646 w 2409825"/>
              <a:gd name="connsiteY4" fmla="*/ 6303371 h 6303371"/>
              <a:gd name="connsiteX5" fmla="*/ 0 w 2409825"/>
              <a:gd name="connsiteY5" fmla="*/ 5901725 h 6303371"/>
              <a:gd name="connsiteX6" fmla="*/ 0 w 2409825"/>
              <a:gd name="connsiteY6" fmla="*/ 399467 h 6303371"/>
              <a:gd name="connsiteX0" fmla="*/ 0 w 2409825"/>
              <a:gd name="connsiteY0" fmla="*/ 0 h 5903904"/>
              <a:gd name="connsiteX1" fmla="*/ 2409825 w 2409825"/>
              <a:gd name="connsiteY1" fmla="*/ 9525 h 5903904"/>
              <a:gd name="connsiteX2" fmla="*/ 2409825 w 2409825"/>
              <a:gd name="connsiteY2" fmla="*/ 5502258 h 5903904"/>
              <a:gd name="connsiteX3" fmla="*/ 2008179 w 2409825"/>
              <a:gd name="connsiteY3" fmla="*/ 5903904 h 5903904"/>
              <a:gd name="connsiteX4" fmla="*/ 401646 w 2409825"/>
              <a:gd name="connsiteY4" fmla="*/ 5903904 h 5903904"/>
              <a:gd name="connsiteX5" fmla="*/ 0 w 2409825"/>
              <a:gd name="connsiteY5" fmla="*/ 5502258 h 5903904"/>
              <a:gd name="connsiteX6" fmla="*/ 0 w 2409825"/>
              <a:gd name="connsiteY6" fmla="*/ 0 h 5903904"/>
              <a:gd name="connsiteX0" fmla="*/ 0 w 2409825"/>
              <a:gd name="connsiteY0" fmla="*/ 0 h 6074363"/>
              <a:gd name="connsiteX1" fmla="*/ 2409825 w 2409825"/>
              <a:gd name="connsiteY1" fmla="*/ 9525 h 6074363"/>
              <a:gd name="connsiteX2" fmla="*/ 2409825 w 2409825"/>
              <a:gd name="connsiteY2" fmla="*/ 5502258 h 6074363"/>
              <a:gd name="connsiteX3" fmla="*/ 401646 w 2409825"/>
              <a:gd name="connsiteY3" fmla="*/ 5903904 h 6074363"/>
              <a:gd name="connsiteX4" fmla="*/ 0 w 2409825"/>
              <a:gd name="connsiteY4" fmla="*/ 5502258 h 6074363"/>
              <a:gd name="connsiteX5" fmla="*/ 0 w 2409825"/>
              <a:gd name="connsiteY5" fmla="*/ 0 h 6074363"/>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5921358"/>
              <a:gd name="connsiteX1" fmla="*/ 2409825 w 2409825"/>
              <a:gd name="connsiteY1" fmla="*/ 9525 h 5921358"/>
              <a:gd name="connsiteX2" fmla="*/ 2409825 w 2409825"/>
              <a:gd name="connsiteY2" fmla="*/ 5921358 h 5921358"/>
              <a:gd name="connsiteX3" fmla="*/ 401646 w 2409825"/>
              <a:gd name="connsiteY3" fmla="*/ 5903904 h 5921358"/>
              <a:gd name="connsiteX4" fmla="*/ 0 w 2409825"/>
              <a:gd name="connsiteY4" fmla="*/ 5502258 h 5921358"/>
              <a:gd name="connsiteX5" fmla="*/ 0 w 2409825"/>
              <a:gd name="connsiteY5" fmla="*/ 0 h 5921358"/>
              <a:gd name="connsiteX0" fmla="*/ 0 w 2409825"/>
              <a:gd name="connsiteY0" fmla="*/ 3476 h 5911833"/>
              <a:gd name="connsiteX1" fmla="*/ 2409825 w 2409825"/>
              <a:gd name="connsiteY1" fmla="*/ 0 h 5911833"/>
              <a:gd name="connsiteX2" fmla="*/ 2409825 w 2409825"/>
              <a:gd name="connsiteY2" fmla="*/ 5911833 h 5911833"/>
              <a:gd name="connsiteX3" fmla="*/ 401646 w 2409825"/>
              <a:gd name="connsiteY3" fmla="*/ 5894379 h 5911833"/>
              <a:gd name="connsiteX4" fmla="*/ 0 w 2409825"/>
              <a:gd name="connsiteY4" fmla="*/ 5492733 h 5911833"/>
              <a:gd name="connsiteX5" fmla="*/ 0 w 2409825"/>
              <a:gd name="connsiteY5" fmla="*/ 3476 h 5911833"/>
              <a:gd name="connsiteX0" fmla="*/ 0 w 2409825"/>
              <a:gd name="connsiteY0" fmla="*/ 0 h 5908357"/>
              <a:gd name="connsiteX1" fmla="*/ 2409825 w 2409825"/>
              <a:gd name="connsiteY1" fmla="*/ 26860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0 h 5908357"/>
              <a:gd name="connsiteX1" fmla="*/ 2409825 w 2409825"/>
              <a:gd name="connsiteY1" fmla="*/ 5192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3475 h 5903165"/>
              <a:gd name="connsiteX1" fmla="*/ 2409825 w 2409825"/>
              <a:gd name="connsiteY1" fmla="*/ 0 h 5903165"/>
              <a:gd name="connsiteX2" fmla="*/ 2409825 w 2409825"/>
              <a:gd name="connsiteY2" fmla="*/ 5903165 h 5903165"/>
              <a:gd name="connsiteX3" fmla="*/ 401646 w 2409825"/>
              <a:gd name="connsiteY3" fmla="*/ 5885711 h 5903165"/>
              <a:gd name="connsiteX4" fmla="*/ 0 w 2409825"/>
              <a:gd name="connsiteY4" fmla="*/ 5484065 h 5903165"/>
              <a:gd name="connsiteX5" fmla="*/ 0 w 2409825"/>
              <a:gd name="connsiteY5" fmla="*/ 3475 h 5903165"/>
              <a:gd name="connsiteX0" fmla="*/ 0 w 2414159"/>
              <a:gd name="connsiteY0" fmla="*/ 0 h 5904023"/>
              <a:gd name="connsiteX1" fmla="*/ 2414159 w 2414159"/>
              <a:gd name="connsiteY1" fmla="*/ 858 h 5904023"/>
              <a:gd name="connsiteX2" fmla="*/ 2414159 w 2414159"/>
              <a:gd name="connsiteY2" fmla="*/ 5904023 h 5904023"/>
              <a:gd name="connsiteX3" fmla="*/ 405980 w 2414159"/>
              <a:gd name="connsiteY3" fmla="*/ 5886569 h 5904023"/>
              <a:gd name="connsiteX4" fmla="*/ 4334 w 2414159"/>
              <a:gd name="connsiteY4" fmla="*/ 5484923 h 5904023"/>
              <a:gd name="connsiteX5" fmla="*/ 0 w 2414159"/>
              <a:gd name="connsiteY5" fmla="*/ 0 h 5904023"/>
              <a:gd name="connsiteX0" fmla="*/ 0 w 2414159"/>
              <a:gd name="connsiteY0" fmla="*/ 0 h 5886569"/>
              <a:gd name="connsiteX1" fmla="*/ 2414159 w 2414159"/>
              <a:gd name="connsiteY1" fmla="*/ 858 h 5886569"/>
              <a:gd name="connsiteX2" fmla="*/ 2414159 w 2414159"/>
              <a:gd name="connsiteY2" fmla="*/ 5878021 h 5886569"/>
              <a:gd name="connsiteX3" fmla="*/ 405980 w 2414159"/>
              <a:gd name="connsiteY3" fmla="*/ 5886569 h 5886569"/>
              <a:gd name="connsiteX4" fmla="*/ 4334 w 2414159"/>
              <a:gd name="connsiteY4" fmla="*/ 5484923 h 5886569"/>
              <a:gd name="connsiteX5" fmla="*/ 0 w 2414159"/>
              <a:gd name="connsiteY5" fmla="*/ 0 h 5886569"/>
              <a:gd name="connsiteX0" fmla="*/ 0 w 2414159"/>
              <a:gd name="connsiteY0" fmla="*/ 0 h 5886689"/>
              <a:gd name="connsiteX1" fmla="*/ 2414159 w 2414159"/>
              <a:gd name="connsiteY1" fmla="*/ 858 h 5886689"/>
              <a:gd name="connsiteX2" fmla="*/ 2414159 w 2414159"/>
              <a:gd name="connsiteY2" fmla="*/ 5886689 h 5886689"/>
              <a:gd name="connsiteX3" fmla="*/ 405980 w 2414159"/>
              <a:gd name="connsiteY3" fmla="*/ 5886569 h 5886689"/>
              <a:gd name="connsiteX4" fmla="*/ 4334 w 2414159"/>
              <a:gd name="connsiteY4" fmla="*/ 5484923 h 5886689"/>
              <a:gd name="connsiteX5" fmla="*/ 0 w 2414159"/>
              <a:gd name="connsiteY5" fmla="*/ 0 h 5886689"/>
              <a:gd name="connsiteX0" fmla="*/ 4486 w 2410019"/>
              <a:gd name="connsiteY0" fmla="*/ 0 h 6654440"/>
              <a:gd name="connsiteX1" fmla="*/ 2410019 w 2410019"/>
              <a:gd name="connsiteY1" fmla="*/ 768609 h 6654440"/>
              <a:gd name="connsiteX2" fmla="*/ 2410019 w 2410019"/>
              <a:gd name="connsiteY2" fmla="*/ 6654440 h 6654440"/>
              <a:gd name="connsiteX3" fmla="*/ 401840 w 2410019"/>
              <a:gd name="connsiteY3" fmla="*/ 6654320 h 6654440"/>
              <a:gd name="connsiteX4" fmla="*/ 194 w 2410019"/>
              <a:gd name="connsiteY4" fmla="*/ 6252674 h 6654440"/>
              <a:gd name="connsiteX5" fmla="*/ 4486 w 2410019"/>
              <a:gd name="connsiteY5" fmla="*/ 0 h 6654440"/>
              <a:gd name="connsiteX0" fmla="*/ 4486 w 2418645"/>
              <a:gd name="connsiteY0" fmla="*/ 0 h 6654440"/>
              <a:gd name="connsiteX1" fmla="*/ 2418645 w 2418645"/>
              <a:gd name="connsiteY1" fmla="*/ 858 h 6654440"/>
              <a:gd name="connsiteX2" fmla="*/ 2410019 w 2418645"/>
              <a:gd name="connsiteY2" fmla="*/ 6654440 h 6654440"/>
              <a:gd name="connsiteX3" fmla="*/ 401840 w 2418645"/>
              <a:gd name="connsiteY3" fmla="*/ 6654320 h 6654440"/>
              <a:gd name="connsiteX4" fmla="*/ 194 w 2418645"/>
              <a:gd name="connsiteY4" fmla="*/ 6252674 h 6654440"/>
              <a:gd name="connsiteX5" fmla="*/ 4486 w 2418645"/>
              <a:gd name="connsiteY5" fmla="*/ 0 h 6654440"/>
              <a:gd name="connsiteX0" fmla="*/ 4486 w 2418645"/>
              <a:gd name="connsiteY0" fmla="*/ 85406 h 6653582"/>
              <a:gd name="connsiteX1" fmla="*/ 2418645 w 2418645"/>
              <a:gd name="connsiteY1" fmla="*/ 0 h 6653582"/>
              <a:gd name="connsiteX2" fmla="*/ 2410019 w 2418645"/>
              <a:gd name="connsiteY2" fmla="*/ 6653582 h 6653582"/>
              <a:gd name="connsiteX3" fmla="*/ 401840 w 2418645"/>
              <a:gd name="connsiteY3" fmla="*/ 6653462 h 6653582"/>
              <a:gd name="connsiteX4" fmla="*/ 194 w 2418645"/>
              <a:gd name="connsiteY4" fmla="*/ 6251816 h 6653582"/>
              <a:gd name="connsiteX5" fmla="*/ 4486 w 2418645"/>
              <a:gd name="connsiteY5" fmla="*/ 85406 h 6653582"/>
              <a:gd name="connsiteX0" fmla="*/ 4486 w 2418645"/>
              <a:gd name="connsiteY0" fmla="*/ 0 h 6568176"/>
              <a:gd name="connsiteX1" fmla="*/ 2418645 w 2418645"/>
              <a:gd name="connsiteY1" fmla="*/ 9484 h 6568176"/>
              <a:gd name="connsiteX2" fmla="*/ 2410019 w 2418645"/>
              <a:gd name="connsiteY2" fmla="*/ 6568176 h 6568176"/>
              <a:gd name="connsiteX3" fmla="*/ 401840 w 2418645"/>
              <a:gd name="connsiteY3" fmla="*/ 6568056 h 6568176"/>
              <a:gd name="connsiteX4" fmla="*/ 194 w 2418645"/>
              <a:gd name="connsiteY4" fmla="*/ 6166410 h 6568176"/>
              <a:gd name="connsiteX5" fmla="*/ 4486 w 2418645"/>
              <a:gd name="connsiteY5" fmla="*/ 0 h 6568176"/>
              <a:gd name="connsiteX0" fmla="*/ 4486 w 2427271"/>
              <a:gd name="connsiteY0" fmla="*/ 0 h 6568176"/>
              <a:gd name="connsiteX1" fmla="*/ 2427271 w 2427271"/>
              <a:gd name="connsiteY1" fmla="*/ 9484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0 h 6568176"/>
              <a:gd name="connsiteX1" fmla="*/ 2427271 w 2427271"/>
              <a:gd name="connsiteY1" fmla="*/ 857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10848"/>
              <a:gd name="connsiteY0" fmla="*/ 0 h 6568176"/>
              <a:gd name="connsiteX1" fmla="*/ 2410019 w 2410848"/>
              <a:gd name="connsiteY1" fmla="*/ 5651158 h 6568176"/>
              <a:gd name="connsiteX2" fmla="*/ 2410019 w 2410848"/>
              <a:gd name="connsiteY2" fmla="*/ 6568176 h 6568176"/>
              <a:gd name="connsiteX3" fmla="*/ 401840 w 2410848"/>
              <a:gd name="connsiteY3" fmla="*/ 6568056 h 6568176"/>
              <a:gd name="connsiteX4" fmla="*/ 194 w 2410848"/>
              <a:gd name="connsiteY4" fmla="*/ 6166410 h 6568176"/>
              <a:gd name="connsiteX5" fmla="*/ 4486 w 2410848"/>
              <a:gd name="connsiteY5" fmla="*/ 0 h 6568176"/>
              <a:gd name="connsiteX0" fmla="*/ 0 w 2414989"/>
              <a:gd name="connsiteY0" fmla="*/ 0 h 2298100"/>
              <a:gd name="connsiteX1" fmla="*/ 2414160 w 2414989"/>
              <a:gd name="connsiteY1" fmla="*/ 1381082 h 2298100"/>
              <a:gd name="connsiteX2" fmla="*/ 2414160 w 2414989"/>
              <a:gd name="connsiteY2" fmla="*/ 2298100 h 2298100"/>
              <a:gd name="connsiteX3" fmla="*/ 405981 w 2414989"/>
              <a:gd name="connsiteY3" fmla="*/ 2297980 h 2298100"/>
              <a:gd name="connsiteX4" fmla="*/ 4335 w 2414989"/>
              <a:gd name="connsiteY4" fmla="*/ 1896334 h 2298100"/>
              <a:gd name="connsiteX5" fmla="*/ 0 w 2414989"/>
              <a:gd name="connsiteY5" fmla="*/ 0 h 2298100"/>
              <a:gd name="connsiteX0" fmla="*/ 0 w 2410654"/>
              <a:gd name="connsiteY0" fmla="*/ 522286 h 924052"/>
              <a:gd name="connsiteX1" fmla="*/ 2409825 w 2410654"/>
              <a:gd name="connsiteY1" fmla="*/ 7034 h 924052"/>
              <a:gd name="connsiteX2" fmla="*/ 2409825 w 2410654"/>
              <a:gd name="connsiteY2" fmla="*/ 924052 h 924052"/>
              <a:gd name="connsiteX3" fmla="*/ 401646 w 2410654"/>
              <a:gd name="connsiteY3" fmla="*/ 923932 h 924052"/>
              <a:gd name="connsiteX4" fmla="*/ 0 w 2410654"/>
              <a:gd name="connsiteY4" fmla="*/ 522286 h 924052"/>
              <a:gd name="connsiteX0" fmla="*/ 0 w 2410654"/>
              <a:gd name="connsiteY0" fmla="*/ 1410949 h 1812715"/>
              <a:gd name="connsiteX1" fmla="*/ 2409825 w 2410654"/>
              <a:gd name="connsiteY1" fmla="*/ 895697 h 1812715"/>
              <a:gd name="connsiteX2" fmla="*/ 2409825 w 2410654"/>
              <a:gd name="connsiteY2" fmla="*/ 1812715 h 1812715"/>
              <a:gd name="connsiteX3" fmla="*/ 401646 w 2410654"/>
              <a:gd name="connsiteY3" fmla="*/ 1812595 h 1812715"/>
              <a:gd name="connsiteX4" fmla="*/ 0 w 2410654"/>
              <a:gd name="connsiteY4" fmla="*/ 1410949 h 1812715"/>
              <a:gd name="connsiteX0" fmla="*/ 0 w 2410654"/>
              <a:gd name="connsiteY0" fmla="*/ 1018872 h 1711185"/>
              <a:gd name="connsiteX1" fmla="*/ 2409825 w 2410654"/>
              <a:gd name="connsiteY1" fmla="*/ 1021205 h 1711185"/>
              <a:gd name="connsiteX2" fmla="*/ 2409825 w 2410654"/>
              <a:gd name="connsiteY2" fmla="*/ 1420638 h 1711185"/>
              <a:gd name="connsiteX3" fmla="*/ 401646 w 2410654"/>
              <a:gd name="connsiteY3" fmla="*/ 1420518 h 1711185"/>
              <a:gd name="connsiteX4" fmla="*/ 0 w 2410654"/>
              <a:gd name="connsiteY4" fmla="*/ 1018872 h 1711185"/>
              <a:gd name="connsiteX0" fmla="*/ 0 w 2410654"/>
              <a:gd name="connsiteY0" fmla="*/ 1018872 h 1711185"/>
              <a:gd name="connsiteX1" fmla="*/ 2409825 w 2410654"/>
              <a:gd name="connsiteY1" fmla="*/ 1021205 h 1711185"/>
              <a:gd name="connsiteX2" fmla="*/ 2409825 w 2410654"/>
              <a:gd name="connsiteY2" fmla="*/ 1420638 h 1711185"/>
              <a:gd name="connsiteX3" fmla="*/ 401646 w 2410654"/>
              <a:gd name="connsiteY3" fmla="*/ 1420518 h 1711185"/>
              <a:gd name="connsiteX4" fmla="*/ 0 w 2410654"/>
              <a:gd name="connsiteY4" fmla="*/ 1018872 h 1711185"/>
              <a:gd name="connsiteX0" fmla="*/ 0 w 2410654"/>
              <a:gd name="connsiteY0" fmla="*/ 595858 h 997624"/>
              <a:gd name="connsiteX1" fmla="*/ 2409825 w 2410654"/>
              <a:gd name="connsiteY1" fmla="*/ 598191 h 997624"/>
              <a:gd name="connsiteX2" fmla="*/ 2409825 w 2410654"/>
              <a:gd name="connsiteY2" fmla="*/ 997624 h 997624"/>
              <a:gd name="connsiteX3" fmla="*/ 401646 w 2410654"/>
              <a:gd name="connsiteY3" fmla="*/ 997504 h 997624"/>
              <a:gd name="connsiteX4" fmla="*/ 0 w 2410654"/>
              <a:gd name="connsiteY4" fmla="*/ 595858 h 997624"/>
              <a:gd name="connsiteX0" fmla="*/ 0 w 2418453"/>
              <a:gd name="connsiteY0" fmla="*/ 919548 h 1321314"/>
              <a:gd name="connsiteX1" fmla="*/ 2418451 w 2418453"/>
              <a:gd name="connsiteY1" fmla="*/ 93745 h 1321314"/>
              <a:gd name="connsiteX2" fmla="*/ 2409825 w 2418453"/>
              <a:gd name="connsiteY2" fmla="*/ 1321314 h 1321314"/>
              <a:gd name="connsiteX3" fmla="*/ 401646 w 2418453"/>
              <a:gd name="connsiteY3" fmla="*/ 1321194 h 1321314"/>
              <a:gd name="connsiteX4" fmla="*/ 0 w 2418453"/>
              <a:gd name="connsiteY4" fmla="*/ 919548 h 1321314"/>
              <a:gd name="connsiteX0" fmla="*/ 0 w 2418453"/>
              <a:gd name="connsiteY0" fmla="*/ 919548 h 1321314"/>
              <a:gd name="connsiteX1" fmla="*/ 2418451 w 2418453"/>
              <a:gd name="connsiteY1" fmla="*/ 93745 h 1321314"/>
              <a:gd name="connsiteX2" fmla="*/ 2409825 w 2418453"/>
              <a:gd name="connsiteY2" fmla="*/ 1321314 h 1321314"/>
              <a:gd name="connsiteX3" fmla="*/ 401646 w 2418453"/>
              <a:gd name="connsiteY3" fmla="*/ 1321194 h 1321314"/>
              <a:gd name="connsiteX4" fmla="*/ 0 w 2418453"/>
              <a:gd name="connsiteY4"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58923"/>
              <a:gd name="connsiteY0" fmla="*/ 58047 h 459813"/>
              <a:gd name="connsiteX1" fmla="*/ 2402263 w 2558923"/>
              <a:gd name="connsiteY1" fmla="*/ 44838 h 459813"/>
              <a:gd name="connsiteX2" fmla="*/ 2409825 w 2558923"/>
              <a:gd name="connsiteY2" fmla="*/ 459813 h 459813"/>
              <a:gd name="connsiteX3" fmla="*/ 401646 w 2558923"/>
              <a:gd name="connsiteY3" fmla="*/ 459693 h 459813"/>
              <a:gd name="connsiteX4" fmla="*/ 0 w 2558923"/>
              <a:gd name="connsiteY4" fmla="*/ 58047 h 459813"/>
              <a:gd name="connsiteX0" fmla="*/ 0 w 2409825"/>
              <a:gd name="connsiteY0" fmla="*/ 58047 h 459813"/>
              <a:gd name="connsiteX1" fmla="*/ 2402263 w 2409825"/>
              <a:gd name="connsiteY1" fmla="*/ 44838 h 459813"/>
              <a:gd name="connsiteX2" fmla="*/ 2409825 w 2409825"/>
              <a:gd name="connsiteY2" fmla="*/ 459813 h 459813"/>
              <a:gd name="connsiteX3" fmla="*/ 401646 w 2409825"/>
              <a:gd name="connsiteY3" fmla="*/ 459693 h 459813"/>
              <a:gd name="connsiteX4" fmla="*/ 0 w 2409825"/>
              <a:gd name="connsiteY4" fmla="*/ 58047 h 459813"/>
              <a:gd name="connsiteX0" fmla="*/ 0 w 2409825"/>
              <a:gd name="connsiteY0" fmla="*/ 31845 h 433611"/>
              <a:gd name="connsiteX1" fmla="*/ 2402263 w 2409825"/>
              <a:gd name="connsiteY1" fmla="*/ 18636 h 433611"/>
              <a:gd name="connsiteX2" fmla="*/ 2409825 w 2409825"/>
              <a:gd name="connsiteY2" fmla="*/ 433611 h 433611"/>
              <a:gd name="connsiteX3" fmla="*/ 401646 w 2409825"/>
              <a:gd name="connsiteY3" fmla="*/ 433491 h 433611"/>
              <a:gd name="connsiteX4" fmla="*/ 0 w 2409825"/>
              <a:gd name="connsiteY4" fmla="*/ 31845 h 433611"/>
              <a:gd name="connsiteX0" fmla="*/ 0 w 2409825"/>
              <a:gd name="connsiteY0" fmla="*/ 13209 h 414975"/>
              <a:gd name="connsiteX1" fmla="*/ 2402263 w 2409825"/>
              <a:gd name="connsiteY1" fmla="*/ 0 h 414975"/>
              <a:gd name="connsiteX2" fmla="*/ 2409825 w 2409825"/>
              <a:gd name="connsiteY2" fmla="*/ 414975 h 414975"/>
              <a:gd name="connsiteX3" fmla="*/ 401646 w 2409825"/>
              <a:gd name="connsiteY3" fmla="*/ 414855 h 414975"/>
              <a:gd name="connsiteX4" fmla="*/ 0 w 2409825"/>
              <a:gd name="connsiteY4" fmla="*/ 13209 h 414975"/>
              <a:gd name="connsiteX0" fmla="*/ 0 w 2412835"/>
              <a:gd name="connsiteY0" fmla="*/ 13209 h 414975"/>
              <a:gd name="connsiteX1" fmla="*/ 2412835 w 2412835"/>
              <a:gd name="connsiteY1" fmla="*/ 0 h 414975"/>
              <a:gd name="connsiteX2" fmla="*/ 2409825 w 2412835"/>
              <a:gd name="connsiteY2" fmla="*/ 414975 h 414975"/>
              <a:gd name="connsiteX3" fmla="*/ 401646 w 2412835"/>
              <a:gd name="connsiteY3" fmla="*/ 414855 h 414975"/>
              <a:gd name="connsiteX4" fmla="*/ 0 w 2412835"/>
              <a:gd name="connsiteY4" fmla="*/ 13209 h 414975"/>
              <a:gd name="connsiteX0" fmla="*/ 0 w 2409825"/>
              <a:gd name="connsiteY0" fmla="*/ 13209 h 414975"/>
              <a:gd name="connsiteX1" fmla="*/ 2407549 w 2409825"/>
              <a:gd name="connsiteY1" fmla="*/ 0 h 414975"/>
              <a:gd name="connsiteX2" fmla="*/ 2409825 w 2409825"/>
              <a:gd name="connsiteY2" fmla="*/ 414975 h 414975"/>
              <a:gd name="connsiteX3" fmla="*/ 401646 w 2409825"/>
              <a:gd name="connsiteY3" fmla="*/ 414855 h 414975"/>
              <a:gd name="connsiteX4" fmla="*/ 0 w 2409825"/>
              <a:gd name="connsiteY4" fmla="*/ 13209 h 414975"/>
              <a:gd name="connsiteX0" fmla="*/ 0 w 2409825"/>
              <a:gd name="connsiteY0" fmla="*/ 0 h 401766"/>
              <a:gd name="connsiteX1" fmla="*/ 2407549 w 2409825"/>
              <a:gd name="connsiteY1" fmla="*/ 2647 h 401766"/>
              <a:gd name="connsiteX2" fmla="*/ 2409825 w 2409825"/>
              <a:gd name="connsiteY2" fmla="*/ 401766 h 401766"/>
              <a:gd name="connsiteX3" fmla="*/ 401646 w 2409825"/>
              <a:gd name="connsiteY3" fmla="*/ 401646 h 401766"/>
              <a:gd name="connsiteX4" fmla="*/ 0 w 2409825"/>
              <a:gd name="connsiteY4" fmla="*/ 0 h 401766"/>
              <a:gd name="connsiteX0" fmla="*/ 184062 w 2593887"/>
              <a:gd name="connsiteY0" fmla="*/ 0 h 401766"/>
              <a:gd name="connsiteX1" fmla="*/ 2591611 w 2593887"/>
              <a:gd name="connsiteY1" fmla="*/ 2647 h 401766"/>
              <a:gd name="connsiteX2" fmla="*/ 2593887 w 2593887"/>
              <a:gd name="connsiteY2" fmla="*/ 401766 h 401766"/>
              <a:gd name="connsiteX3" fmla="*/ 585708 w 2593887"/>
              <a:gd name="connsiteY3" fmla="*/ 401646 h 401766"/>
              <a:gd name="connsiteX4" fmla="*/ 212060 w 2593887"/>
              <a:gd name="connsiteY4" fmla="*/ 148693 h 401766"/>
              <a:gd name="connsiteX5" fmla="*/ 184062 w 2593887"/>
              <a:gd name="connsiteY5" fmla="*/ 0 h 401766"/>
              <a:gd name="connsiteX0" fmla="*/ 184062 w 2593887"/>
              <a:gd name="connsiteY0" fmla="*/ 0 h 401766"/>
              <a:gd name="connsiteX1" fmla="*/ 2591611 w 2593887"/>
              <a:gd name="connsiteY1" fmla="*/ 2647 h 401766"/>
              <a:gd name="connsiteX2" fmla="*/ 2593887 w 2593887"/>
              <a:gd name="connsiteY2" fmla="*/ 401766 h 401766"/>
              <a:gd name="connsiteX3" fmla="*/ 585708 w 2593887"/>
              <a:gd name="connsiteY3" fmla="*/ 401646 h 401766"/>
              <a:gd name="connsiteX4" fmla="*/ 212060 w 2593887"/>
              <a:gd name="connsiteY4" fmla="*/ 148693 h 401766"/>
              <a:gd name="connsiteX5" fmla="*/ 184062 w 2593887"/>
              <a:gd name="connsiteY5" fmla="*/ 0 h 401766"/>
              <a:gd name="connsiteX0" fmla="*/ 175268 w 2585093"/>
              <a:gd name="connsiteY0" fmla="*/ 0 h 401766"/>
              <a:gd name="connsiteX1" fmla="*/ 2582817 w 2585093"/>
              <a:gd name="connsiteY1" fmla="*/ 2647 h 401766"/>
              <a:gd name="connsiteX2" fmla="*/ 2585093 w 2585093"/>
              <a:gd name="connsiteY2" fmla="*/ 401766 h 401766"/>
              <a:gd name="connsiteX3" fmla="*/ 576914 w 2585093"/>
              <a:gd name="connsiteY3" fmla="*/ 401646 h 401766"/>
              <a:gd name="connsiteX4" fmla="*/ 203266 w 2585093"/>
              <a:gd name="connsiteY4" fmla="*/ 148693 h 401766"/>
              <a:gd name="connsiteX5" fmla="*/ 175268 w 2585093"/>
              <a:gd name="connsiteY5" fmla="*/ 0 h 401766"/>
              <a:gd name="connsiteX0" fmla="*/ 141764 w 2523591"/>
              <a:gd name="connsiteY0" fmla="*/ 154726 h 407799"/>
              <a:gd name="connsiteX1" fmla="*/ 2521315 w 2523591"/>
              <a:gd name="connsiteY1" fmla="*/ 8680 h 407799"/>
              <a:gd name="connsiteX2" fmla="*/ 2523591 w 2523591"/>
              <a:gd name="connsiteY2" fmla="*/ 407799 h 407799"/>
              <a:gd name="connsiteX3" fmla="*/ 515412 w 2523591"/>
              <a:gd name="connsiteY3" fmla="*/ 407679 h 407799"/>
              <a:gd name="connsiteX4" fmla="*/ 141764 w 2523591"/>
              <a:gd name="connsiteY4" fmla="*/ 154726 h 407799"/>
              <a:gd name="connsiteX0" fmla="*/ 398 w 2382225"/>
              <a:gd name="connsiteY0" fmla="*/ 151214 h 404287"/>
              <a:gd name="connsiteX1" fmla="*/ 2379949 w 2382225"/>
              <a:gd name="connsiteY1" fmla="*/ 5168 h 404287"/>
              <a:gd name="connsiteX2" fmla="*/ 2382225 w 2382225"/>
              <a:gd name="connsiteY2" fmla="*/ 404287 h 404287"/>
              <a:gd name="connsiteX3" fmla="*/ 374046 w 2382225"/>
              <a:gd name="connsiteY3" fmla="*/ 404167 h 404287"/>
              <a:gd name="connsiteX4" fmla="*/ 398 w 2382225"/>
              <a:gd name="connsiteY4" fmla="*/ 151214 h 404287"/>
              <a:gd name="connsiteX0" fmla="*/ 184 w 2382011"/>
              <a:gd name="connsiteY0" fmla="*/ 151283 h 404356"/>
              <a:gd name="connsiteX1" fmla="*/ 2379735 w 2382011"/>
              <a:gd name="connsiteY1" fmla="*/ 5237 h 404356"/>
              <a:gd name="connsiteX2" fmla="*/ 2382011 w 2382011"/>
              <a:gd name="connsiteY2" fmla="*/ 404356 h 404356"/>
              <a:gd name="connsiteX3" fmla="*/ 373832 w 2382011"/>
              <a:gd name="connsiteY3" fmla="*/ 404236 h 404356"/>
              <a:gd name="connsiteX4" fmla="*/ 184 w 2382011"/>
              <a:gd name="connsiteY4" fmla="*/ 151283 h 404356"/>
              <a:gd name="connsiteX0" fmla="*/ 3 w 2381830"/>
              <a:gd name="connsiteY0" fmla="*/ 150350 h 403423"/>
              <a:gd name="connsiteX1" fmla="*/ 2379554 w 2381830"/>
              <a:gd name="connsiteY1" fmla="*/ 4304 h 403423"/>
              <a:gd name="connsiteX2" fmla="*/ 2381830 w 2381830"/>
              <a:gd name="connsiteY2" fmla="*/ 403423 h 403423"/>
              <a:gd name="connsiteX3" fmla="*/ 373651 w 2381830"/>
              <a:gd name="connsiteY3" fmla="*/ 403303 h 403423"/>
              <a:gd name="connsiteX4" fmla="*/ 3 w 2381830"/>
              <a:gd name="connsiteY4" fmla="*/ 150350 h 403423"/>
              <a:gd name="connsiteX0" fmla="*/ 3 w 2381830"/>
              <a:gd name="connsiteY0" fmla="*/ 150350 h 403423"/>
              <a:gd name="connsiteX1" fmla="*/ 2379554 w 2381830"/>
              <a:gd name="connsiteY1" fmla="*/ 4304 h 403423"/>
              <a:gd name="connsiteX2" fmla="*/ 2381830 w 2381830"/>
              <a:gd name="connsiteY2" fmla="*/ 403423 h 403423"/>
              <a:gd name="connsiteX3" fmla="*/ 373651 w 2381830"/>
              <a:gd name="connsiteY3" fmla="*/ 403303 h 403423"/>
              <a:gd name="connsiteX4" fmla="*/ 3 w 2381830"/>
              <a:gd name="connsiteY4" fmla="*/ 150350 h 403423"/>
              <a:gd name="connsiteX0" fmla="*/ 141504 w 2523331"/>
              <a:gd name="connsiteY0" fmla="*/ 48576 h 301649"/>
              <a:gd name="connsiteX1" fmla="*/ 2517525 w 2523331"/>
              <a:gd name="connsiteY1" fmla="*/ 22567 h 301649"/>
              <a:gd name="connsiteX2" fmla="*/ 2523331 w 2523331"/>
              <a:gd name="connsiteY2" fmla="*/ 301649 h 301649"/>
              <a:gd name="connsiteX3" fmla="*/ 515152 w 2523331"/>
              <a:gd name="connsiteY3" fmla="*/ 301529 h 301649"/>
              <a:gd name="connsiteX4" fmla="*/ 141504 w 2523331"/>
              <a:gd name="connsiteY4" fmla="*/ 48576 h 301649"/>
              <a:gd name="connsiteX0" fmla="*/ 141504 w 2523331"/>
              <a:gd name="connsiteY0" fmla="*/ 33303 h 286376"/>
              <a:gd name="connsiteX1" fmla="*/ 2517525 w 2523331"/>
              <a:gd name="connsiteY1" fmla="*/ 7294 h 286376"/>
              <a:gd name="connsiteX2" fmla="*/ 2523331 w 2523331"/>
              <a:gd name="connsiteY2" fmla="*/ 286376 h 286376"/>
              <a:gd name="connsiteX3" fmla="*/ 515152 w 2523331"/>
              <a:gd name="connsiteY3" fmla="*/ 286256 h 286376"/>
              <a:gd name="connsiteX4" fmla="*/ 141504 w 2523331"/>
              <a:gd name="connsiteY4" fmla="*/ 33303 h 286376"/>
              <a:gd name="connsiteX0" fmla="*/ 141504 w 2523331"/>
              <a:gd name="connsiteY0" fmla="*/ 30430 h 283503"/>
              <a:gd name="connsiteX1" fmla="*/ 2517525 w 2523331"/>
              <a:gd name="connsiteY1" fmla="*/ 4421 h 283503"/>
              <a:gd name="connsiteX2" fmla="*/ 2523331 w 2523331"/>
              <a:gd name="connsiteY2" fmla="*/ 283503 h 283503"/>
              <a:gd name="connsiteX3" fmla="*/ 515152 w 2523331"/>
              <a:gd name="connsiteY3" fmla="*/ 283383 h 283503"/>
              <a:gd name="connsiteX4" fmla="*/ 141504 w 2523331"/>
              <a:gd name="connsiteY4" fmla="*/ 30430 h 283503"/>
              <a:gd name="connsiteX0" fmla="*/ 141504 w 2523331"/>
              <a:gd name="connsiteY0" fmla="*/ 30430 h 283503"/>
              <a:gd name="connsiteX1" fmla="*/ 2517525 w 2523331"/>
              <a:gd name="connsiteY1" fmla="*/ 4421 h 283503"/>
              <a:gd name="connsiteX2" fmla="*/ 2523331 w 2523331"/>
              <a:gd name="connsiteY2" fmla="*/ 283503 h 283503"/>
              <a:gd name="connsiteX3" fmla="*/ 515152 w 2523331"/>
              <a:gd name="connsiteY3" fmla="*/ 283383 h 283503"/>
              <a:gd name="connsiteX4" fmla="*/ 141504 w 2523331"/>
              <a:gd name="connsiteY4" fmla="*/ 30430 h 283503"/>
              <a:gd name="connsiteX0" fmla="*/ 141504 w 2523331"/>
              <a:gd name="connsiteY0" fmla="*/ 30430 h 283503"/>
              <a:gd name="connsiteX1" fmla="*/ 2517525 w 2523331"/>
              <a:gd name="connsiteY1" fmla="*/ 4421 h 283503"/>
              <a:gd name="connsiteX2" fmla="*/ 2523331 w 2523331"/>
              <a:gd name="connsiteY2" fmla="*/ 283503 h 283503"/>
              <a:gd name="connsiteX3" fmla="*/ 515152 w 2523331"/>
              <a:gd name="connsiteY3" fmla="*/ 283383 h 283503"/>
              <a:gd name="connsiteX4" fmla="*/ 141504 w 2523331"/>
              <a:gd name="connsiteY4" fmla="*/ 30430 h 283503"/>
              <a:gd name="connsiteX0" fmla="*/ 0 w 2381827"/>
              <a:gd name="connsiteY0" fmla="*/ 30430 h 283503"/>
              <a:gd name="connsiteX1" fmla="*/ 2376021 w 2381827"/>
              <a:gd name="connsiteY1" fmla="*/ 4421 h 283503"/>
              <a:gd name="connsiteX2" fmla="*/ 2381827 w 2381827"/>
              <a:gd name="connsiteY2" fmla="*/ 283503 h 283503"/>
              <a:gd name="connsiteX3" fmla="*/ 373648 w 2381827"/>
              <a:gd name="connsiteY3" fmla="*/ 283383 h 283503"/>
              <a:gd name="connsiteX4" fmla="*/ 0 w 2381827"/>
              <a:gd name="connsiteY4" fmla="*/ 30430 h 283503"/>
              <a:gd name="connsiteX0" fmla="*/ 0 w 2381827"/>
              <a:gd name="connsiteY0" fmla="*/ 30430 h 283503"/>
              <a:gd name="connsiteX1" fmla="*/ 2376021 w 2381827"/>
              <a:gd name="connsiteY1" fmla="*/ 4421 h 283503"/>
              <a:gd name="connsiteX2" fmla="*/ 2381827 w 2381827"/>
              <a:gd name="connsiteY2" fmla="*/ 283503 h 283503"/>
              <a:gd name="connsiteX3" fmla="*/ 373648 w 2381827"/>
              <a:gd name="connsiteY3" fmla="*/ 283383 h 283503"/>
              <a:gd name="connsiteX4" fmla="*/ 0 w 2381827"/>
              <a:gd name="connsiteY4" fmla="*/ 30430 h 283503"/>
              <a:gd name="connsiteX0" fmla="*/ 0 w 2381827"/>
              <a:gd name="connsiteY0" fmla="*/ 26009 h 279082"/>
              <a:gd name="connsiteX1" fmla="*/ 2376021 w 2381827"/>
              <a:gd name="connsiteY1" fmla="*/ 0 h 279082"/>
              <a:gd name="connsiteX2" fmla="*/ 2381827 w 2381827"/>
              <a:gd name="connsiteY2" fmla="*/ 279082 h 279082"/>
              <a:gd name="connsiteX3" fmla="*/ 373648 w 2381827"/>
              <a:gd name="connsiteY3" fmla="*/ 278962 h 279082"/>
              <a:gd name="connsiteX4" fmla="*/ 0 w 2381827"/>
              <a:gd name="connsiteY4" fmla="*/ 26009 h 279082"/>
              <a:gd name="connsiteX0" fmla="*/ 0 w 2381827"/>
              <a:gd name="connsiteY0" fmla="*/ 26009 h 279082"/>
              <a:gd name="connsiteX1" fmla="*/ 2376021 w 2381827"/>
              <a:gd name="connsiteY1" fmla="*/ 0 h 279082"/>
              <a:gd name="connsiteX2" fmla="*/ 2381827 w 2381827"/>
              <a:gd name="connsiteY2" fmla="*/ 279082 h 279082"/>
              <a:gd name="connsiteX3" fmla="*/ 373648 w 2381827"/>
              <a:gd name="connsiteY3" fmla="*/ 278962 h 279082"/>
              <a:gd name="connsiteX4" fmla="*/ 0 w 2381827"/>
              <a:gd name="connsiteY4" fmla="*/ 26009 h 279082"/>
              <a:gd name="connsiteX0" fmla="*/ 0 w 2381827"/>
              <a:gd name="connsiteY0" fmla="*/ 26009 h 279082"/>
              <a:gd name="connsiteX1" fmla="*/ 2376021 w 2381827"/>
              <a:gd name="connsiteY1" fmla="*/ 0 h 279082"/>
              <a:gd name="connsiteX2" fmla="*/ 2381827 w 2381827"/>
              <a:gd name="connsiteY2" fmla="*/ 279082 h 279082"/>
              <a:gd name="connsiteX3" fmla="*/ 373648 w 2381827"/>
              <a:gd name="connsiteY3" fmla="*/ 278962 h 279082"/>
              <a:gd name="connsiteX4" fmla="*/ 0 w 2381827"/>
              <a:gd name="connsiteY4" fmla="*/ 26009 h 279082"/>
              <a:gd name="connsiteX0" fmla="*/ 0 w 2381827"/>
              <a:gd name="connsiteY0" fmla="*/ 1296 h 254369"/>
              <a:gd name="connsiteX1" fmla="*/ 2372491 w 2381827"/>
              <a:gd name="connsiteY1" fmla="*/ 0 h 254369"/>
              <a:gd name="connsiteX2" fmla="*/ 2381827 w 2381827"/>
              <a:gd name="connsiteY2" fmla="*/ 254369 h 254369"/>
              <a:gd name="connsiteX3" fmla="*/ 373648 w 2381827"/>
              <a:gd name="connsiteY3" fmla="*/ 254249 h 254369"/>
              <a:gd name="connsiteX4" fmla="*/ 0 w 2381827"/>
              <a:gd name="connsiteY4" fmla="*/ 1296 h 254369"/>
              <a:gd name="connsiteX0" fmla="*/ 0 w 2381827"/>
              <a:gd name="connsiteY0" fmla="*/ 4827 h 257900"/>
              <a:gd name="connsiteX1" fmla="*/ 2379552 w 2381827"/>
              <a:gd name="connsiteY1" fmla="*/ 0 h 257900"/>
              <a:gd name="connsiteX2" fmla="*/ 2381827 w 2381827"/>
              <a:gd name="connsiteY2" fmla="*/ 257900 h 257900"/>
              <a:gd name="connsiteX3" fmla="*/ 373648 w 2381827"/>
              <a:gd name="connsiteY3" fmla="*/ 257780 h 257900"/>
              <a:gd name="connsiteX4" fmla="*/ 0 w 2381827"/>
              <a:gd name="connsiteY4" fmla="*/ 4827 h 257900"/>
              <a:gd name="connsiteX0" fmla="*/ 0 w 2378758"/>
              <a:gd name="connsiteY0" fmla="*/ 1758 h 257900"/>
              <a:gd name="connsiteX1" fmla="*/ 2376483 w 2378758"/>
              <a:gd name="connsiteY1" fmla="*/ 0 h 257900"/>
              <a:gd name="connsiteX2" fmla="*/ 2378758 w 2378758"/>
              <a:gd name="connsiteY2" fmla="*/ 257900 h 257900"/>
              <a:gd name="connsiteX3" fmla="*/ 370579 w 2378758"/>
              <a:gd name="connsiteY3" fmla="*/ 257780 h 257900"/>
              <a:gd name="connsiteX4" fmla="*/ 0 w 2378758"/>
              <a:gd name="connsiteY4" fmla="*/ 1758 h 25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8758" h="257900">
                <a:moveTo>
                  <a:pt x="0" y="1758"/>
                </a:moveTo>
                <a:lnTo>
                  <a:pt x="2376483" y="0"/>
                </a:lnTo>
                <a:cubicBezTo>
                  <a:pt x="2378576" y="204595"/>
                  <a:pt x="2374230" y="-26752"/>
                  <a:pt x="2378758" y="257900"/>
                </a:cubicBezTo>
                <a:lnTo>
                  <a:pt x="370579" y="257780"/>
                </a:lnTo>
                <a:cubicBezTo>
                  <a:pt x="15974" y="226193"/>
                  <a:pt x="3238" y="-12987"/>
                  <a:pt x="0" y="1758"/>
                </a:cubicBezTo>
                <a:close/>
              </a:path>
            </a:pathLst>
          </a:custGeom>
          <a:solidFill>
            <a:srgbClr val="BF300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4" name="Group 153"/>
          <p:cNvGrpSpPr/>
          <p:nvPr userDrawn="1"/>
        </p:nvGrpSpPr>
        <p:grpSpPr>
          <a:xfrm>
            <a:off x="7013476" y="4115723"/>
            <a:ext cx="1915027" cy="1923571"/>
            <a:chOff x="-1143000" y="1828800"/>
            <a:chExt cx="518410" cy="520723"/>
          </a:xfrm>
        </p:grpSpPr>
        <p:sp>
          <p:nvSpPr>
            <p:cNvPr id="155" name="Freeform 143"/>
            <p:cNvSpPr>
              <a:spLocks noChangeAspect="1"/>
            </p:cNvSpPr>
            <p:nvPr/>
          </p:nvSpPr>
          <p:spPr bwMode="black">
            <a:xfrm>
              <a:off x="-996018" y="1828800"/>
              <a:ext cx="174790" cy="95400"/>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chemeClr val="bg1"/>
            </a:solidFill>
            <a:ln w="9525" cap="flat" cmpd="sng">
              <a:noFill/>
              <a:prstDash val="solid"/>
              <a:round/>
              <a:headEnd type="none" w="med" len="med"/>
              <a:tailEnd type="none" w="med" len="med"/>
            </a:ln>
            <a:effectLst/>
          </p:spPr>
          <p:txBody>
            <a:bodyPr/>
            <a:lstStyle/>
            <a:p>
              <a:endParaRPr lang="en-US"/>
            </a:p>
          </p:txBody>
        </p:sp>
        <p:sp>
          <p:nvSpPr>
            <p:cNvPr id="156" name="Freeform 144"/>
            <p:cNvSpPr>
              <a:spLocks noChangeAspect="1"/>
            </p:cNvSpPr>
            <p:nvPr/>
          </p:nvSpPr>
          <p:spPr bwMode="black">
            <a:xfrm>
              <a:off x="-894720" y="1880475"/>
              <a:ext cx="170817" cy="97387"/>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chemeClr val="bg1"/>
            </a:solidFill>
            <a:ln w="9525" cap="flat" cmpd="sng">
              <a:noFill/>
              <a:prstDash val="solid"/>
              <a:round/>
              <a:headEnd type="none" w="med" len="med"/>
              <a:tailEnd type="none" w="med" len="med"/>
            </a:ln>
            <a:effectLst/>
          </p:spPr>
          <p:txBody>
            <a:bodyPr/>
            <a:lstStyle/>
            <a:p>
              <a:endParaRPr lang="en-US"/>
            </a:p>
          </p:txBody>
        </p:sp>
        <p:sp>
          <p:nvSpPr>
            <p:cNvPr id="157" name="Freeform 145"/>
            <p:cNvSpPr>
              <a:spLocks noChangeAspect="1"/>
            </p:cNvSpPr>
            <p:nvPr/>
          </p:nvSpPr>
          <p:spPr bwMode="black">
            <a:xfrm>
              <a:off x="-799380" y="1930161"/>
              <a:ext cx="174790" cy="99375"/>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chemeClr val="bg1"/>
            </a:solidFill>
            <a:ln w="9525" cap="flat" cmpd="sng">
              <a:noFill/>
              <a:prstDash val="solid"/>
              <a:round/>
              <a:headEnd type="none" w="med" len="med"/>
              <a:tailEnd type="none" w="med" len="med"/>
            </a:ln>
            <a:effectLst/>
          </p:spPr>
          <p:txBody>
            <a:bodyPr/>
            <a:lstStyle/>
            <a:p>
              <a:endParaRPr lang="en-US"/>
            </a:p>
          </p:txBody>
        </p:sp>
        <p:sp>
          <p:nvSpPr>
            <p:cNvPr id="158" name="Freeform 146"/>
            <p:cNvSpPr>
              <a:spLocks noChangeAspect="1"/>
            </p:cNvSpPr>
            <p:nvPr/>
          </p:nvSpPr>
          <p:spPr bwMode="black">
            <a:xfrm>
              <a:off x="-946363" y="2019599"/>
              <a:ext cx="174790" cy="99375"/>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chemeClr val="bg1"/>
            </a:solidFill>
            <a:ln w="9525" cap="flat" cmpd="sng">
              <a:noFill/>
              <a:prstDash val="solid"/>
              <a:round/>
              <a:headEnd type="none" w="med" len="med"/>
              <a:tailEnd type="none" w="med" len="med"/>
            </a:ln>
            <a:effectLst/>
          </p:spPr>
          <p:txBody>
            <a:bodyPr/>
            <a:lstStyle/>
            <a:p>
              <a:endParaRPr lang="en-US"/>
            </a:p>
          </p:txBody>
        </p:sp>
        <p:sp>
          <p:nvSpPr>
            <p:cNvPr id="159" name="Freeform 147"/>
            <p:cNvSpPr>
              <a:spLocks noChangeAspect="1"/>
            </p:cNvSpPr>
            <p:nvPr/>
          </p:nvSpPr>
          <p:spPr bwMode="black">
            <a:xfrm>
              <a:off x="-847050" y="2073261"/>
              <a:ext cx="172803" cy="95400"/>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chemeClr val="bg1"/>
            </a:solidFill>
            <a:ln w="9525" cap="flat" cmpd="sng">
              <a:noFill/>
              <a:prstDash val="solid"/>
              <a:round/>
              <a:headEnd type="none" w="med" len="med"/>
              <a:tailEnd type="none" w="med" len="med"/>
            </a:ln>
            <a:effectLst/>
          </p:spPr>
          <p:txBody>
            <a:bodyPr/>
            <a:lstStyle/>
            <a:p>
              <a:endParaRPr lang="en-US"/>
            </a:p>
          </p:txBody>
        </p:sp>
        <p:sp>
          <p:nvSpPr>
            <p:cNvPr id="160" name="Freeform 148"/>
            <p:cNvSpPr>
              <a:spLocks noChangeAspect="1"/>
            </p:cNvSpPr>
            <p:nvPr/>
          </p:nvSpPr>
          <p:spPr bwMode="black">
            <a:xfrm>
              <a:off x="-1091357" y="2107048"/>
              <a:ext cx="170817" cy="101361"/>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chemeClr val="bg1"/>
            </a:solidFill>
            <a:ln w="9525" cap="flat" cmpd="sng">
              <a:noFill/>
              <a:prstDash val="solid"/>
              <a:round/>
              <a:headEnd type="none" w="med" len="med"/>
              <a:tailEnd type="none" w="med" len="med"/>
            </a:ln>
            <a:effectLst/>
          </p:spPr>
          <p:txBody>
            <a:bodyPr/>
            <a:lstStyle/>
            <a:p>
              <a:endParaRPr lang="en-US"/>
            </a:p>
          </p:txBody>
        </p:sp>
        <p:sp>
          <p:nvSpPr>
            <p:cNvPr id="161" name="Freeform 149"/>
            <p:cNvSpPr>
              <a:spLocks noChangeAspect="1"/>
            </p:cNvSpPr>
            <p:nvPr/>
          </p:nvSpPr>
          <p:spPr bwMode="black">
            <a:xfrm>
              <a:off x="-996018" y="2158723"/>
              <a:ext cx="174790" cy="99375"/>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chemeClr val="bg1"/>
            </a:solidFill>
            <a:ln w="9525" cap="flat" cmpd="sng">
              <a:noFill/>
              <a:prstDash val="solid"/>
              <a:round/>
              <a:headEnd type="none" w="med" len="med"/>
              <a:tailEnd type="none" w="med" len="med"/>
            </a:ln>
            <a:effectLst/>
          </p:spPr>
          <p:txBody>
            <a:bodyPr/>
            <a:lstStyle/>
            <a:p>
              <a:endParaRPr lang="en-US"/>
            </a:p>
          </p:txBody>
        </p:sp>
        <p:sp>
          <p:nvSpPr>
            <p:cNvPr id="162" name="Freeform 150"/>
            <p:cNvSpPr>
              <a:spLocks noChangeAspect="1"/>
            </p:cNvSpPr>
            <p:nvPr/>
          </p:nvSpPr>
          <p:spPr bwMode="black">
            <a:xfrm>
              <a:off x="-1143000" y="2250148"/>
              <a:ext cx="174790" cy="99375"/>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chemeClr val="bg1"/>
            </a:solidFill>
            <a:ln w="9525" cap="flat" cmpd="sng">
              <a:noFill/>
              <a:prstDash val="solid"/>
              <a:round/>
              <a:headEnd type="none" w="med" len="med"/>
              <a:tailEnd type="none" w="med" len="med"/>
            </a:ln>
            <a:effectLst/>
          </p:spPr>
          <p:txBody>
            <a:bodyPr/>
            <a:lstStyle/>
            <a:p>
              <a:endParaRPr lang="en-US"/>
            </a:p>
          </p:txBody>
        </p:sp>
      </p:grpSp>
      <p:sp>
        <p:nvSpPr>
          <p:cNvPr id="37047" name="Rectangle 183"/>
          <p:cNvSpPr>
            <a:spLocks noGrp="1" noChangeArrowheads="1"/>
          </p:cNvSpPr>
          <p:nvPr>
            <p:ph type="subTitle" idx="1" hasCustomPrompt="1"/>
          </p:nvPr>
        </p:nvSpPr>
        <p:spPr bwMode="blackWhite">
          <a:xfrm>
            <a:off x="3044100" y="3314701"/>
            <a:ext cx="5884403" cy="533400"/>
          </a:xfrm>
          <a:prstGeom prst="rect">
            <a:avLst/>
          </a:prstGeom>
          <a:ln w="25400" algn="ctr"/>
        </p:spPr>
        <p:txBody>
          <a:bodyPr tIns="0" bIns="91440" anchor="t">
            <a:noAutofit/>
          </a:bodyPr>
          <a:lstStyle>
            <a:lvl1pPr marL="0" indent="0" algn="l" rtl="0" fontAlgn="base">
              <a:lnSpc>
                <a:spcPct val="85000"/>
              </a:lnSpc>
              <a:spcBef>
                <a:spcPct val="25000"/>
              </a:spcBef>
              <a:spcAft>
                <a:spcPct val="0"/>
              </a:spcAft>
              <a:buClrTx/>
              <a:buFont typeface="Arial" charset="0"/>
              <a:buNone/>
              <a:defRPr lang="en-US" sz="2700" b="0" kern="1200" dirty="0">
                <a:gradFill flip="none" rotWithShape="1">
                  <a:gsLst>
                    <a:gs pos="0">
                      <a:schemeClr val="bg1">
                        <a:lumMod val="85000"/>
                      </a:schemeClr>
                    </a:gs>
                    <a:gs pos="50000">
                      <a:schemeClr val="bg1"/>
                    </a:gs>
                    <a:gs pos="100000">
                      <a:schemeClr val="bg1"/>
                    </a:gs>
                  </a:gsLst>
                  <a:lin ang="18900000" scaled="1"/>
                  <a:tileRect/>
                </a:gradFill>
                <a:effectLst>
                  <a:outerShdw blurRad="50800" dist="38100" dir="5400000" algn="t" rotWithShape="0">
                    <a:prstClr val="black">
                      <a:alpha val="40000"/>
                    </a:prstClr>
                  </a:outerShdw>
                </a:effectLst>
                <a:latin typeface="Arial" charset="0"/>
                <a:ea typeface="+mn-ea"/>
                <a:cs typeface="+mn-cs"/>
              </a:defRPr>
            </a:lvl1pPr>
          </a:lstStyle>
          <a:p>
            <a:r>
              <a:rPr lang="en-US" dirty="0" smtClean="0"/>
              <a:t>Subhead here</a:t>
            </a:r>
          </a:p>
        </p:txBody>
      </p:sp>
      <p:sp>
        <p:nvSpPr>
          <p:cNvPr id="37046" name="Rectangle 182"/>
          <p:cNvSpPr>
            <a:spLocks noGrp="1" noChangeArrowheads="1"/>
          </p:cNvSpPr>
          <p:nvPr>
            <p:ph type="ctrTitle" hasCustomPrompt="1"/>
          </p:nvPr>
        </p:nvSpPr>
        <p:spPr bwMode="blackWhite">
          <a:xfrm>
            <a:off x="3044100" y="2609849"/>
            <a:ext cx="5884403" cy="666751"/>
          </a:xfrm>
          <a:ln w="25400"/>
        </p:spPr>
        <p:txBody>
          <a:bodyPr tIns="91440" bIns="91440" anchor="b"/>
          <a:lstStyle>
            <a:lvl1pPr algn="l">
              <a:spcBef>
                <a:spcPct val="25000"/>
              </a:spcBef>
              <a:defRPr sz="3200" b="1">
                <a:gradFill flip="none" rotWithShape="1">
                  <a:gsLst>
                    <a:gs pos="0">
                      <a:schemeClr val="bg1">
                        <a:lumMod val="85000"/>
                      </a:schemeClr>
                    </a:gs>
                    <a:gs pos="50000">
                      <a:schemeClr val="bg1"/>
                    </a:gs>
                    <a:gs pos="100000">
                      <a:schemeClr val="bg1"/>
                    </a:gs>
                  </a:gsLst>
                  <a:lin ang="18900000" scaled="1"/>
                  <a:tileRect/>
                </a:gradFill>
                <a:effectLst>
                  <a:glow rad="50800">
                    <a:schemeClr val="tx1">
                      <a:lumMod val="85000"/>
                      <a:lumOff val="15000"/>
                      <a:alpha val="26000"/>
                    </a:schemeClr>
                  </a:glow>
                  <a:outerShdw blurRad="50800" dist="50800" dir="5400000" sx="72000" sy="72000" algn="ctr" rotWithShape="0">
                    <a:srgbClr val="000000">
                      <a:alpha val="0"/>
                    </a:srgbClr>
                  </a:outerShdw>
                </a:effectLst>
              </a:defRPr>
            </a:lvl1pPr>
          </a:lstStyle>
          <a:p>
            <a:r>
              <a:rPr lang="en-US" dirty="0" smtClean="0"/>
              <a:t>Title Goes Here</a:t>
            </a:r>
            <a:endParaRPr lang="en-US" dirty="0"/>
          </a:p>
        </p:txBody>
      </p:sp>
    </p:spTree>
    <p:extLst>
      <p:ext uri="{BB962C8B-B14F-4D97-AF65-F5344CB8AC3E}">
        <p14:creationId xmlns:p14="http://schemas.microsoft.com/office/powerpoint/2010/main" xmlns="" val="855311366"/>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0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0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0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07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0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0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1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1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1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1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1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1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1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1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2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2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2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2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2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2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12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2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2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13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3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3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3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13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13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137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13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13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5872163" y="6505575"/>
            <a:ext cx="685800" cy="314325"/>
          </a:xfrm>
          <a:prstGeom prst="rect">
            <a:avLst/>
          </a:prstGeom>
        </p:spPr>
        <p:txBody>
          <a:bodyPr/>
          <a:lstStyle>
            <a:lvl1pPr>
              <a:defRPr/>
            </a:lvl1pPr>
          </a:lstStyle>
          <a:p>
            <a:fld id="{F0CA70B6-C4C7-41B8-8D5C-993849720F9E}" type="slidenum">
              <a:rPr lang="en-US"/>
              <a:pPr/>
              <a:t>‹#›</a:t>
            </a:fld>
            <a:endParaRPr lang="en-US"/>
          </a:p>
        </p:txBody>
      </p:sp>
    </p:spTree>
    <p:extLst>
      <p:ext uri="{BB962C8B-B14F-4D97-AF65-F5344CB8AC3E}">
        <p14:creationId xmlns:p14="http://schemas.microsoft.com/office/powerpoint/2010/main" xmlns="" val="3445061634"/>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18128277"/>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3_Content">
    <p:spTree>
      <p:nvGrpSpPr>
        <p:cNvPr id="1" name=""/>
        <p:cNvGrpSpPr/>
        <p:nvPr/>
      </p:nvGrpSpPr>
      <p:grpSpPr>
        <a:xfrm>
          <a:off x="0" y="0"/>
          <a:ext cx="0" cy="0"/>
          <a:chOff x="0" y="0"/>
          <a:chExt cx="0" cy="0"/>
        </a:xfrm>
      </p:grpSpPr>
      <p:sp>
        <p:nvSpPr>
          <p:cNvPr id="14" name="Content Placeholder 2"/>
          <p:cNvSpPr>
            <a:spLocks noGrp="1"/>
          </p:cNvSpPr>
          <p:nvPr>
            <p:ph idx="1"/>
          </p:nvPr>
        </p:nvSpPr>
        <p:spPr>
          <a:xfrm>
            <a:off x="800060" y="1859928"/>
            <a:ext cx="7241028" cy="4481495"/>
          </a:xfrm>
        </p:spPr>
        <p:txBody>
          <a:bodyPr/>
          <a:lstStyle>
            <a:lvl1pPr>
              <a:defRPr b="0">
                <a:latin typeface="+mn-lt"/>
              </a:defRPr>
            </a:lvl1pPr>
            <a:lvl2pPr>
              <a:defRPr b="0">
                <a:latin typeface="+mn-lt"/>
              </a:defRPr>
            </a:lvl2pPr>
            <a:lvl3pPr>
              <a:defRPr b="0">
                <a:latin typeface="+mn-lt"/>
              </a:defRPr>
            </a:lvl3pPr>
            <a:lvl4pPr>
              <a:defRPr b="0">
                <a:latin typeface="+mn-lt"/>
              </a:defRPr>
            </a:lvl4pPr>
            <a:lvl5pPr>
              <a:defRPr b="0">
                <a:latin typeface="+mn-lt"/>
              </a:defRPr>
            </a:lvl5pPr>
            <a:lvl6pPr>
              <a:defRPr b="0">
                <a:latin typeface="+mn-lt"/>
              </a:defRPr>
            </a:lvl6pPr>
            <a:lvl7pPr>
              <a:defRPr b="0">
                <a:latin typeface="+mn-lt"/>
              </a:defRPr>
            </a:lvl7pPr>
            <a:lvl8pPr>
              <a:defRPr b="0">
                <a:latin typeface="+mn-lt"/>
              </a:defRPr>
            </a:lvl8pPr>
            <a:lvl9pPr>
              <a:defRPr b="0">
                <a:latin typeface="+mn-lt"/>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xmlns="" val="3449384182"/>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6225"/>
            <a:ext cx="8277225" cy="654050"/>
          </a:xfrm>
          <a:prstGeom prst="rect">
            <a:avLst/>
          </a:prstGeom>
          <a:noFill/>
          <a:ln w="9525" algn="ctr">
            <a:noFill/>
            <a:miter lim="800000"/>
            <a:headEnd/>
            <a:tailEnd/>
          </a:ln>
          <a:effectLst/>
        </p:spPr>
        <p:txBody>
          <a:bodyPr/>
          <a:lstStyle/>
          <a:p>
            <a:pPr lvl="0"/>
            <a:r>
              <a:rPr lang="en-US" dirty="0" smtClean="0"/>
              <a:t>Title Goes Here</a:t>
            </a:r>
          </a:p>
        </p:txBody>
      </p:sp>
      <p:sp>
        <p:nvSpPr>
          <p:cNvPr id="46" name="Text Placeholder 45"/>
          <p:cNvSpPr>
            <a:spLocks noGrp="1"/>
          </p:cNvSpPr>
          <p:nvPr>
            <p:ph type="body" sz="quarter" idx="10"/>
          </p:nvPr>
        </p:nvSpPr>
        <p:spPr>
          <a:xfrm>
            <a:off x="533399" y="1062312"/>
            <a:ext cx="8277225" cy="46672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3062514311"/>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46" name="Text Placeholder 45"/>
          <p:cNvSpPr>
            <a:spLocks noGrp="1"/>
          </p:cNvSpPr>
          <p:nvPr>
            <p:ph type="body" sz="quarter" idx="10"/>
          </p:nvPr>
        </p:nvSpPr>
        <p:spPr>
          <a:xfrm>
            <a:off x="533400" y="1066800"/>
            <a:ext cx="5429250" cy="46672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Picture Placeholder 2"/>
          <p:cNvSpPr>
            <a:spLocks noGrp="1"/>
          </p:cNvSpPr>
          <p:nvPr>
            <p:ph type="pic" sz="quarter" idx="11"/>
          </p:nvPr>
        </p:nvSpPr>
        <p:spPr>
          <a:xfrm>
            <a:off x="6098352" y="1076324"/>
            <a:ext cx="2809874" cy="1428750"/>
          </a:xfrm>
        </p:spPr>
        <p:txBody>
          <a:bodyPr rtlCol="0">
            <a:normAutofit/>
          </a:bodyPr>
          <a:lstStyle>
            <a:lvl1pPr marL="0" indent="0" algn="ctr">
              <a:buNone/>
              <a:defRPr sz="1700"/>
            </a:lvl1pPr>
          </a:lstStyle>
          <a:p>
            <a:pPr lvl="0"/>
            <a:endParaRPr lang="en-US" noProof="0" dirty="0"/>
          </a:p>
        </p:txBody>
      </p:sp>
      <p:sp>
        <p:nvSpPr>
          <p:cNvPr id="6" name="Picture Placeholder 2"/>
          <p:cNvSpPr>
            <a:spLocks noGrp="1"/>
          </p:cNvSpPr>
          <p:nvPr>
            <p:ph type="pic" sz="quarter" idx="12"/>
          </p:nvPr>
        </p:nvSpPr>
        <p:spPr>
          <a:xfrm>
            <a:off x="6098352" y="2619374"/>
            <a:ext cx="2809874" cy="1514475"/>
          </a:xfrm>
        </p:spPr>
        <p:txBody>
          <a:bodyPr rtlCol="0">
            <a:normAutofit/>
          </a:bodyPr>
          <a:lstStyle>
            <a:lvl1pPr marL="0" indent="0" algn="ctr">
              <a:buNone/>
              <a:defRPr sz="1700"/>
            </a:lvl1pPr>
          </a:lstStyle>
          <a:p>
            <a:pPr lvl="0"/>
            <a:endParaRPr lang="en-US" noProof="0" dirty="0"/>
          </a:p>
        </p:txBody>
      </p:sp>
      <p:sp>
        <p:nvSpPr>
          <p:cNvPr id="7" name="Picture Placeholder 2"/>
          <p:cNvSpPr>
            <a:spLocks noGrp="1"/>
          </p:cNvSpPr>
          <p:nvPr>
            <p:ph type="pic" sz="quarter" idx="13"/>
          </p:nvPr>
        </p:nvSpPr>
        <p:spPr>
          <a:xfrm>
            <a:off x="6098352" y="4238624"/>
            <a:ext cx="2809874" cy="1514475"/>
          </a:xfrm>
        </p:spPr>
        <p:txBody>
          <a:bodyPr rtlCol="0">
            <a:normAutofit/>
          </a:bodyPr>
          <a:lstStyle>
            <a:lvl1pPr marL="0" indent="0" algn="ctr">
              <a:buNone/>
              <a:defRPr sz="1700"/>
            </a:lvl1pPr>
          </a:lstStyle>
          <a:p>
            <a:pPr lvl="0"/>
            <a:endParaRPr lang="en-US" noProof="0" dirty="0"/>
          </a:p>
        </p:txBody>
      </p:sp>
    </p:spTree>
    <p:extLst>
      <p:ext uri="{BB962C8B-B14F-4D97-AF65-F5344CB8AC3E}">
        <p14:creationId xmlns:p14="http://schemas.microsoft.com/office/powerpoint/2010/main" xmlns="" val="1482310407"/>
      </p:ext>
    </p:extLst>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4" name="Table Placeholder 3"/>
          <p:cNvSpPr>
            <a:spLocks noGrp="1"/>
          </p:cNvSpPr>
          <p:nvPr>
            <p:ph type="tbl" sz="quarter" idx="10"/>
          </p:nvPr>
        </p:nvSpPr>
        <p:spPr>
          <a:xfrm>
            <a:off x="542260" y="1180213"/>
            <a:ext cx="8368378" cy="4550735"/>
          </a:xfrm>
        </p:spPr>
        <p:txBody>
          <a:bodyPr rtlCol="0">
            <a:normAutofit/>
          </a:bodyPr>
          <a:lstStyle>
            <a:lvl1pPr marL="0" indent="0">
              <a:buNone/>
              <a:defRPr/>
            </a:lvl1pPr>
          </a:lstStyle>
          <a:p>
            <a:pPr lvl="0"/>
            <a:r>
              <a:rPr lang="en-US" noProof="0" smtClean="0"/>
              <a:t>Click icon to add table</a:t>
            </a:r>
            <a:endParaRPr lang="en-US" noProof="0" dirty="0"/>
          </a:p>
        </p:txBody>
      </p:sp>
    </p:spTree>
    <p:extLst>
      <p:ext uri="{BB962C8B-B14F-4D97-AF65-F5344CB8AC3E}">
        <p14:creationId xmlns:p14="http://schemas.microsoft.com/office/powerpoint/2010/main" xmlns="" val="3751255592"/>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5" name="Text Placeholder 3"/>
          <p:cNvSpPr>
            <a:spLocks noGrp="1"/>
          </p:cNvSpPr>
          <p:nvPr>
            <p:ph type="body" sz="quarter" idx="10"/>
          </p:nvPr>
        </p:nvSpPr>
        <p:spPr>
          <a:xfrm>
            <a:off x="77606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6" name="Text Placeholder 3"/>
          <p:cNvSpPr>
            <a:spLocks noGrp="1"/>
          </p:cNvSpPr>
          <p:nvPr>
            <p:ph type="body" sz="quarter" idx="11"/>
          </p:nvPr>
        </p:nvSpPr>
        <p:spPr>
          <a:xfrm>
            <a:off x="77606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 name="Picture Placeholder 2"/>
          <p:cNvSpPr>
            <a:spLocks noGrp="1"/>
          </p:cNvSpPr>
          <p:nvPr>
            <p:ph type="pic" sz="quarter" idx="12"/>
          </p:nvPr>
        </p:nvSpPr>
        <p:spPr>
          <a:xfrm>
            <a:off x="77647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8" name="Text Placeholder 3"/>
          <p:cNvSpPr>
            <a:spLocks noGrp="1"/>
          </p:cNvSpPr>
          <p:nvPr>
            <p:ph type="body" sz="quarter" idx="13"/>
          </p:nvPr>
        </p:nvSpPr>
        <p:spPr>
          <a:xfrm>
            <a:off x="2392144"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9" name="Text Placeholder 3"/>
          <p:cNvSpPr>
            <a:spLocks noGrp="1"/>
          </p:cNvSpPr>
          <p:nvPr>
            <p:ph type="body" sz="quarter" idx="14"/>
          </p:nvPr>
        </p:nvSpPr>
        <p:spPr>
          <a:xfrm>
            <a:off x="2392144"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0" name="Picture Placeholder 2"/>
          <p:cNvSpPr>
            <a:spLocks noGrp="1"/>
          </p:cNvSpPr>
          <p:nvPr>
            <p:ph type="pic" sz="quarter" idx="15"/>
          </p:nvPr>
        </p:nvSpPr>
        <p:spPr>
          <a:xfrm>
            <a:off x="2392548"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1" name="Text Placeholder 3"/>
          <p:cNvSpPr>
            <a:spLocks noGrp="1"/>
          </p:cNvSpPr>
          <p:nvPr>
            <p:ph type="body" sz="quarter" idx="16"/>
          </p:nvPr>
        </p:nvSpPr>
        <p:spPr>
          <a:xfrm>
            <a:off x="400821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2" name="Text Placeholder 3"/>
          <p:cNvSpPr>
            <a:spLocks noGrp="1"/>
          </p:cNvSpPr>
          <p:nvPr>
            <p:ph type="body" sz="quarter" idx="17"/>
          </p:nvPr>
        </p:nvSpPr>
        <p:spPr>
          <a:xfrm>
            <a:off x="400821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3" name="Picture Placeholder 2"/>
          <p:cNvSpPr>
            <a:spLocks noGrp="1"/>
          </p:cNvSpPr>
          <p:nvPr>
            <p:ph type="pic" sz="quarter" idx="18"/>
          </p:nvPr>
        </p:nvSpPr>
        <p:spPr>
          <a:xfrm>
            <a:off x="400862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4" name="Text Placeholder 3"/>
          <p:cNvSpPr>
            <a:spLocks noGrp="1"/>
          </p:cNvSpPr>
          <p:nvPr>
            <p:ph type="body" sz="quarter" idx="19"/>
          </p:nvPr>
        </p:nvSpPr>
        <p:spPr>
          <a:xfrm>
            <a:off x="5624294"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5" name="Text Placeholder 3"/>
          <p:cNvSpPr>
            <a:spLocks noGrp="1"/>
          </p:cNvSpPr>
          <p:nvPr>
            <p:ph type="body" sz="quarter" idx="20"/>
          </p:nvPr>
        </p:nvSpPr>
        <p:spPr>
          <a:xfrm>
            <a:off x="5624294"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6" name="Picture Placeholder 2"/>
          <p:cNvSpPr>
            <a:spLocks noGrp="1"/>
          </p:cNvSpPr>
          <p:nvPr>
            <p:ph type="pic" sz="quarter" idx="21"/>
          </p:nvPr>
        </p:nvSpPr>
        <p:spPr>
          <a:xfrm>
            <a:off x="5624698"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7" name="Text Placeholder 3"/>
          <p:cNvSpPr>
            <a:spLocks noGrp="1"/>
          </p:cNvSpPr>
          <p:nvPr>
            <p:ph type="body" sz="quarter" idx="22"/>
          </p:nvPr>
        </p:nvSpPr>
        <p:spPr>
          <a:xfrm>
            <a:off x="724036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8" name="Text Placeholder 3"/>
          <p:cNvSpPr>
            <a:spLocks noGrp="1"/>
          </p:cNvSpPr>
          <p:nvPr>
            <p:ph type="body" sz="quarter" idx="23"/>
          </p:nvPr>
        </p:nvSpPr>
        <p:spPr>
          <a:xfrm>
            <a:off x="724036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9" name="Picture Placeholder 2"/>
          <p:cNvSpPr>
            <a:spLocks noGrp="1"/>
          </p:cNvSpPr>
          <p:nvPr>
            <p:ph type="pic" sz="quarter" idx="24"/>
          </p:nvPr>
        </p:nvSpPr>
        <p:spPr>
          <a:xfrm>
            <a:off x="724077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0" name="Text Placeholder 3"/>
          <p:cNvSpPr>
            <a:spLocks noGrp="1"/>
          </p:cNvSpPr>
          <p:nvPr>
            <p:ph type="body" sz="quarter" idx="25"/>
          </p:nvPr>
        </p:nvSpPr>
        <p:spPr>
          <a:xfrm>
            <a:off x="77606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1" name="Text Placeholder 3"/>
          <p:cNvSpPr>
            <a:spLocks noGrp="1"/>
          </p:cNvSpPr>
          <p:nvPr>
            <p:ph type="body" sz="quarter" idx="26"/>
          </p:nvPr>
        </p:nvSpPr>
        <p:spPr>
          <a:xfrm>
            <a:off x="77606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2" name="Picture Placeholder 2"/>
          <p:cNvSpPr>
            <a:spLocks noGrp="1"/>
          </p:cNvSpPr>
          <p:nvPr>
            <p:ph type="pic" sz="quarter" idx="27"/>
          </p:nvPr>
        </p:nvSpPr>
        <p:spPr>
          <a:xfrm>
            <a:off x="77647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3" name="Text Placeholder 3"/>
          <p:cNvSpPr>
            <a:spLocks noGrp="1"/>
          </p:cNvSpPr>
          <p:nvPr>
            <p:ph type="body" sz="quarter" idx="28"/>
          </p:nvPr>
        </p:nvSpPr>
        <p:spPr>
          <a:xfrm>
            <a:off x="2392144"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4" name="Text Placeholder 3"/>
          <p:cNvSpPr>
            <a:spLocks noGrp="1"/>
          </p:cNvSpPr>
          <p:nvPr>
            <p:ph type="body" sz="quarter" idx="29"/>
          </p:nvPr>
        </p:nvSpPr>
        <p:spPr>
          <a:xfrm>
            <a:off x="2392144"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5" name="Picture Placeholder 2"/>
          <p:cNvSpPr>
            <a:spLocks noGrp="1"/>
          </p:cNvSpPr>
          <p:nvPr>
            <p:ph type="pic" sz="quarter" idx="30"/>
          </p:nvPr>
        </p:nvSpPr>
        <p:spPr>
          <a:xfrm>
            <a:off x="2392548"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6" name="Text Placeholder 3"/>
          <p:cNvSpPr>
            <a:spLocks noGrp="1"/>
          </p:cNvSpPr>
          <p:nvPr>
            <p:ph type="body" sz="quarter" idx="31"/>
          </p:nvPr>
        </p:nvSpPr>
        <p:spPr>
          <a:xfrm>
            <a:off x="400821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7" name="Text Placeholder 3"/>
          <p:cNvSpPr>
            <a:spLocks noGrp="1"/>
          </p:cNvSpPr>
          <p:nvPr>
            <p:ph type="body" sz="quarter" idx="32"/>
          </p:nvPr>
        </p:nvSpPr>
        <p:spPr>
          <a:xfrm>
            <a:off x="400821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8" name="Picture Placeholder 2"/>
          <p:cNvSpPr>
            <a:spLocks noGrp="1"/>
          </p:cNvSpPr>
          <p:nvPr>
            <p:ph type="pic" sz="quarter" idx="33"/>
          </p:nvPr>
        </p:nvSpPr>
        <p:spPr>
          <a:xfrm>
            <a:off x="400862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9" name="Text Placeholder 3"/>
          <p:cNvSpPr>
            <a:spLocks noGrp="1"/>
          </p:cNvSpPr>
          <p:nvPr>
            <p:ph type="body" sz="quarter" idx="34"/>
          </p:nvPr>
        </p:nvSpPr>
        <p:spPr>
          <a:xfrm>
            <a:off x="5624294"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0" name="Text Placeholder 3"/>
          <p:cNvSpPr>
            <a:spLocks noGrp="1"/>
          </p:cNvSpPr>
          <p:nvPr>
            <p:ph type="body" sz="quarter" idx="35"/>
          </p:nvPr>
        </p:nvSpPr>
        <p:spPr>
          <a:xfrm>
            <a:off x="5624294"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1" name="Picture Placeholder 2"/>
          <p:cNvSpPr>
            <a:spLocks noGrp="1"/>
          </p:cNvSpPr>
          <p:nvPr>
            <p:ph type="pic" sz="quarter" idx="36"/>
          </p:nvPr>
        </p:nvSpPr>
        <p:spPr>
          <a:xfrm>
            <a:off x="5624698"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2" name="Text Placeholder 3"/>
          <p:cNvSpPr>
            <a:spLocks noGrp="1"/>
          </p:cNvSpPr>
          <p:nvPr>
            <p:ph type="body" sz="quarter" idx="37"/>
          </p:nvPr>
        </p:nvSpPr>
        <p:spPr>
          <a:xfrm>
            <a:off x="724036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3" name="Text Placeholder 3"/>
          <p:cNvSpPr>
            <a:spLocks noGrp="1"/>
          </p:cNvSpPr>
          <p:nvPr>
            <p:ph type="body" sz="quarter" idx="38"/>
          </p:nvPr>
        </p:nvSpPr>
        <p:spPr>
          <a:xfrm>
            <a:off x="724036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4" name="Picture Placeholder 2"/>
          <p:cNvSpPr>
            <a:spLocks noGrp="1"/>
          </p:cNvSpPr>
          <p:nvPr>
            <p:ph type="pic" sz="quarter" idx="39"/>
          </p:nvPr>
        </p:nvSpPr>
        <p:spPr>
          <a:xfrm>
            <a:off x="724077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5" name="Text Placeholder 3"/>
          <p:cNvSpPr>
            <a:spLocks noGrp="1"/>
          </p:cNvSpPr>
          <p:nvPr>
            <p:ph type="body" sz="quarter" idx="40"/>
          </p:nvPr>
        </p:nvSpPr>
        <p:spPr>
          <a:xfrm>
            <a:off x="77606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6" name="Text Placeholder 3"/>
          <p:cNvSpPr>
            <a:spLocks noGrp="1"/>
          </p:cNvSpPr>
          <p:nvPr>
            <p:ph type="body" sz="quarter" idx="41"/>
          </p:nvPr>
        </p:nvSpPr>
        <p:spPr>
          <a:xfrm>
            <a:off x="77606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7" name="Picture Placeholder 2"/>
          <p:cNvSpPr>
            <a:spLocks noGrp="1"/>
          </p:cNvSpPr>
          <p:nvPr>
            <p:ph type="pic" sz="quarter" idx="42"/>
          </p:nvPr>
        </p:nvSpPr>
        <p:spPr>
          <a:xfrm>
            <a:off x="77647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8" name="Text Placeholder 3"/>
          <p:cNvSpPr>
            <a:spLocks noGrp="1"/>
          </p:cNvSpPr>
          <p:nvPr>
            <p:ph type="body" sz="quarter" idx="43"/>
          </p:nvPr>
        </p:nvSpPr>
        <p:spPr>
          <a:xfrm>
            <a:off x="2392144"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9" name="Text Placeholder 3"/>
          <p:cNvSpPr>
            <a:spLocks noGrp="1"/>
          </p:cNvSpPr>
          <p:nvPr>
            <p:ph type="body" sz="quarter" idx="44"/>
          </p:nvPr>
        </p:nvSpPr>
        <p:spPr>
          <a:xfrm>
            <a:off x="2392144"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0" name="Picture Placeholder 2"/>
          <p:cNvSpPr>
            <a:spLocks noGrp="1"/>
          </p:cNvSpPr>
          <p:nvPr>
            <p:ph type="pic" sz="quarter" idx="45"/>
          </p:nvPr>
        </p:nvSpPr>
        <p:spPr>
          <a:xfrm>
            <a:off x="2392548"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1" name="Text Placeholder 3"/>
          <p:cNvSpPr>
            <a:spLocks noGrp="1"/>
          </p:cNvSpPr>
          <p:nvPr>
            <p:ph type="body" sz="quarter" idx="46"/>
          </p:nvPr>
        </p:nvSpPr>
        <p:spPr>
          <a:xfrm>
            <a:off x="400821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2" name="Text Placeholder 3"/>
          <p:cNvSpPr>
            <a:spLocks noGrp="1"/>
          </p:cNvSpPr>
          <p:nvPr>
            <p:ph type="body" sz="quarter" idx="47"/>
          </p:nvPr>
        </p:nvSpPr>
        <p:spPr>
          <a:xfrm>
            <a:off x="400821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3" name="Picture Placeholder 2"/>
          <p:cNvSpPr>
            <a:spLocks noGrp="1"/>
          </p:cNvSpPr>
          <p:nvPr>
            <p:ph type="pic" sz="quarter" idx="48"/>
          </p:nvPr>
        </p:nvSpPr>
        <p:spPr>
          <a:xfrm>
            <a:off x="400862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5" name="Text Placeholder 3"/>
          <p:cNvSpPr>
            <a:spLocks noGrp="1"/>
          </p:cNvSpPr>
          <p:nvPr>
            <p:ph type="body" sz="quarter" idx="49"/>
          </p:nvPr>
        </p:nvSpPr>
        <p:spPr>
          <a:xfrm>
            <a:off x="5624294"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6" name="Text Placeholder 3"/>
          <p:cNvSpPr>
            <a:spLocks noGrp="1"/>
          </p:cNvSpPr>
          <p:nvPr>
            <p:ph type="body" sz="quarter" idx="50"/>
          </p:nvPr>
        </p:nvSpPr>
        <p:spPr>
          <a:xfrm>
            <a:off x="5624294"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7" name="Picture Placeholder 2"/>
          <p:cNvSpPr>
            <a:spLocks noGrp="1"/>
          </p:cNvSpPr>
          <p:nvPr>
            <p:ph type="pic" sz="quarter" idx="51"/>
          </p:nvPr>
        </p:nvSpPr>
        <p:spPr>
          <a:xfrm>
            <a:off x="5624698"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8" name="Text Placeholder 3"/>
          <p:cNvSpPr>
            <a:spLocks noGrp="1"/>
          </p:cNvSpPr>
          <p:nvPr>
            <p:ph type="body" sz="quarter" idx="52"/>
          </p:nvPr>
        </p:nvSpPr>
        <p:spPr>
          <a:xfrm>
            <a:off x="724036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9" name="Text Placeholder 3"/>
          <p:cNvSpPr>
            <a:spLocks noGrp="1"/>
          </p:cNvSpPr>
          <p:nvPr>
            <p:ph type="body" sz="quarter" idx="53"/>
          </p:nvPr>
        </p:nvSpPr>
        <p:spPr>
          <a:xfrm>
            <a:off x="724036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50" name="Picture Placeholder 2"/>
          <p:cNvSpPr>
            <a:spLocks noGrp="1"/>
          </p:cNvSpPr>
          <p:nvPr>
            <p:ph type="pic" sz="quarter" idx="54"/>
          </p:nvPr>
        </p:nvSpPr>
        <p:spPr>
          <a:xfrm>
            <a:off x="724077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Tree>
    <p:extLst>
      <p:ext uri="{BB962C8B-B14F-4D97-AF65-F5344CB8AC3E}">
        <p14:creationId xmlns:p14="http://schemas.microsoft.com/office/powerpoint/2010/main" xmlns="" val="213499968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3" name="Rectangle 22"/>
          <p:cNvSpPr/>
          <p:nvPr userDrawn="1"/>
        </p:nvSpPr>
        <p:spPr>
          <a:xfrm>
            <a:off x="1387475" y="1127125"/>
            <a:ext cx="3184525" cy="2243138"/>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4" name="Rectangle 23"/>
          <p:cNvSpPr/>
          <p:nvPr userDrawn="1"/>
        </p:nvSpPr>
        <p:spPr>
          <a:xfrm>
            <a:off x="5637213" y="1127125"/>
            <a:ext cx="3184525" cy="2243138"/>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5" name="Rectangle 24"/>
          <p:cNvSpPr/>
          <p:nvPr userDrawn="1"/>
        </p:nvSpPr>
        <p:spPr>
          <a:xfrm>
            <a:off x="1387475" y="3576638"/>
            <a:ext cx="3184525" cy="2243137"/>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6" name="Rectangle 25"/>
          <p:cNvSpPr/>
          <p:nvPr userDrawn="1"/>
        </p:nvSpPr>
        <p:spPr>
          <a:xfrm>
            <a:off x="5637213" y="3576638"/>
            <a:ext cx="3184525" cy="2243137"/>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3" name="Picture Placeholder 2"/>
          <p:cNvSpPr>
            <a:spLocks noGrp="1"/>
          </p:cNvSpPr>
          <p:nvPr>
            <p:ph type="pic" sz="quarter" idx="12"/>
          </p:nvPr>
        </p:nvSpPr>
        <p:spPr>
          <a:xfrm>
            <a:off x="606356" y="112705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4" name="Picture Placeholder 2"/>
          <p:cNvSpPr>
            <a:spLocks noGrp="1"/>
          </p:cNvSpPr>
          <p:nvPr>
            <p:ph type="pic" sz="quarter" idx="13"/>
          </p:nvPr>
        </p:nvSpPr>
        <p:spPr>
          <a:xfrm>
            <a:off x="606356" y="1850066"/>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5" name="Picture Placeholder 2"/>
          <p:cNvSpPr>
            <a:spLocks noGrp="1"/>
          </p:cNvSpPr>
          <p:nvPr>
            <p:ph type="pic" sz="quarter" idx="14"/>
          </p:nvPr>
        </p:nvSpPr>
        <p:spPr>
          <a:xfrm>
            <a:off x="606356" y="256776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 name="Text Placeholder 3"/>
          <p:cNvSpPr>
            <a:spLocks noGrp="1"/>
          </p:cNvSpPr>
          <p:nvPr>
            <p:ph type="body" sz="quarter" idx="10"/>
          </p:nvPr>
        </p:nvSpPr>
        <p:spPr>
          <a:xfrm>
            <a:off x="1477821" y="1196166"/>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4" name="Text Placeholder 3"/>
          <p:cNvSpPr>
            <a:spLocks noGrp="1"/>
          </p:cNvSpPr>
          <p:nvPr>
            <p:ph type="body" sz="quarter" idx="15"/>
          </p:nvPr>
        </p:nvSpPr>
        <p:spPr>
          <a:xfrm>
            <a:off x="1477781" y="1541761"/>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6" name="Picture Placeholder 2"/>
          <p:cNvSpPr>
            <a:spLocks noGrp="1"/>
          </p:cNvSpPr>
          <p:nvPr>
            <p:ph type="pic" sz="quarter" idx="16"/>
          </p:nvPr>
        </p:nvSpPr>
        <p:spPr>
          <a:xfrm>
            <a:off x="4855837" y="112705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8" name="Picture Placeholder 2"/>
          <p:cNvSpPr>
            <a:spLocks noGrp="1"/>
          </p:cNvSpPr>
          <p:nvPr>
            <p:ph type="pic" sz="quarter" idx="17"/>
          </p:nvPr>
        </p:nvSpPr>
        <p:spPr>
          <a:xfrm>
            <a:off x="4855837" y="1850066"/>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9" name="Picture Placeholder 2"/>
          <p:cNvSpPr>
            <a:spLocks noGrp="1"/>
          </p:cNvSpPr>
          <p:nvPr>
            <p:ph type="pic" sz="quarter" idx="18"/>
          </p:nvPr>
        </p:nvSpPr>
        <p:spPr>
          <a:xfrm>
            <a:off x="4855837" y="256776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0" name="Text Placeholder 3"/>
          <p:cNvSpPr>
            <a:spLocks noGrp="1"/>
          </p:cNvSpPr>
          <p:nvPr>
            <p:ph type="body" sz="quarter" idx="19"/>
          </p:nvPr>
        </p:nvSpPr>
        <p:spPr>
          <a:xfrm>
            <a:off x="5727302" y="1196166"/>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61" name="Text Placeholder 3"/>
          <p:cNvSpPr>
            <a:spLocks noGrp="1"/>
          </p:cNvSpPr>
          <p:nvPr>
            <p:ph type="body" sz="quarter" idx="20"/>
          </p:nvPr>
        </p:nvSpPr>
        <p:spPr>
          <a:xfrm>
            <a:off x="5727262" y="1541761"/>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2" name="Picture Placeholder 2"/>
          <p:cNvSpPr>
            <a:spLocks noGrp="1"/>
          </p:cNvSpPr>
          <p:nvPr>
            <p:ph type="pic" sz="quarter" idx="21"/>
          </p:nvPr>
        </p:nvSpPr>
        <p:spPr>
          <a:xfrm>
            <a:off x="606356" y="357608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4" name="Picture Placeholder 2"/>
          <p:cNvSpPr>
            <a:spLocks noGrp="1"/>
          </p:cNvSpPr>
          <p:nvPr>
            <p:ph type="pic" sz="quarter" idx="22"/>
          </p:nvPr>
        </p:nvSpPr>
        <p:spPr>
          <a:xfrm>
            <a:off x="606356" y="4299098"/>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5" name="Picture Placeholder 2"/>
          <p:cNvSpPr>
            <a:spLocks noGrp="1"/>
          </p:cNvSpPr>
          <p:nvPr>
            <p:ph type="pic" sz="quarter" idx="23"/>
          </p:nvPr>
        </p:nvSpPr>
        <p:spPr>
          <a:xfrm>
            <a:off x="606356" y="501679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6" name="Text Placeholder 3"/>
          <p:cNvSpPr>
            <a:spLocks noGrp="1"/>
          </p:cNvSpPr>
          <p:nvPr>
            <p:ph type="body" sz="quarter" idx="24"/>
          </p:nvPr>
        </p:nvSpPr>
        <p:spPr>
          <a:xfrm>
            <a:off x="1477821" y="3645198"/>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67" name="Text Placeholder 3"/>
          <p:cNvSpPr>
            <a:spLocks noGrp="1"/>
          </p:cNvSpPr>
          <p:nvPr>
            <p:ph type="body" sz="quarter" idx="25"/>
          </p:nvPr>
        </p:nvSpPr>
        <p:spPr>
          <a:xfrm>
            <a:off x="1477781" y="3990793"/>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8" name="Picture Placeholder 2"/>
          <p:cNvSpPr>
            <a:spLocks noGrp="1"/>
          </p:cNvSpPr>
          <p:nvPr>
            <p:ph type="pic" sz="quarter" idx="26"/>
          </p:nvPr>
        </p:nvSpPr>
        <p:spPr>
          <a:xfrm>
            <a:off x="4855837" y="357608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0" name="Picture Placeholder 2"/>
          <p:cNvSpPr>
            <a:spLocks noGrp="1"/>
          </p:cNvSpPr>
          <p:nvPr>
            <p:ph type="pic" sz="quarter" idx="27"/>
          </p:nvPr>
        </p:nvSpPr>
        <p:spPr>
          <a:xfrm>
            <a:off x="4855837" y="4299098"/>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1" name="Picture Placeholder 2"/>
          <p:cNvSpPr>
            <a:spLocks noGrp="1"/>
          </p:cNvSpPr>
          <p:nvPr>
            <p:ph type="pic" sz="quarter" idx="28"/>
          </p:nvPr>
        </p:nvSpPr>
        <p:spPr>
          <a:xfrm>
            <a:off x="4855837" y="501679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2" name="Text Placeholder 3"/>
          <p:cNvSpPr>
            <a:spLocks noGrp="1"/>
          </p:cNvSpPr>
          <p:nvPr>
            <p:ph type="body" sz="quarter" idx="29"/>
          </p:nvPr>
        </p:nvSpPr>
        <p:spPr>
          <a:xfrm>
            <a:off x="5727302" y="3645198"/>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73" name="Text Placeholder 3"/>
          <p:cNvSpPr>
            <a:spLocks noGrp="1"/>
          </p:cNvSpPr>
          <p:nvPr>
            <p:ph type="body" sz="quarter" idx="30"/>
          </p:nvPr>
        </p:nvSpPr>
        <p:spPr>
          <a:xfrm>
            <a:off x="5727262" y="3990793"/>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xmlns="" val="1629689202"/>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8" name="Rectangle 17"/>
          <p:cNvSpPr/>
          <p:nvPr userDrawn="1"/>
        </p:nvSpPr>
        <p:spPr>
          <a:xfrm>
            <a:off x="536575" y="2428875"/>
            <a:ext cx="1608138" cy="3535363"/>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9" name="Rectangle 18"/>
          <p:cNvSpPr/>
          <p:nvPr userDrawn="1"/>
        </p:nvSpPr>
        <p:spPr>
          <a:xfrm>
            <a:off x="2228850" y="2428875"/>
            <a:ext cx="1608138" cy="3535363"/>
          </a:xfrm>
          <a:prstGeom prst="rect">
            <a:avLst/>
          </a:prstGeom>
          <a:gradFill>
            <a:gsLst>
              <a:gs pos="0">
                <a:schemeClr val="bg1">
                  <a:alpha val="0"/>
                </a:schemeClr>
              </a:gs>
              <a:gs pos="80000">
                <a:schemeClr val="accent3">
                  <a:lumMod val="20000"/>
                  <a:lumOff val="80000"/>
                </a:schemeClr>
              </a:gs>
              <a:gs pos="99000">
                <a:schemeClr val="accent3">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0" name="Rectangle 19"/>
          <p:cNvSpPr/>
          <p:nvPr userDrawn="1"/>
        </p:nvSpPr>
        <p:spPr>
          <a:xfrm>
            <a:off x="3919538" y="2428875"/>
            <a:ext cx="1608137" cy="3535363"/>
          </a:xfrm>
          <a:prstGeom prst="rect">
            <a:avLst/>
          </a:prstGeom>
          <a:gradFill>
            <a:gsLst>
              <a:gs pos="0">
                <a:schemeClr val="bg1">
                  <a:alpha val="0"/>
                </a:schemeClr>
              </a:gs>
              <a:gs pos="80000">
                <a:schemeClr val="accent2">
                  <a:lumMod val="20000"/>
                  <a:lumOff val="80000"/>
                </a:schemeClr>
              </a:gs>
              <a:gs pos="100000">
                <a:schemeClr val="accent2">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1" name="Rectangle 20"/>
          <p:cNvSpPr/>
          <p:nvPr userDrawn="1"/>
        </p:nvSpPr>
        <p:spPr>
          <a:xfrm>
            <a:off x="5610225" y="2428875"/>
            <a:ext cx="1608138" cy="3535363"/>
          </a:xfrm>
          <a:prstGeom prst="rect">
            <a:avLst/>
          </a:prstGeom>
          <a:gradFill>
            <a:gsLst>
              <a:gs pos="0">
                <a:schemeClr val="bg1">
                  <a:alpha val="0"/>
                </a:schemeClr>
              </a:gs>
              <a:gs pos="80000">
                <a:schemeClr val="accent1">
                  <a:lumMod val="20000"/>
                  <a:lumOff val="80000"/>
                </a:schemeClr>
              </a:gs>
              <a:gs pos="100000">
                <a:schemeClr val="accent1">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2" name="Rectangle 21"/>
          <p:cNvSpPr/>
          <p:nvPr userDrawn="1"/>
        </p:nvSpPr>
        <p:spPr>
          <a:xfrm>
            <a:off x="7300913" y="2428875"/>
            <a:ext cx="1609725" cy="3535363"/>
          </a:xfrm>
          <a:prstGeom prst="rect">
            <a:avLst/>
          </a:prstGeom>
          <a:gradFill>
            <a:gsLst>
              <a:gs pos="0">
                <a:schemeClr val="bg1">
                  <a:alpha val="0"/>
                </a:schemeClr>
              </a:gs>
              <a:gs pos="80000">
                <a:schemeClr val="bg2">
                  <a:lumMod val="90000"/>
                </a:schemeClr>
              </a:gs>
              <a:gs pos="100000">
                <a:schemeClr val="bg2">
                  <a:lumMod val="9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56" name="Picture Placeholder 2"/>
          <p:cNvSpPr>
            <a:spLocks noGrp="1"/>
          </p:cNvSpPr>
          <p:nvPr>
            <p:ph type="pic" sz="quarter" idx="16"/>
          </p:nvPr>
        </p:nvSpPr>
        <p:spPr>
          <a:xfrm>
            <a:off x="536946"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0" name="Text Placeholder 3"/>
          <p:cNvSpPr>
            <a:spLocks noGrp="1"/>
          </p:cNvSpPr>
          <p:nvPr>
            <p:ph type="body" sz="quarter" idx="19"/>
          </p:nvPr>
        </p:nvSpPr>
        <p:spPr>
          <a:xfrm>
            <a:off x="536947" y="1998921"/>
            <a:ext cx="1608390" cy="372142"/>
          </a:xfrm>
        </p:spPr>
        <p:txBody>
          <a:bodyPr anchor="ctr">
            <a:noAutofit/>
          </a:bodyPr>
          <a:lstStyle>
            <a:lvl1pPr marL="0" indent="0" algn="ctr">
              <a:buFontTx/>
              <a:buNone/>
              <a:defRPr sz="1400" b="1">
                <a:solidFill>
                  <a:schemeClr val="accent6"/>
                </a:solidFill>
              </a:defRPr>
            </a:lvl1pPr>
            <a:lvl2pPr>
              <a:defRPr sz="1600"/>
            </a:lvl2pPr>
            <a:lvl3pPr>
              <a:defRPr sz="1400"/>
            </a:lvl3pPr>
          </a:lstStyle>
          <a:p>
            <a:pPr lvl="0"/>
            <a:r>
              <a:rPr lang="en-US" dirty="0" smtClean="0"/>
              <a:t>Click to edit </a:t>
            </a:r>
          </a:p>
        </p:txBody>
      </p:sp>
      <p:sp>
        <p:nvSpPr>
          <p:cNvPr id="32" name="Picture Placeholder 2"/>
          <p:cNvSpPr>
            <a:spLocks noGrp="1"/>
          </p:cNvSpPr>
          <p:nvPr>
            <p:ph type="pic" sz="quarter" idx="21"/>
          </p:nvPr>
        </p:nvSpPr>
        <p:spPr>
          <a:xfrm>
            <a:off x="2228134"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3" name="Picture Placeholder 2"/>
          <p:cNvSpPr>
            <a:spLocks noGrp="1"/>
          </p:cNvSpPr>
          <p:nvPr>
            <p:ph type="pic" sz="quarter" idx="22"/>
          </p:nvPr>
        </p:nvSpPr>
        <p:spPr>
          <a:xfrm>
            <a:off x="3919321"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4" name="Picture Placeholder 2"/>
          <p:cNvSpPr>
            <a:spLocks noGrp="1"/>
          </p:cNvSpPr>
          <p:nvPr>
            <p:ph type="pic" sz="quarter" idx="23"/>
          </p:nvPr>
        </p:nvSpPr>
        <p:spPr>
          <a:xfrm>
            <a:off x="5610509"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5" name="Picture Placeholder 2"/>
          <p:cNvSpPr>
            <a:spLocks noGrp="1"/>
          </p:cNvSpPr>
          <p:nvPr>
            <p:ph type="pic" sz="quarter" idx="24"/>
          </p:nvPr>
        </p:nvSpPr>
        <p:spPr>
          <a:xfrm>
            <a:off x="7301694"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6" name="Text Placeholder 3"/>
          <p:cNvSpPr>
            <a:spLocks noGrp="1"/>
          </p:cNvSpPr>
          <p:nvPr>
            <p:ph type="body" sz="quarter" idx="25"/>
          </p:nvPr>
        </p:nvSpPr>
        <p:spPr>
          <a:xfrm>
            <a:off x="2228134" y="1998921"/>
            <a:ext cx="1608390" cy="372142"/>
          </a:xfrm>
        </p:spPr>
        <p:txBody>
          <a:bodyPr anchor="ctr">
            <a:noAutofit/>
          </a:bodyPr>
          <a:lstStyle>
            <a:lvl1pPr marL="0" indent="0" algn="ctr">
              <a:buFontTx/>
              <a:buNone/>
              <a:defRPr sz="1400" b="1">
                <a:solidFill>
                  <a:schemeClr val="accent3"/>
                </a:solidFill>
              </a:defRPr>
            </a:lvl1pPr>
            <a:lvl2pPr>
              <a:defRPr sz="1600"/>
            </a:lvl2pPr>
            <a:lvl3pPr>
              <a:defRPr sz="1400"/>
            </a:lvl3pPr>
          </a:lstStyle>
          <a:p>
            <a:pPr lvl="0"/>
            <a:r>
              <a:rPr lang="en-US" dirty="0" smtClean="0"/>
              <a:t>Click to edit </a:t>
            </a:r>
          </a:p>
        </p:txBody>
      </p:sp>
      <p:sp>
        <p:nvSpPr>
          <p:cNvPr id="37" name="Text Placeholder 3"/>
          <p:cNvSpPr>
            <a:spLocks noGrp="1"/>
          </p:cNvSpPr>
          <p:nvPr>
            <p:ph type="body" sz="quarter" idx="26"/>
          </p:nvPr>
        </p:nvSpPr>
        <p:spPr>
          <a:xfrm>
            <a:off x="3919321" y="1998921"/>
            <a:ext cx="1608390" cy="372142"/>
          </a:xfrm>
        </p:spPr>
        <p:txBody>
          <a:bodyPr anchor="ctr">
            <a:noAutofit/>
          </a:bodyPr>
          <a:lstStyle>
            <a:lvl1pPr marL="0" indent="0" algn="ctr">
              <a:buFontTx/>
              <a:buNone/>
              <a:defRPr sz="1400" b="1">
                <a:solidFill>
                  <a:schemeClr val="accent2"/>
                </a:solidFill>
              </a:defRPr>
            </a:lvl1pPr>
            <a:lvl2pPr>
              <a:defRPr sz="1600"/>
            </a:lvl2pPr>
            <a:lvl3pPr>
              <a:defRPr sz="1400"/>
            </a:lvl3pPr>
          </a:lstStyle>
          <a:p>
            <a:pPr lvl="0"/>
            <a:r>
              <a:rPr lang="en-US" dirty="0" smtClean="0"/>
              <a:t>Click to edit </a:t>
            </a:r>
          </a:p>
        </p:txBody>
      </p:sp>
      <p:sp>
        <p:nvSpPr>
          <p:cNvPr id="38" name="Text Placeholder 3"/>
          <p:cNvSpPr>
            <a:spLocks noGrp="1"/>
          </p:cNvSpPr>
          <p:nvPr>
            <p:ph type="body" sz="quarter" idx="27"/>
          </p:nvPr>
        </p:nvSpPr>
        <p:spPr>
          <a:xfrm>
            <a:off x="5610509" y="1998921"/>
            <a:ext cx="1608390" cy="372142"/>
          </a:xfrm>
        </p:spPr>
        <p:txBody>
          <a:bodyPr anchor="ctr">
            <a:noAutofit/>
          </a:bodyPr>
          <a:lstStyle>
            <a:lvl1pPr marL="0" indent="0" algn="ctr">
              <a:buFontTx/>
              <a:buNone/>
              <a:defRPr sz="1400" b="1">
                <a:solidFill>
                  <a:schemeClr val="accent1"/>
                </a:solidFill>
              </a:defRPr>
            </a:lvl1pPr>
            <a:lvl2pPr>
              <a:defRPr sz="1600"/>
            </a:lvl2pPr>
            <a:lvl3pPr>
              <a:defRPr sz="1400"/>
            </a:lvl3pPr>
          </a:lstStyle>
          <a:p>
            <a:pPr lvl="0"/>
            <a:r>
              <a:rPr lang="en-US" dirty="0" smtClean="0"/>
              <a:t>Click to edit </a:t>
            </a:r>
          </a:p>
        </p:txBody>
      </p:sp>
      <p:sp>
        <p:nvSpPr>
          <p:cNvPr id="39" name="Text Placeholder 3"/>
          <p:cNvSpPr>
            <a:spLocks noGrp="1"/>
          </p:cNvSpPr>
          <p:nvPr>
            <p:ph type="body" sz="quarter" idx="28"/>
          </p:nvPr>
        </p:nvSpPr>
        <p:spPr>
          <a:xfrm>
            <a:off x="7301694" y="1998921"/>
            <a:ext cx="1608390" cy="372142"/>
          </a:xfrm>
        </p:spPr>
        <p:txBody>
          <a:bodyPr anchor="ctr">
            <a:noAutofit/>
          </a:bodyPr>
          <a:lstStyle>
            <a:lvl1pPr marL="0" indent="0" algn="ctr">
              <a:buFontTx/>
              <a:buNone/>
              <a:defRPr sz="1400" b="1">
                <a:solidFill>
                  <a:schemeClr val="tx2"/>
                </a:solidFill>
              </a:defRPr>
            </a:lvl1pPr>
            <a:lvl2pPr>
              <a:defRPr sz="1600"/>
            </a:lvl2pPr>
            <a:lvl3pPr>
              <a:defRPr sz="1400"/>
            </a:lvl3pPr>
          </a:lstStyle>
          <a:p>
            <a:pPr lvl="0"/>
            <a:r>
              <a:rPr lang="en-US" dirty="0" smtClean="0"/>
              <a:t>Click to edit </a:t>
            </a:r>
          </a:p>
        </p:txBody>
      </p:sp>
      <p:sp>
        <p:nvSpPr>
          <p:cNvPr id="61" name="Text Placeholder 3"/>
          <p:cNvSpPr>
            <a:spLocks noGrp="1"/>
          </p:cNvSpPr>
          <p:nvPr>
            <p:ph type="body" sz="quarter" idx="20"/>
          </p:nvPr>
        </p:nvSpPr>
        <p:spPr>
          <a:xfrm>
            <a:off x="537605"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0" name="Text Placeholder 3"/>
          <p:cNvSpPr>
            <a:spLocks noGrp="1"/>
          </p:cNvSpPr>
          <p:nvPr>
            <p:ph type="body" sz="quarter" idx="29"/>
          </p:nvPr>
        </p:nvSpPr>
        <p:spPr>
          <a:xfrm>
            <a:off x="2228134"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1" name="Text Placeholder 3"/>
          <p:cNvSpPr>
            <a:spLocks noGrp="1"/>
          </p:cNvSpPr>
          <p:nvPr>
            <p:ph type="body" sz="quarter" idx="30"/>
          </p:nvPr>
        </p:nvSpPr>
        <p:spPr>
          <a:xfrm>
            <a:off x="3931715"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2" name="Text Placeholder 3"/>
          <p:cNvSpPr>
            <a:spLocks noGrp="1"/>
          </p:cNvSpPr>
          <p:nvPr>
            <p:ph type="body" sz="quarter" idx="31"/>
          </p:nvPr>
        </p:nvSpPr>
        <p:spPr>
          <a:xfrm>
            <a:off x="5610509"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3" name="Text Placeholder 3"/>
          <p:cNvSpPr>
            <a:spLocks noGrp="1"/>
          </p:cNvSpPr>
          <p:nvPr>
            <p:ph type="body" sz="quarter" idx="32"/>
          </p:nvPr>
        </p:nvSpPr>
        <p:spPr>
          <a:xfrm>
            <a:off x="7301694"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xmlns="" val="1248752136"/>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6225"/>
            <a:ext cx="8277225" cy="654050"/>
          </a:xfrm>
          <a:prstGeom prst="rect">
            <a:avLst/>
          </a:prstGeom>
          <a:noFill/>
          <a:ln w="9525" algn="ctr">
            <a:noFill/>
            <a:miter lim="800000"/>
            <a:headEnd/>
            <a:tailEnd/>
          </a:ln>
          <a:effectLst/>
        </p:spPr>
        <p:txBody>
          <a:bodyPr/>
          <a:lstStyle/>
          <a:p>
            <a:pPr lvl="0"/>
            <a:r>
              <a:rPr lang="en-US" dirty="0" smtClean="0"/>
              <a:t>Title Goes Here</a:t>
            </a:r>
          </a:p>
        </p:txBody>
      </p:sp>
      <p:sp>
        <p:nvSpPr>
          <p:cNvPr id="46" name="Text Placeholder 45"/>
          <p:cNvSpPr>
            <a:spLocks noGrp="1"/>
          </p:cNvSpPr>
          <p:nvPr>
            <p:ph type="body" sz="quarter" idx="10"/>
          </p:nvPr>
        </p:nvSpPr>
        <p:spPr>
          <a:xfrm>
            <a:off x="533399" y="1062312"/>
            <a:ext cx="8277225" cy="46672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526646875"/>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46" name="Text Placeholder 45"/>
          <p:cNvSpPr>
            <a:spLocks noGrp="1"/>
          </p:cNvSpPr>
          <p:nvPr>
            <p:ph type="body" sz="quarter" idx="10"/>
          </p:nvPr>
        </p:nvSpPr>
        <p:spPr>
          <a:xfrm>
            <a:off x="533400" y="1066800"/>
            <a:ext cx="5429250" cy="46672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Picture Placeholder 2"/>
          <p:cNvSpPr>
            <a:spLocks noGrp="1"/>
          </p:cNvSpPr>
          <p:nvPr>
            <p:ph type="pic" sz="quarter" idx="11"/>
          </p:nvPr>
        </p:nvSpPr>
        <p:spPr>
          <a:xfrm>
            <a:off x="6098352" y="1076324"/>
            <a:ext cx="2809874" cy="1428750"/>
          </a:xfrm>
        </p:spPr>
        <p:txBody>
          <a:bodyPr rtlCol="0">
            <a:normAutofit/>
          </a:bodyPr>
          <a:lstStyle>
            <a:lvl1pPr marL="0" indent="0" algn="ctr">
              <a:buNone/>
              <a:defRPr sz="1700"/>
            </a:lvl1pPr>
          </a:lstStyle>
          <a:p>
            <a:pPr lvl="0"/>
            <a:endParaRPr lang="en-US" noProof="0" dirty="0"/>
          </a:p>
        </p:txBody>
      </p:sp>
      <p:sp>
        <p:nvSpPr>
          <p:cNvPr id="6" name="Picture Placeholder 2"/>
          <p:cNvSpPr>
            <a:spLocks noGrp="1"/>
          </p:cNvSpPr>
          <p:nvPr>
            <p:ph type="pic" sz="quarter" idx="12"/>
          </p:nvPr>
        </p:nvSpPr>
        <p:spPr>
          <a:xfrm>
            <a:off x="6098352" y="2619374"/>
            <a:ext cx="2809874" cy="1514475"/>
          </a:xfrm>
        </p:spPr>
        <p:txBody>
          <a:bodyPr rtlCol="0">
            <a:normAutofit/>
          </a:bodyPr>
          <a:lstStyle>
            <a:lvl1pPr marL="0" indent="0" algn="ctr">
              <a:buNone/>
              <a:defRPr sz="1700"/>
            </a:lvl1pPr>
          </a:lstStyle>
          <a:p>
            <a:pPr lvl="0"/>
            <a:endParaRPr lang="en-US" noProof="0" dirty="0"/>
          </a:p>
        </p:txBody>
      </p:sp>
      <p:sp>
        <p:nvSpPr>
          <p:cNvPr id="7" name="Picture Placeholder 2"/>
          <p:cNvSpPr>
            <a:spLocks noGrp="1"/>
          </p:cNvSpPr>
          <p:nvPr>
            <p:ph type="pic" sz="quarter" idx="13"/>
          </p:nvPr>
        </p:nvSpPr>
        <p:spPr>
          <a:xfrm>
            <a:off x="6098352" y="4238624"/>
            <a:ext cx="2809874" cy="1514475"/>
          </a:xfrm>
        </p:spPr>
        <p:txBody>
          <a:bodyPr rtlCol="0">
            <a:normAutofit/>
          </a:bodyPr>
          <a:lstStyle>
            <a:lvl1pPr marL="0" indent="0" algn="ctr">
              <a:buNone/>
              <a:defRPr sz="1700"/>
            </a:lvl1pPr>
          </a:lstStyle>
          <a:p>
            <a:pPr lvl="0"/>
            <a:endParaRPr lang="en-US" noProof="0" dirty="0"/>
          </a:p>
        </p:txBody>
      </p:sp>
    </p:spTree>
    <p:extLst>
      <p:ext uri="{BB962C8B-B14F-4D97-AF65-F5344CB8AC3E}">
        <p14:creationId xmlns:p14="http://schemas.microsoft.com/office/powerpoint/2010/main" xmlns="" val="4000838377"/>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4" name="Table Placeholder 3"/>
          <p:cNvSpPr>
            <a:spLocks noGrp="1"/>
          </p:cNvSpPr>
          <p:nvPr>
            <p:ph type="tbl" sz="quarter" idx="10"/>
          </p:nvPr>
        </p:nvSpPr>
        <p:spPr>
          <a:xfrm>
            <a:off x="542260" y="1180213"/>
            <a:ext cx="8368378" cy="4550735"/>
          </a:xfrm>
        </p:spPr>
        <p:txBody>
          <a:bodyPr rtlCol="0">
            <a:normAutofit/>
          </a:bodyPr>
          <a:lstStyle>
            <a:lvl1pPr marL="0" indent="0">
              <a:buNone/>
              <a:defRPr/>
            </a:lvl1pPr>
          </a:lstStyle>
          <a:p>
            <a:pPr lvl="0"/>
            <a:r>
              <a:rPr lang="en-US" noProof="0" smtClean="0"/>
              <a:t>Click icon to add table</a:t>
            </a:r>
            <a:endParaRPr lang="en-US" noProof="0" dirty="0"/>
          </a:p>
        </p:txBody>
      </p:sp>
    </p:spTree>
    <p:extLst>
      <p:ext uri="{BB962C8B-B14F-4D97-AF65-F5344CB8AC3E}">
        <p14:creationId xmlns:p14="http://schemas.microsoft.com/office/powerpoint/2010/main" xmlns="" val="3062202434"/>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5" name="Text Placeholder 3"/>
          <p:cNvSpPr>
            <a:spLocks noGrp="1"/>
          </p:cNvSpPr>
          <p:nvPr>
            <p:ph type="body" sz="quarter" idx="10"/>
          </p:nvPr>
        </p:nvSpPr>
        <p:spPr>
          <a:xfrm>
            <a:off x="77606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6" name="Text Placeholder 3"/>
          <p:cNvSpPr>
            <a:spLocks noGrp="1"/>
          </p:cNvSpPr>
          <p:nvPr>
            <p:ph type="body" sz="quarter" idx="11"/>
          </p:nvPr>
        </p:nvSpPr>
        <p:spPr>
          <a:xfrm>
            <a:off x="77606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 name="Picture Placeholder 2"/>
          <p:cNvSpPr>
            <a:spLocks noGrp="1"/>
          </p:cNvSpPr>
          <p:nvPr>
            <p:ph type="pic" sz="quarter" idx="12"/>
          </p:nvPr>
        </p:nvSpPr>
        <p:spPr>
          <a:xfrm>
            <a:off x="77647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8" name="Text Placeholder 3"/>
          <p:cNvSpPr>
            <a:spLocks noGrp="1"/>
          </p:cNvSpPr>
          <p:nvPr>
            <p:ph type="body" sz="quarter" idx="13"/>
          </p:nvPr>
        </p:nvSpPr>
        <p:spPr>
          <a:xfrm>
            <a:off x="2392144"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9" name="Text Placeholder 3"/>
          <p:cNvSpPr>
            <a:spLocks noGrp="1"/>
          </p:cNvSpPr>
          <p:nvPr>
            <p:ph type="body" sz="quarter" idx="14"/>
          </p:nvPr>
        </p:nvSpPr>
        <p:spPr>
          <a:xfrm>
            <a:off x="2392144"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0" name="Picture Placeholder 2"/>
          <p:cNvSpPr>
            <a:spLocks noGrp="1"/>
          </p:cNvSpPr>
          <p:nvPr>
            <p:ph type="pic" sz="quarter" idx="15"/>
          </p:nvPr>
        </p:nvSpPr>
        <p:spPr>
          <a:xfrm>
            <a:off x="2392548"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1" name="Text Placeholder 3"/>
          <p:cNvSpPr>
            <a:spLocks noGrp="1"/>
          </p:cNvSpPr>
          <p:nvPr>
            <p:ph type="body" sz="quarter" idx="16"/>
          </p:nvPr>
        </p:nvSpPr>
        <p:spPr>
          <a:xfrm>
            <a:off x="400821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2" name="Text Placeholder 3"/>
          <p:cNvSpPr>
            <a:spLocks noGrp="1"/>
          </p:cNvSpPr>
          <p:nvPr>
            <p:ph type="body" sz="quarter" idx="17"/>
          </p:nvPr>
        </p:nvSpPr>
        <p:spPr>
          <a:xfrm>
            <a:off x="400821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3" name="Picture Placeholder 2"/>
          <p:cNvSpPr>
            <a:spLocks noGrp="1"/>
          </p:cNvSpPr>
          <p:nvPr>
            <p:ph type="pic" sz="quarter" idx="18"/>
          </p:nvPr>
        </p:nvSpPr>
        <p:spPr>
          <a:xfrm>
            <a:off x="400862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4" name="Text Placeholder 3"/>
          <p:cNvSpPr>
            <a:spLocks noGrp="1"/>
          </p:cNvSpPr>
          <p:nvPr>
            <p:ph type="body" sz="quarter" idx="19"/>
          </p:nvPr>
        </p:nvSpPr>
        <p:spPr>
          <a:xfrm>
            <a:off x="5624294"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5" name="Text Placeholder 3"/>
          <p:cNvSpPr>
            <a:spLocks noGrp="1"/>
          </p:cNvSpPr>
          <p:nvPr>
            <p:ph type="body" sz="quarter" idx="20"/>
          </p:nvPr>
        </p:nvSpPr>
        <p:spPr>
          <a:xfrm>
            <a:off x="5624294"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6" name="Picture Placeholder 2"/>
          <p:cNvSpPr>
            <a:spLocks noGrp="1"/>
          </p:cNvSpPr>
          <p:nvPr>
            <p:ph type="pic" sz="quarter" idx="21"/>
          </p:nvPr>
        </p:nvSpPr>
        <p:spPr>
          <a:xfrm>
            <a:off x="5624698"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7" name="Text Placeholder 3"/>
          <p:cNvSpPr>
            <a:spLocks noGrp="1"/>
          </p:cNvSpPr>
          <p:nvPr>
            <p:ph type="body" sz="quarter" idx="22"/>
          </p:nvPr>
        </p:nvSpPr>
        <p:spPr>
          <a:xfrm>
            <a:off x="724036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8" name="Text Placeholder 3"/>
          <p:cNvSpPr>
            <a:spLocks noGrp="1"/>
          </p:cNvSpPr>
          <p:nvPr>
            <p:ph type="body" sz="quarter" idx="23"/>
          </p:nvPr>
        </p:nvSpPr>
        <p:spPr>
          <a:xfrm>
            <a:off x="724036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9" name="Picture Placeholder 2"/>
          <p:cNvSpPr>
            <a:spLocks noGrp="1"/>
          </p:cNvSpPr>
          <p:nvPr>
            <p:ph type="pic" sz="quarter" idx="24"/>
          </p:nvPr>
        </p:nvSpPr>
        <p:spPr>
          <a:xfrm>
            <a:off x="724077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0" name="Text Placeholder 3"/>
          <p:cNvSpPr>
            <a:spLocks noGrp="1"/>
          </p:cNvSpPr>
          <p:nvPr>
            <p:ph type="body" sz="quarter" idx="25"/>
          </p:nvPr>
        </p:nvSpPr>
        <p:spPr>
          <a:xfrm>
            <a:off x="77606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1" name="Text Placeholder 3"/>
          <p:cNvSpPr>
            <a:spLocks noGrp="1"/>
          </p:cNvSpPr>
          <p:nvPr>
            <p:ph type="body" sz="quarter" idx="26"/>
          </p:nvPr>
        </p:nvSpPr>
        <p:spPr>
          <a:xfrm>
            <a:off x="77606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2" name="Picture Placeholder 2"/>
          <p:cNvSpPr>
            <a:spLocks noGrp="1"/>
          </p:cNvSpPr>
          <p:nvPr>
            <p:ph type="pic" sz="quarter" idx="27"/>
          </p:nvPr>
        </p:nvSpPr>
        <p:spPr>
          <a:xfrm>
            <a:off x="77647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3" name="Text Placeholder 3"/>
          <p:cNvSpPr>
            <a:spLocks noGrp="1"/>
          </p:cNvSpPr>
          <p:nvPr>
            <p:ph type="body" sz="quarter" idx="28"/>
          </p:nvPr>
        </p:nvSpPr>
        <p:spPr>
          <a:xfrm>
            <a:off x="2392144"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4" name="Text Placeholder 3"/>
          <p:cNvSpPr>
            <a:spLocks noGrp="1"/>
          </p:cNvSpPr>
          <p:nvPr>
            <p:ph type="body" sz="quarter" idx="29"/>
          </p:nvPr>
        </p:nvSpPr>
        <p:spPr>
          <a:xfrm>
            <a:off x="2392144"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5" name="Picture Placeholder 2"/>
          <p:cNvSpPr>
            <a:spLocks noGrp="1"/>
          </p:cNvSpPr>
          <p:nvPr>
            <p:ph type="pic" sz="quarter" idx="30"/>
          </p:nvPr>
        </p:nvSpPr>
        <p:spPr>
          <a:xfrm>
            <a:off x="2392548"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6" name="Text Placeholder 3"/>
          <p:cNvSpPr>
            <a:spLocks noGrp="1"/>
          </p:cNvSpPr>
          <p:nvPr>
            <p:ph type="body" sz="quarter" idx="31"/>
          </p:nvPr>
        </p:nvSpPr>
        <p:spPr>
          <a:xfrm>
            <a:off x="400821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7" name="Text Placeholder 3"/>
          <p:cNvSpPr>
            <a:spLocks noGrp="1"/>
          </p:cNvSpPr>
          <p:nvPr>
            <p:ph type="body" sz="quarter" idx="32"/>
          </p:nvPr>
        </p:nvSpPr>
        <p:spPr>
          <a:xfrm>
            <a:off x="400821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8" name="Picture Placeholder 2"/>
          <p:cNvSpPr>
            <a:spLocks noGrp="1"/>
          </p:cNvSpPr>
          <p:nvPr>
            <p:ph type="pic" sz="quarter" idx="33"/>
          </p:nvPr>
        </p:nvSpPr>
        <p:spPr>
          <a:xfrm>
            <a:off x="400862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9" name="Text Placeholder 3"/>
          <p:cNvSpPr>
            <a:spLocks noGrp="1"/>
          </p:cNvSpPr>
          <p:nvPr>
            <p:ph type="body" sz="quarter" idx="34"/>
          </p:nvPr>
        </p:nvSpPr>
        <p:spPr>
          <a:xfrm>
            <a:off x="5624294"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0" name="Text Placeholder 3"/>
          <p:cNvSpPr>
            <a:spLocks noGrp="1"/>
          </p:cNvSpPr>
          <p:nvPr>
            <p:ph type="body" sz="quarter" idx="35"/>
          </p:nvPr>
        </p:nvSpPr>
        <p:spPr>
          <a:xfrm>
            <a:off x="5624294"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1" name="Picture Placeholder 2"/>
          <p:cNvSpPr>
            <a:spLocks noGrp="1"/>
          </p:cNvSpPr>
          <p:nvPr>
            <p:ph type="pic" sz="quarter" idx="36"/>
          </p:nvPr>
        </p:nvSpPr>
        <p:spPr>
          <a:xfrm>
            <a:off x="5624698"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2" name="Text Placeholder 3"/>
          <p:cNvSpPr>
            <a:spLocks noGrp="1"/>
          </p:cNvSpPr>
          <p:nvPr>
            <p:ph type="body" sz="quarter" idx="37"/>
          </p:nvPr>
        </p:nvSpPr>
        <p:spPr>
          <a:xfrm>
            <a:off x="724036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3" name="Text Placeholder 3"/>
          <p:cNvSpPr>
            <a:spLocks noGrp="1"/>
          </p:cNvSpPr>
          <p:nvPr>
            <p:ph type="body" sz="quarter" idx="38"/>
          </p:nvPr>
        </p:nvSpPr>
        <p:spPr>
          <a:xfrm>
            <a:off x="724036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4" name="Picture Placeholder 2"/>
          <p:cNvSpPr>
            <a:spLocks noGrp="1"/>
          </p:cNvSpPr>
          <p:nvPr>
            <p:ph type="pic" sz="quarter" idx="39"/>
          </p:nvPr>
        </p:nvSpPr>
        <p:spPr>
          <a:xfrm>
            <a:off x="724077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5" name="Text Placeholder 3"/>
          <p:cNvSpPr>
            <a:spLocks noGrp="1"/>
          </p:cNvSpPr>
          <p:nvPr>
            <p:ph type="body" sz="quarter" idx="40"/>
          </p:nvPr>
        </p:nvSpPr>
        <p:spPr>
          <a:xfrm>
            <a:off x="77606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6" name="Text Placeholder 3"/>
          <p:cNvSpPr>
            <a:spLocks noGrp="1"/>
          </p:cNvSpPr>
          <p:nvPr>
            <p:ph type="body" sz="quarter" idx="41"/>
          </p:nvPr>
        </p:nvSpPr>
        <p:spPr>
          <a:xfrm>
            <a:off x="77606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7" name="Picture Placeholder 2"/>
          <p:cNvSpPr>
            <a:spLocks noGrp="1"/>
          </p:cNvSpPr>
          <p:nvPr>
            <p:ph type="pic" sz="quarter" idx="42"/>
          </p:nvPr>
        </p:nvSpPr>
        <p:spPr>
          <a:xfrm>
            <a:off x="77647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8" name="Text Placeholder 3"/>
          <p:cNvSpPr>
            <a:spLocks noGrp="1"/>
          </p:cNvSpPr>
          <p:nvPr>
            <p:ph type="body" sz="quarter" idx="43"/>
          </p:nvPr>
        </p:nvSpPr>
        <p:spPr>
          <a:xfrm>
            <a:off x="2392144"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9" name="Text Placeholder 3"/>
          <p:cNvSpPr>
            <a:spLocks noGrp="1"/>
          </p:cNvSpPr>
          <p:nvPr>
            <p:ph type="body" sz="quarter" idx="44"/>
          </p:nvPr>
        </p:nvSpPr>
        <p:spPr>
          <a:xfrm>
            <a:off x="2392144"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0" name="Picture Placeholder 2"/>
          <p:cNvSpPr>
            <a:spLocks noGrp="1"/>
          </p:cNvSpPr>
          <p:nvPr>
            <p:ph type="pic" sz="quarter" idx="45"/>
          </p:nvPr>
        </p:nvSpPr>
        <p:spPr>
          <a:xfrm>
            <a:off x="2392548"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1" name="Text Placeholder 3"/>
          <p:cNvSpPr>
            <a:spLocks noGrp="1"/>
          </p:cNvSpPr>
          <p:nvPr>
            <p:ph type="body" sz="quarter" idx="46"/>
          </p:nvPr>
        </p:nvSpPr>
        <p:spPr>
          <a:xfrm>
            <a:off x="400821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2" name="Text Placeholder 3"/>
          <p:cNvSpPr>
            <a:spLocks noGrp="1"/>
          </p:cNvSpPr>
          <p:nvPr>
            <p:ph type="body" sz="quarter" idx="47"/>
          </p:nvPr>
        </p:nvSpPr>
        <p:spPr>
          <a:xfrm>
            <a:off x="400821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3" name="Picture Placeholder 2"/>
          <p:cNvSpPr>
            <a:spLocks noGrp="1"/>
          </p:cNvSpPr>
          <p:nvPr>
            <p:ph type="pic" sz="quarter" idx="48"/>
          </p:nvPr>
        </p:nvSpPr>
        <p:spPr>
          <a:xfrm>
            <a:off x="400862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5" name="Text Placeholder 3"/>
          <p:cNvSpPr>
            <a:spLocks noGrp="1"/>
          </p:cNvSpPr>
          <p:nvPr>
            <p:ph type="body" sz="quarter" idx="49"/>
          </p:nvPr>
        </p:nvSpPr>
        <p:spPr>
          <a:xfrm>
            <a:off x="5624294"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6" name="Text Placeholder 3"/>
          <p:cNvSpPr>
            <a:spLocks noGrp="1"/>
          </p:cNvSpPr>
          <p:nvPr>
            <p:ph type="body" sz="quarter" idx="50"/>
          </p:nvPr>
        </p:nvSpPr>
        <p:spPr>
          <a:xfrm>
            <a:off x="5624294"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7" name="Picture Placeholder 2"/>
          <p:cNvSpPr>
            <a:spLocks noGrp="1"/>
          </p:cNvSpPr>
          <p:nvPr>
            <p:ph type="pic" sz="quarter" idx="51"/>
          </p:nvPr>
        </p:nvSpPr>
        <p:spPr>
          <a:xfrm>
            <a:off x="5624698"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8" name="Text Placeholder 3"/>
          <p:cNvSpPr>
            <a:spLocks noGrp="1"/>
          </p:cNvSpPr>
          <p:nvPr>
            <p:ph type="body" sz="quarter" idx="52"/>
          </p:nvPr>
        </p:nvSpPr>
        <p:spPr>
          <a:xfrm>
            <a:off x="724036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9" name="Text Placeholder 3"/>
          <p:cNvSpPr>
            <a:spLocks noGrp="1"/>
          </p:cNvSpPr>
          <p:nvPr>
            <p:ph type="body" sz="quarter" idx="53"/>
          </p:nvPr>
        </p:nvSpPr>
        <p:spPr>
          <a:xfrm>
            <a:off x="724036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50" name="Picture Placeholder 2"/>
          <p:cNvSpPr>
            <a:spLocks noGrp="1"/>
          </p:cNvSpPr>
          <p:nvPr>
            <p:ph type="pic" sz="quarter" idx="54"/>
          </p:nvPr>
        </p:nvSpPr>
        <p:spPr>
          <a:xfrm>
            <a:off x="724077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Tree>
    <p:extLst>
      <p:ext uri="{BB962C8B-B14F-4D97-AF65-F5344CB8AC3E}">
        <p14:creationId xmlns:p14="http://schemas.microsoft.com/office/powerpoint/2010/main" xmlns="" val="3027346241"/>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3" name="Rectangle 22"/>
          <p:cNvSpPr/>
          <p:nvPr userDrawn="1"/>
        </p:nvSpPr>
        <p:spPr>
          <a:xfrm>
            <a:off x="1387475" y="1127125"/>
            <a:ext cx="3184525" cy="2243138"/>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4" name="Rectangle 23"/>
          <p:cNvSpPr/>
          <p:nvPr userDrawn="1"/>
        </p:nvSpPr>
        <p:spPr>
          <a:xfrm>
            <a:off x="5637213" y="1127125"/>
            <a:ext cx="3184525" cy="2243138"/>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5" name="Rectangle 24"/>
          <p:cNvSpPr/>
          <p:nvPr userDrawn="1"/>
        </p:nvSpPr>
        <p:spPr>
          <a:xfrm>
            <a:off x="1387475" y="3576638"/>
            <a:ext cx="3184525" cy="2243137"/>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6" name="Rectangle 25"/>
          <p:cNvSpPr/>
          <p:nvPr userDrawn="1"/>
        </p:nvSpPr>
        <p:spPr>
          <a:xfrm>
            <a:off x="5637213" y="3576638"/>
            <a:ext cx="3184525" cy="2243137"/>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3" name="Picture Placeholder 2"/>
          <p:cNvSpPr>
            <a:spLocks noGrp="1"/>
          </p:cNvSpPr>
          <p:nvPr>
            <p:ph type="pic" sz="quarter" idx="12"/>
          </p:nvPr>
        </p:nvSpPr>
        <p:spPr>
          <a:xfrm>
            <a:off x="606356" y="112705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4" name="Picture Placeholder 2"/>
          <p:cNvSpPr>
            <a:spLocks noGrp="1"/>
          </p:cNvSpPr>
          <p:nvPr>
            <p:ph type="pic" sz="quarter" idx="13"/>
          </p:nvPr>
        </p:nvSpPr>
        <p:spPr>
          <a:xfrm>
            <a:off x="606356" y="1850066"/>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5" name="Picture Placeholder 2"/>
          <p:cNvSpPr>
            <a:spLocks noGrp="1"/>
          </p:cNvSpPr>
          <p:nvPr>
            <p:ph type="pic" sz="quarter" idx="14"/>
          </p:nvPr>
        </p:nvSpPr>
        <p:spPr>
          <a:xfrm>
            <a:off x="606356" y="256776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 name="Text Placeholder 3"/>
          <p:cNvSpPr>
            <a:spLocks noGrp="1"/>
          </p:cNvSpPr>
          <p:nvPr>
            <p:ph type="body" sz="quarter" idx="10"/>
          </p:nvPr>
        </p:nvSpPr>
        <p:spPr>
          <a:xfrm>
            <a:off x="1477821" y="1196166"/>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4" name="Text Placeholder 3"/>
          <p:cNvSpPr>
            <a:spLocks noGrp="1"/>
          </p:cNvSpPr>
          <p:nvPr>
            <p:ph type="body" sz="quarter" idx="15"/>
          </p:nvPr>
        </p:nvSpPr>
        <p:spPr>
          <a:xfrm>
            <a:off x="1477781" y="1541761"/>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6" name="Picture Placeholder 2"/>
          <p:cNvSpPr>
            <a:spLocks noGrp="1"/>
          </p:cNvSpPr>
          <p:nvPr>
            <p:ph type="pic" sz="quarter" idx="16"/>
          </p:nvPr>
        </p:nvSpPr>
        <p:spPr>
          <a:xfrm>
            <a:off x="4855837" y="112705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8" name="Picture Placeholder 2"/>
          <p:cNvSpPr>
            <a:spLocks noGrp="1"/>
          </p:cNvSpPr>
          <p:nvPr>
            <p:ph type="pic" sz="quarter" idx="17"/>
          </p:nvPr>
        </p:nvSpPr>
        <p:spPr>
          <a:xfrm>
            <a:off x="4855837" y="1850066"/>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9" name="Picture Placeholder 2"/>
          <p:cNvSpPr>
            <a:spLocks noGrp="1"/>
          </p:cNvSpPr>
          <p:nvPr>
            <p:ph type="pic" sz="quarter" idx="18"/>
          </p:nvPr>
        </p:nvSpPr>
        <p:spPr>
          <a:xfrm>
            <a:off x="4855837" y="256776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0" name="Text Placeholder 3"/>
          <p:cNvSpPr>
            <a:spLocks noGrp="1"/>
          </p:cNvSpPr>
          <p:nvPr>
            <p:ph type="body" sz="quarter" idx="19"/>
          </p:nvPr>
        </p:nvSpPr>
        <p:spPr>
          <a:xfrm>
            <a:off x="5727302" y="1196166"/>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61" name="Text Placeholder 3"/>
          <p:cNvSpPr>
            <a:spLocks noGrp="1"/>
          </p:cNvSpPr>
          <p:nvPr>
            <p:ph type="body" sz="quarter" idx="20"/>
          </p:nvPr>
        </p:nvSpPr>
        <p:spPr>
          <a:xfrm>
            <a:off x="5727262" y="1541761"/>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2" name="Picture Placeholder 2"/>
          <p:cNvSpPr>
            <a:spLocks noGrp="1"/>
          </p:cNvSpPr>
          <p:nvPr>
            <p:ph type="pic" sz="quarter" idx="21"/>
          </p:nvPr>
        </p:nvSpPr>
        <p:spPr>
          <a:xfrm>
            <a:off x="606356" y="357608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4" name="Picture Placeholder 2"/>
          <p:cNvSpPr>
            <a:spLocks noGrp="1"/>
          </p:cNvSpPr>
          <p:nvPr>
            <p:ph type="pic" sz="quarter" idx="22"/>
          </p:nvPr>
        </p:nvSpPr>
        <p:spPr>
          <a:xfrm>
            <a:off x="606356" y="4299098"/>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5" name="Picture Placeholder 2"/>
          <p:cNvSpPr>
            <a:spLocks noGrp="1"/>
          </p:cNvSpPr>
          <p:nvPr>
            <p:ph type="pic" sz="quarter" idx="23"/>
          </p:nvPr>
        </p:nvSpPr>
        <p:spPr>
          <a:xfrm>
            <a:off x="606356" y="501679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6" name="Text Placeholder 3"/>
          <p:cNvSpPr>
            <a:spLocks noGrp="1"/>
          </p:cNvSpPr>
          <p:nvPr>
            <p:ph type="body" sz="quarter" idx="24"/>
          </p:nvPr>
        </p:nvSpPr>
        <p:spPr>
          <a:xfrm>
            <a:off x="1477821" y="3645198"/>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67" name="Text Placeholder 3"/>
          <p:cNvSpPr>
            <a:spLocks noGrp="1"/>
          </p:cNvSpPr>
          <p:nvPr>
            <p:ph type="body" sz="quarter" idx="25"/>
          </p:nvPr>
        </p:nvSpPr>
        <p:spPr>
          <a:xfrm>
            <a:off x="1477781" y="3990793"/>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8" name="Picture Placeholder 2"/>
          <p:cNvSpPr>
            <a:spLocks noGrp="1"/>
          </p:cNvSpPr>
          <p:nvPr>
            <p:ph type="pic" sz="quarter" idx="26"/>
          </p:nvPr>
        </p:nvSpPr>
        <p:spPr>
          <a:xfrm>
            <a:off x="4855837" y="357608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0" name="Picture Placeholder 2"/>
          <p:cNvSpPr>
            <a:spLocks noGrp="1"/>
          </p:cNvSpPr>
          <p:nvPr>
            <p:ph type="pic" sz="quarter" idx="27"/>
          </p:nvPr>
        </p:nvSpPr>
        <p:spPr>
          <a:xfrm>
            <a:off x="4855837" y="4299098"/>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1" name="Picture Placeholder 2"/>
          <p:cNvSpPr>
            <a:spLocks noGrp="1"/>
          </p:cNvSpPr>
          <p:nvPr>
            <p:ph type="pic" sz="quarter" idx="28"/>
          </p:nvPr>
        </p:nvSpPr>
        <p:spPr>
          <a:xfrm>
            <a:off x="4855837" y="501679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2" name="Text Placeholder 3"/>
          <p:cNvSpPr>
            <a:spLocks noGrp="1"/>
          </p:cNvSpPr>
          <p:nvPr>
            <p:ph type="body" sz="quarter" idx="29"/>
          </p:nvPr>
        </p:nvSpPr>
        <p:spPr>
          <a:xfrm>
            <a:off x="5727302" y="3645198"/>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73" name="Text Placeholder 3"/>
          <p:cNvSpPr>
            <a:spLocks noGrp="1"/>
          </p:cNvSpPr>
          <p:nvPr>
            <p:ph type="body" sz="quarter" idx="30"/>
          </p:nvPr>
        </p:nvSpPr>
        <p:spPr>
          <a:xfrm>
            <a:off x="5727262" y="3990793"/>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xmlns="" val="4149396473"/>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8" name="Rectangle 17"/>
          <p:cNvSpPr/>
          <p:nvPr userDrawn="1"/>
        </p:nvSpPr>
        <p:spPr>
          <a:xfrm>
            <a:off x="536575" y="2428875"/>
            <a:ext cx="1608138" cy="3535363"/>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9" name="Rectangle 18"/>
          <p:cNvSpPr/>
          <p:nvPr userDrawn="1"/>
        </p:nvSpPr>
        <p:spPr>
          <a:xfrm>
            <a:off x="2228850" y="2428875"/>
            <a:ext cx="1608138" cy="3535363"/>
          </a:xfrm>
          <a:prstGeom prst="rect">
            <a:avLst/>
          </a:prstGeom>
          <a:gradFill>
            <a:gsLst>
              <a:gs pos="0">
                <a:schemeClr val="bg1">
                  <a:alpha val="0"/>
                </a:schemeClr>
              </a:gs>
              <a:gs pos="80000">
                <a:schemeClr val="accent3">
                  <a:lumMod val="20000"/>
                  <a:lumOff val="80000"/>
                </a:schemeClr>
              </a:gs>
              <a:gs pos="99000">
                <a:schemeClr val="accent3">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0" name="Rectangle 19"/>
          <p:cNvSpPr/>
          <p:nvPr userDrawn="1"/>
        </p:nvSpPr>
        <p:spPr>
          <a:xfrm>
            <a:off x="3919538" y="2428875"/>
            <a:ext cx="1608137" cy="3535363"/>
          </a:xfrm>
          <a:prstGeom prst="rect">
            <a:avLst/>
          </a:prstGeom>
          <a:gradFill>
            <a:gsLst>
              <a:gs pos="0">
                <a:schemeClr val="bg1">
                  <a:alpha val="0"/>
                </a:schemeClr>
              </a:gs>
              <a:gs pos="80000">
                <a:schemeClr val="accent2">
                  <a:lumMod val="20000"/>
                  <a:lumOff val="80000"/>
                </a:schemeClr>
              </a:gs>
              <a:gs pos="100000">
                <a:schemeClr val="accent2">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1" name="Rectangle 20"/>
          <p:cNvSpPr/>
          <p:nvPr userDrawn="1"/>
        </p:nvSpPr>
        <p:spPr>
          <a:xfrm>
            <a:off x="5610225" y="2428875"/>
            <a:ext cx="1608138" cy="3535363"/>
          </a:xfrm>
          <a:prstGeom prst="rect">
            <a:avLst/>
          </a:prstGeom>
          <a:gradFill>
            <a:gsLst>
              <a:gs pos="0">
                <a:schemeClr val="bg1">
                  <a:alpha val="0"/>
                </a:schemeClr>
              </a:gs>
              <a:gs pos="80000">
                <a:schemeClr val="accent1">
                  <a:lumMod val="20000"/>
                  <a:lumOff val="80000"/>
                </a:schemeClr>
              </a:gs>
              <a:gs pos="100000">
                <a:schemeClr val="accent1">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2" name="Rectangle 21"/>
          <p:cNvSpPr/>
          <p:nvPr userDrawn="1"/>
        </p:nvSpPr>
        <p:spPr>
          <a:xfrm>
            <a:off x="7300913" y="2428875"/>
            <a:ext cx="1609725" cy="3535363"/>
          </a:xfrm>
          <a:prstGeom prst="rect">
            <a:avLst/>
          </a:prstGeom>
          <a:gradFill>
            <a:gsLst>
              <a:gs pos="0">
                <a:schemeClr val="bg1">
                  <a:alpha val="0"/>
                </a:schemeClr>
              </a:gs>
              <a:gs pos="80000">
                <a:schemeClr val="bg2">
                  <a:lumMod val="90000"/>
                </a:schemeClr>
              </a:gs>
              <a:gs pos="100000">
                <a:schemeClr val="bg2">
                  <a:lumMod val="9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56" name="Picture Placeholder 2"/>
          <p:cNvSpPr>
            <a:spLocks noGrp="1"/>
          </p:cNvSpPr>
          <p:nvPr>
            <p:ph type="pic" sz="quarter" idx="16"/>
          </p:nvPr>
        </p:nvSpPr>
        <p:spPr>
          <a:xfrm>
            <a:off x="536946"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0" name="Text Placeholder 3"/>
          <p:cNvSpPr>
            <a:spLocks noGrp="1"/>
          </p:cNvSpPr>
          <p:nvPr>
            <p:ph type="body" sz="quarter" idx="19"/>
          </p:nvPr>
        </p:nvSpPr>
        <p:spPr>
          <a:xfrm>
            <a:off x="536947" y="1998921"/>
            <a:ext cx="1608390" cy="372142"/>
          </a:xfrm>
        </p:spPr>
        <p:txBody>
          <a:bodyPr anchor="ctr">
            <a:noAutofit/>
          </a:bodyPr>
          <a:lstStyle>
            <a:lvl1pPr marL="0" indent="0" algn="ctr">
              <a:buFontTx/>
              <a:buNone/>
              <a:defRPr sz="1400" b="1">
                <a:solidFill>
                  <a:schemeClr val="accent6"/>
                </a:solidFill>
              </a:defRPr>
            </a:lvl1pPr>
            <a:lvl2pPr>
              <a:defRPr sz="1600"/>
            </a:lvl2pPr>
            <a:lvl3pPr>
              <a:defRPr sz="1400"/>
            </a:lvl3pPr>
          </a:lstStyle>
          <a:p>
            <a:pPr lvl="0"/>
            <a:r>
              <a:rPr lang="en-US" dirty="0" smtClean="0"/>
              <a:t>Click to edit </a:t>
            </a:r>
          </a:p>
        </p:txBody>
      </p:sp>
      <p:sp>
        <p:nvSpPr>
          <p:cNvPr id="32" name="Picture Placeholder 2"/>
          <p:cNvSpPr>
            <a:spLocks noGrp="1"/>
          </p:cNvSpPr>
          <p:nvPr>
            <p:ph type="pic" sz="quarter" idx="21"/>
          </p:nvPr>
        </p:nvSpPr>
        <p:spPr>
          <a:xfrm>
            <a:off x="2228134"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3" name="Picture Placeholder 2"/>
          <p:cNvSpPr>
            <a:spLocks noGrp="1"/>
          </p:cNvSpPr>
          <p:nvPr>
            <p:ph type="pic" sz="quarter" idx="22"/>
          </p:nvPr>
        </p:nvSpPr>
        <p:spPr>
          <a:xfrm>
            <a:off x="3919321"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4" name="Picture Placeholder 2"/>
          <p:cNvSpPr>
            <a:spLocks noGrp="1"/>
          </p:cNvSpPr>
          <p:nvPr>
            <p:ph type="pic" sz="quarter" idx="23"/>
          </p:nvPr>
        </p:nvSpPr>
        <p:spPr>
          <a:xfrm>
            <a:off x="5610509"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5" name="Picture Placeholder 2"/>
          <p:cNvSpPr>
            <a:spLocks noGrp="1"/>
          </p:cNvSpPr>
          <p:nvPr>
            <p:ph type="pic" sz="quarter" idx="24"/>
          </p:nvPr>
        </p:nvSpPr>
        <p:spPr>
          <a:xfrm>
            <a:off x="7301694"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6" name="Text Placeholder 3"/>
          <p:cNvSpPr>
            <a:spLocks noGrp="1"/>
          </p:cNvSpPr>
          <p:nvPr>
            <p:ph type="body" sz="quarter" idx="25"/>
          </p:nvPr>
        </p:nvSpPr>
        <p:spPr>
          <a:xfrm>
            <a:off x="2228134" y="1998921"/>
            <a:ext cx="1608390" cy="372142"/>
          </a:xfrm>
        </p:spPr>
        <p:txBody>
          <a:bodyPr anchor="ctr">
            <a:noAutofit/>
          </a:bodyPr>
          <a:lstStyle>
            <a:lvl1pPr marL="0" indent="0" algn="ctr">
              <a:buFontTx/>
              <a:buNone/>
              <a:defRPr sz="1400" b="1">
                <a:solidFill>
                  <a:schemeClr val="accent3"/>
                </a:solidFill>
              </a:defRPr>
            </a:lvl1pPr>
            <a:lvl2pPr>
              <a:defRPr sz="1600"/>
            </a:lvl2pPr>
            <a:lvl3pPr>
              <a:defRPr sz="1400"/>
            </a:lvl3pPr>
          </a:lstStyle>
          <a:p>
            <a:pPr lvl="0"/>
            <a:r>
              <a:rPr lang="en-US" dirty="0" smtClean="0"/>
              <a:t>Click to edit </a:t>
            </a:r>
          </a:p>
        </p:txBody>
      </p:sp>
      <p:sp>
        <p:nvSpPr>
          <p:cNvPr id="37" name="Text Placeholder 3"/>
          <p:cNvSpPr>
            <a:spLocks noGrp="1"/>
          </p:cNvSpPr>
          <p:nvPr>
            <p:ph type="body" sz="quarter" idx="26"/>
          </p:nvPr>
        </p:nvSpPr>
        <p:spPr>
          <a:xfrm>
            <a:off x="3919321" y="1998921"/>
            <a:ext cx="1608390" cy="372142"/>
          </a:xfrm>
        </p:spPr>
        <p:txBody>
          <a:bodyPr anchor="ctr">
            <a:noAutofit/>
          </a:bodyPr>
          <a:lstStyle>
            <a:lvl1pPr marL="0" indent="0" algn="ctr">
              <a:buFontTx/>
              <a:buNone/>
              <a:defRPr sz="1400" b="1">
                <a:solidFill>
                  <a:schemeClr val="accent2"/>
                </a:solidFill>
              </a:defRPr>
            </a:lvl1pPr>
            <a:lvl2pPr>
              <a:defRPr sz="1600"/>
            </a:lvl2pPr>
            <a:lvl3pPr>
              <a:defRPr sz="1400"/>
            </a:lvl3pPr>
          </a:lstStyle>
          <a:p>
            <a:pPr lvl="0"/>
            <a:r>
              <a:rPr lang="en-US" dirty="0" smtClean="0"/>
              <a:t>Click to edit </a:t>
            </a:r>
          </a:p>
        </p:txBody>
      </p:sp>
      <p:sp>
        <p:nvSpPr>
          <p:cNvPr id="38" name="Text Placeholder 3"/>
          <p:cNvSpPr>
            <a:spLocks noGrp="1"/>
          </p:cNvSpPr>
          <p:nvPr>
            <p:ph type="body" sz="quarter" idx="27"/>
          </p:nvPr>
        </p:nvSpPr>
        <p:spPr>
          <a:xfrm>
            <a:off x="5610509" y="1998921"/>
            <a:ext cx="1608390" cy="372142"/>
          </a:xfrm>
        </p:spPr>
        <p:txBody>
          <a:bodyPr anchor="ctr">
            <a:noAutofit/>
          </a:bodyPr>
          <a:lstStyle>
            <a:lvl1pPr marL="0" indent="0" algn="ctr">
              <a:buFontTx/>
              <a:buNone/>
              <a:defRPr sz="1400" b="1">
                <a:solidFill>
                  <a:schemeClr val="accent1"/>
                </a:solidFill>
              </a:defRPr>
            </a:lvl1pPr>
            <a:lvl2pPr>
              <a:defRPr sz="1600"/>
            </a:lvl2pPr>
            <a:lvl3pPr>
              <a:defRPr sz="1400"/>
            </a:lvl3pPr>
          </a:lstStyle>
          <a:p>
            <a:pPr lvl="0"/>
            <a:r>
              <a:rPr lang="en-US" dirty="0" smtClean="0"/>
              <a:t>Click to edit </a:t>
            </a:r>
          </a:p>
        </p:txBody>
      </p:sp>
      <p:sp>
        <p:nvSpPr>
          <p:cNvPr id="39" name="Text Placeholder 3"/>
          <p:cNvSpPr>
            <a:spLocks noGrp="1"/>
          </p:cNvSpPr>
          <p:nvPr>
            <p:ph type="body" sz="quarter" idx="28"/>
          </p:nvPr>
        </p:nvSpPr>
        <p:spPr>
          <a:xfrm>
            <a:off x="7301694" y="1998921"/>
            <a:ext cx="1608390" cy="372142"/>
          </a:xfrm>
        </p:spPr>
        <p:txBody>
          <a:bodyPr anchor="ctr">
            <a:noAutofit/>
          </a:bodyPr>
          <a:lstStyle>
            <a:lvl1pPr marL="0" indent="0" algn="ctr">
              <a:buFontTx/>
              <a:buNone/>
              <a:defRPr sz="1400" b="1">
                <a:solidFill>
                  <a:schemeClr val="tx2"/>
                </a:solidFill>
              </a:defRPr>
            </a:lvl1pPr>
            <a:lvl2pPr>
              <a:defRPr sz="1600"/>
            </a:lvl2pPr>
            <a:lvl3pPr>
              <a:defRPr sz="1400"/>
            </a:lvl3pPr>
          </a:lstStyle>
          <a:p>
            <a:pPr lvl="0"/>
            <a:r>
              <a:rPr lang="en-US" dirty="0" smtClean="0"/>
              <a:t>Click to edit </a:t>
            </a:r>
          </a:p>
        </p:txBody>
      </p:sp>
      <p:sp>
        <p:nvSpPr>
          <p:cNvPr id="61" name="Text Placeholder 3"/>
          <p:cNvSpPr>
            <a:spLocks noGrp="1"/>
          </p:cNvSpPr>
          <p:nvPr>
            <p:ph type="body" sz="quarter" idx="20"/>
          </p:nvPr>
        </p:nvSpPr>
        <p:spPr>
          <a:xfrm>
            <a:off x="537605"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0" name="Text Placeholder 3"/>
          <p:cNvSpPr>
            <a:spLocks noGrp="1"/>
          </p:cNvSpPr>
          <p:nvPr>
            <p:ph type="body" sz="quarter" idx="29"/>
          </p:nvPr>
        </p:nvSpPr>
        <p:spPr>
          <a:xfrm>
            <a:off x="2228134"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1" name="Text Placeholder 3"/>
          <p:cNvSpPr>
            <a:spLocks noGrp="1"/>
          </p:cNvSpPr>
          <p:nvPr>
            <p:ph type="body" sz="quarter" idx="30"/>
          </p:nvPr>
        </p:nvSpPr>
        <p:spPr>
          <a:xfrm>
            <a:off x="3931715"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2" name="Text Placeholder 3"/>
          <p:cNvSpPr>
            <a:spLocks noGrp="1"/>
          </p:cNvSpPr>
          <p:nvPr>
            <p:ph type="body" sz="quarter" idx="31"/>
          </p:nvPr>
        </p:nvSpPr>
        <p:spPr>
          <a:xfrm>
            <a:off x="5610509"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3" name="Text Placeholder 3"/>
          <p:cNvSpPr>
            <a:spLocks noGrp="1"/>
          </p:cNvSpPr>
          <p:nvPr>
            <p:ph type="body" sz="quarter" idx="32"/>
          </p:nvPr>
        </p:nvSpPr>
        <p:spPr>
          <a:xfrm>
            <a:off x="7301694"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xmlns="" val="2934113084"/>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5"/>
          <p:cNvSpPr>
            <a:spLocks noGrp="1" noChangeArrowheads="1"/>
          </p:cNvSpPr>
          <p:nvPr>
            <p:ph type="sldNum" sz="quarter" idx="10"/>
          </p:nvPr>
        </p:nvSpPr>
        <p:spPr>
          <a:xfrm>
            <a:off x="5872163" y="6505575"/>
            <a:ext cx="685800" cy="314325"/>
          </a:xfrm>
          <a:prstGeom prst="rect">
            <a:avLst/>
          </a:prstGeom>
        </p:spPr>
        <p:txBody>
          <a:bodyPr/>
          <a:lstStyle>
            <a:lvl1pPr>
              <a:defRPr>
                <a:latin typeface="Arial" pitchFamily="34" charset="0"/>
              </a:defRPr>
            </a:lvl1pPr>
          </a:lstStyle>
          <a:p>
            <a:pPr>
              <a:defRPr/>
            </a:pPr>
            <a:fld id="{C23C825D-B281-4993-A5C6-F9ED57F450A7}"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xmlns="" val="3870519108"/>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Title Transition">
    <p:spTree>
      <p:nvGrpSpPr>
        <p:cNvPr id="1" name=""/>
        <p:cNvGrpSpPr/>
        <p:nvPr/>
      </p:nvGrpSpPr>
      <p:grpSpPr>
        <a:xfrm>
          <a:off x="0" y="0"/>
          <a:ext cx="0" cy="0"/>
          <a:chOff x="0" y="0"/>
          <a:chExt cx="0" cy="0"/>
        </a:xfrm>
      </p:grpSpPr>
      <p:cxnSp>
        <p:nvCxnSpPr>
          <p:cNvPr id="4" name="Straight Connector 3"/>
          <p:cNvCxnSpPr/>
          <p:nvPr userDrawn="1"/>
        </p:nvCxnSpPr>
        <p:spPr>
          <a:xfrm>
            <a:off x="-19051" y="3848100"/>
            <a:ext cx="9163051"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Rectangle 182"/>
          <p:cNvSpPr>
            <a:spLocks noGrp="1" noChangeArrowheads="1"/>
          </p:cNvSpPr>
          <p:nvPr>
            <p:ph type="ctrTitle" hasCustomPrompt="1"/>
          </p:nvPr>
        </p:nvSpPr>
        <p:spPr bwMode="blackWhite">
          <a:xfrm>
            <a:off x="916654" y="2354657"/>
            <a:ext cx="7302313" cy="666751"/>
          </a:xfrm>
          <a:noFill/>
          <a:ln>
            <a:noFill/>
          </a:ln>
        </p:spPr>
        <p:style>
          <a:lnRef idx="2">
            <a:schemeClr val="dk1"/>
          </a:lnRef>
          <a:fillRef idx="1">
            <a:schemeClr val="lt1"/>
          </a:fillRef>
          <a:effectRef idx="0">
            <a:schemeClr val="dk1"/>
          </a:effectRef>
          <a:fontRef idx="none"/>
        </p:style>
        <p:txBody>
          <a:bodyPr tIns="91440" bIns="91440" anchor="ctr"/>
          <a:lstStyle>
            <a:lvl1pPr algn="ctr">
              <a:spcBef>
                <a:spcPts val="0"/>
              </a:spcBef>
              <a:defRPr sz="3600" b="1" i="0" u="none" strike="noStrike" cap="none" spc="0" baseline="0">
                <a:ln>
                  <a:noFill/>
                </a:ln>
                <a:solidFill>
                  <a:schemeClr val="tx1"/>
                </a:solidFill>
                <a:effectLst/>
                <a:latin typeface="Arial" pitchFamily="34" charset="0"/>
              </a:defRPr>
            </a:lvl1pPr>
          </a:lstStyle>
          <a:p>
            <a:r>
              <a:rPr lang="en-US" dirty="0" smtClean="0"/>
              <a:t>Title Goes Here</a:t>
            </a:r>
            <a:endParaRPr lang="en-US" dirty="0"/>
          </a:p>
        </p:txBody>
      </p:sp>
    </p:spTree>
    <p:extLst>
      <p:ext uri="{BB962C8B-B14F-4D97-AF65-F5344CB8AC3E}">
        <p14:creationId xmlns:p14="http://schemas.microsoft.com/office/powerpoint/2010/main" xmlns="" val="221687592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userDrawn="1">
  <p:cSld name="4_Title Slide">
    <p:spTree>
      <p:nvGrpSpPr>
        <p:cNvPr id="1" name=""/>
        <p:cNvGrpSpPr/>
        <p:nvPr/>
      </p:nvGrpSpPr>
      <p:grpSpPr>
        <a:xfrm>
          <a:off x="0" y="0"/>
          <a:ext cx="0" cy="0"/>
          <a:chOff x="0" y="0"/>
          <a:chExt cx="0" cy="0"/>
        </a:xfrm>
      </p:grpSpPr>
      <p:pic>
        <p:nvPicPr>
          <p:cNvPr id="4" name="Picture 4" descr="\\10.81.250.100\wip\CORP\COR\_2011_Brand_Refresh\COR-P22374_Corp_PowerPoint_Template\Graphics\Lindsey_PPT build\elements\PPT_ORGBG_OP9.png"/>
          <p:cNvPicPr>
            <a:picLocks noChangeAspect="1" noChangeArrowheads="1"/>
          </p:cNvPicPr>
          <p:nvPr userDrawn="1"/>
        </p:nvPicPr>
        <p:blipFill>
          <a:blip r:embed="rId2" cstate="print"/>
          <a:srcRect/>
          <a:stretch>
            <a:fillRect/>
          </a:stretch>
        </p:blipFill>
        <p:spPr bwMode="auto">
          <a:xfrm>
            <a:off x="-19050" y="0"/>
            <a:ext cx="9163050" cy="6858000"/>
          </a:xfrm>
          <a:prstGeom prst="rect">
            <a:avLst/>
          </a:prstGeom>
          <a:noFill/>
          <a:ln w="9525">
            <a:noFill/>
            <a:miter lim="800000"/>
            <a:headEnd/>
            <a:tailEnd/>
          </a:ln>
        </p:spPr>
      </p:pic>
      <p:cxnSp>
        <p:nvCxnSpPr>
          <p:cNvPr id="5" name="Straight Connector 4"/>
          <p:cNvCxnSpPr/>
          <p:nvPr userDrawn="1"/>
        </p:nvCxnSpPr>
        <p:spPr>
          <a:xfrm>
            <a:off x="-19050" y="3848100"/>
            <a:ext cx="916305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17463" y="0"/>
            <a:ext cx="2789238" cy="6858000"/>
          </a:xfrm>
          <a:prstGeom prst="rect">
            <a:avLst/>
          </a:prstGeom>
          <a:solidFill>
            <a:schemeClr val="bg1"/>
          </a:solidFill>
          <a:ln>
            <a:noFill/>
          </a:ln>
          <a:effectLst>
            <a:outerShdw blurRad="88900" dist="50800" algn="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ext Box 1"/>
          <p:cNvSpPr txBox="1">
            <a:spLocks noChangeArrowheads="1"/>
          </p:cNvSpPr>
          <p:nvPr userDrawn="1"/>
        </p:nvSpPr>
        <p:spPr bwMode="black">
          <a:xfrm>
            <a:off x="228600" y="6038850"/>
            <a:ext cx="2278063" cy="538163"/>
          </a:xfrm>
          <a:prstGeom prst="rect">
            <a:avLst/>
          </a:prstGeom>
          <a:noFill/>
          <a:ln w="25400">
            <a:noFill/>
            <a:miter lim="800000"/>
            <a:headEnd/>
            <a:tailEnd type="none" w="lg" len="sm"/>
          </a:ln>
          <a:effectLst/>
        </p:spPr>
        <p:txBody>
          <a:bodyPr lIns="0" tIns="0" rIns="0" bIns="0">
            <a:spAutoFit/>
          </a:bodyPr>
          <a:lstStyle/>
          <a:p>
            <a:pPr>
              <a:defRPr/>
            </a:pPr>
            <a:r>
              <a:rPr lang="en-US" sz="500" dirty="0">
                <a:solidFill>
                  <a:schemeClr val="bg1">
                    <a:lumMod val="50000"/>
                  </a:schemeClr>
                </a:solidFill>
                <a:latin typeface="Arial Narrow" pitchFamily="34" charset="0"/>
                <a:cs typeface="Arial" pitchFamily="34" charset="0"/>
              </a:rPr>
              <a:t>Freescale, the Freescale logo, AltiVec, C-5, </a:t>
            </a:r>
            <a:r>
              <a:rPr lang="en-US" sz="500" dirty="0" err="1">
                <a:solidFill>
                  <a:schemeClr val="bg1">
                    <a:lumMod val="50000"/>
                  </a:schemeClr>
                </a:solidFill>
                <a:latin typeface="Arial Narrow" pitchFamily="34" charset="0"/>
                <a:cs typeface="Arial" pitchFamily="34" charset="0"/>
              </a:rPr>
              <a:t>CodeTEST</a:t>
            </a:r>
            <a:r>
              <a:rPr lang="en-US" sz="500" dirty="0">
                <a:solidFill>
                  <a:schemeClr val="bg1">
                    <a:lumMod val="50000"/>
                  </a:schemeClr>
                </a:solidFill>
                <a:latin typeface="Arial Narrow" pitchFamily="34" charset="0"/>
                <a:cs typeface="Arial" pitchFamily="34" charset="0"/>
              </a:rPr>
              <a:t>, CodeWarrior, </a:t>
            </a:r>
            <a:r>
              <a:rPr lang="en-US" sz="500" dirty="0" err="1">
                <a:solidFill>
                  <a:schemeClr val="bg1">
                    <a:lumMod val="50000"/>
                  </a:schemeClr>
                </a:solidFill>
                <a:latin typeface="Arial Narrow" pitchFamily="34" charset="0"/>
                <a:cs typeface="Arial" pitchFamily="34" charset="0"/>
              </a:rPr>
              <a:t>ColdFire</a:t>
            </a:r>
            <a:r>
              <a:rPr lang="en-US" sz="500" dirty="0">
                <a:solidFill>
                  <a:schemeClr val="bg1">
                    <a:lumMod val="50000"/>
                  </a:schemeClr>
                </a:solidFill>
                <a:latin typeface="Arial Narrow" pitchFamily="34" charset="0"/>
                <a:cs typeface="Arial" pitchFamily="34" charset="0"/>
              </a:rPr>
              <a:t>, C-Ware, the Energy Efficient Solutions logo, </a:t>
            </a:r>
            <a:r>
              <a:rPr lang="en-US" sz="500" dirty="0" err="1">
                <a:solidFill>
                  <a:schemeClr val="bg1">
                    <a:lumMod val="50000"/>
                  </a:schemeClr>
                </a:solidFill>
                <a:latin typeface="Arial Narrow" pitchFamily="34" charset="0"/>
                <a:cs typeface="Arial" pitchFamily="34" charset="0"/>
              </a:rPr>
              <a:t>mobileGT</a:t>
            </a:r>
            <a:r>
              <a:rPr lang="en-US" sz="500" dirty="0">
                <a:solidFill>
                  <a:schemeClr val="bg1">
                    <a:lumMod val="50000"/>
                  </a:schemeClr>
                </a:solidFill>
                <a:latin typeface="Arial Narrow" pitchFamily="34" charset="0"/>
                <a:cs typeface="Arial" pitchFamily="34" charset="0"/>
              </a:rPr>
              <a:t>, PowerQUICC, QorIQ, StarCore and Symphony are trademarks of Freescale Semiconductor, Inc., Reg. U.S. Pat. &amp; Tm. Off. </a:t>
            </a:r>
            <a:r>
              <a:rPr lang="en-US" sz="500" dirty="0" err="1">
                <a:solidFill>
                  <a:schemeClr val="bg1">
                    <a:lumMod val="50000"/>
                  </a:schemeClr>
                </a:solidFill>
                <a:latin typeface="Arial Narrow" pitchFamily="34" charset="0"/>
                <a:cs typeface="Arial" pitchFamily="34" charset="0"/>
              </a:rPr>
              <a:t>Airfast</a:t>
            </a:r>
            <a:r>
              <a:rPr lang="en-US" sz="500" dirty="0">
                <a:solidFill>
                  <a:schemeClr val="bg1">
                    <a:lumMod val="50000"/>
                  </a:schemeClr>
                </a:solidFill>
                <a:latin typeface="Arial Narrow" pitchFamily="34" charset="0"/>
                <a:cs typeface="Arial" pitchFamily="34" charset="0"/>
              </a:rPr>
              <a:t>, </a:t>
            </a:r>
            <a:r>
              <a:rPr lang="en-US" sz="500" dirty="0" err="1">
                <a:solidFill>
                  <a:schemeClr val="bg1">
                    <a:lumMod val="50000"/>
                  </a:schemeClr>
                </a:solidFill>
                <a:latin typeface="Arial Narrow" pitchFamily="34" charset="0"/>
                <a:cs typeface="Arial" pitchFamily="34" charset="0"/>
              </a:rPr>
              <a:t>BeeKit</a:t>
            </a:r>
            <a:r>
              <a:rPr lang="en-US" sz="500" dirty="0">
                <a:solidFill>
                  <a:schemeClr val="bg1">
                    <a:lumMod val="50000"/>
                  </a:schemeClr>
                </a:solidFill>
                <a:latin typeface="Arial Narrow" pitchFamily="34" charset="0"/>
                <a:cs typeface="Arial" pitchFamily="34" charset="0"/>
              </a:rPr>
              <a:t>, </a:t>
            </a:r>
            <a:r>
              <a:rPr lang="en-US" sz="500" dirty="0" err="1">
                <a:solidFill>
                  <a:schemeClr val="bg1">
                    <a:lumMod val="50000"/>
                  </a:schemeClr>
                </a:solidFill>
                <a:latin typeface="Arial Narrow" pitchFamily="34" charset="0"/>
                <a:cs typeface="Arial" pitchFamily="34" charset="0"/>
              </a:rPr>
              <a:t>BeeStack</a:t>
            </a:r>
            <a:r>
              <a:rPr lang="en-US" sz="500" dirty="0">
                <a:solidFill>
                  <a:schemeClr val="bg1">
                    <a:lumMod val="50000"/>
                  </a:schemeClr>
                </a:solidFill>
                <a:latin typeface="Arial Narrow" pitchFamily="34" charset="0"/>
                <a:cs typeface="Arial" pitchFamily="34" charset="0"/>
              </a:rPr>
              <a:t>, </a:t>
            </a:r>
            <a:r>
              <a:rPr lang="en-US" sz="500" dirty="0" err="1">
                <a:solidFill>
                  <a:schemeClr val="bg1">
                    <a:lumMod val="50000"/>
                  </a:schemeClr>
                </a:solidFill>
                <a:latin typeface="Arial Narrow" pitchFamily="34" charset="0"/>
                <a:cs typeface="Arial" pitchFamily="34" charset="0"/>
              </a:rPr>
              <a:t>ColdFire</a:t>
            </a:r>
            <a:r>
              <a:rPr lang="en-US" sz="500" dirty="0">
                <a:solidFill>
                  <a:schemeClr val="bg1">
                    <a:lumMod val="50000"/>
                  </a:schemeClr>
                </a:solidFill>
                <a:latin typeface="Arial Narrow" pitchFamily="34" charset="0"/>
                <a:cs typeface="Arial" pitchFamily="34" charset="0"/>
              </a:rPr>
              <a:t>+, CoreNet, </a:t>
            </a:r>
            <a:r>
              <a:rPr lang="en-US" sz="500" dirty="0" err="1">
                <a:solidFill>
                  <a:schemeClr val="bg1">
                    <a:lumMod val="50000"/>
                  </a:schemeClr>
                </a:solidFill>
                <a:latin typeface="Arial Narrow" pitchFamily="34" charset="0"/>
                <a:cs typeface="Arial" pitchFamily="34" charset="0"/>
              </a:rPr>
              <a:t>Flexis</a:t>
            </a:r>
            <a:r>
              <a:rPr lang="en-US" sz="500" dirty="0">
                <a:solidFill>
                  <a:schemeClr val="bg1">
                    <a:lumMod val="50000"/>
                  </a:schemeClr>
                </a:solidFill>
                <a:latin typeface="Arial Narrow" pitchFamily="34" charset="0"/>
                <a:cs typeface="Arial" pitchFamily="34" charset="0"/>
              </a:rPr>
              <a:t>, </a:t>
            </a:r>
            <a:r>
              <a:rPr lang="en-US" sz="500" dirty="0" err="1">
                <a:solidFill>
                  <a:schemeClr val="bg1">
                    <a:lumMod val="50000"/>
                  </a:schemeClr>
                </a:solidFill>
                <a:latin typeface="Arial Narrow" pitchFamily="34" charset="0"/>
                <a:cs typeface="Arial" pitchFamily="34" charset="0"/>
              </a:rPr>
              <a:t>Kinetis</a:t>
            </a:r>
            <a:r>
              <a:rPr lang="en-US" sz="500" dirty="0">
                <a:solidFill>
                  <a:schemeClr val="bg1">
                    <a:lumMod val="50000"/>
                  </a:schemeClr>
                </a:solidFill>
                <a:latin typeface="Arial Narrow" pitchFamily="34" charset="0"/>
                <a:cs typeface="Arial" pitchFamily="34" charset="0"/>
              </a:rPr>
              <a:t>, </a:t>
            </a:r>
            <a:r>
              <a:rPr lang="en-US" sz="500" dirty="0" err="1">
                <a:solidFill>
                  <a:schemeClr val="bg1">
                    <a:lumMod val="50000"/>
                  </a:schemeClr>
                </a:solidFill>
                <a:latin typeface="Arial Narrow" pitchFamily="34" charset="0"/>
                <a:cs typeface="Arial" pitchFamily="34" charset="0"/>
              </a:rPr>
              <a:t>MagniV</a:t>
            </a:r>
            <a:r>
              <a:rPr lang="en-US" sz="500" dirty="0">
                <a:solidFill>
                  <a:schemeClr val="bg1">
                    <a:lumMod val="50000"/>
                  </a:schemeClr>
                </a:solidFill>
                <a:latin typeface="Arial Narrow" pitchFamily="34" charset="0"/>
                <a:cs typeface="Arial" pitchFamily="34" charset="0"/>
              </a:rPr>
              <a:t>, MXC, Platform in a Package, Processor Expert, QorIQ Qonverge, </a:t>
            </a:r>
            <a:r>
              <a:rPr lang="en-US" sz="500" dirty="0" err="1">
                <a:solidFill>
                  <a:schemeClr val="bg1">
                    <a:lumMod val="50000"/>
                  </a:schemeClr>
                </a:solidFill>
                <a:latin typeface="Arial Narrow" pitchFamily="34" charset="0"/>
                <a:cs typeface="Arial" pitchFamily="34" charset="0"/>
              </a:rPr>
              <a:t>Qorivva</a:t>
            </a:r>
            <a:r>
              <a:rPr lang="en-US" sz="500" dirty="0">
                <a:solidFill>
                  <a:schemeClr val="bg1">
                    <a:lumMod val="50000"/>
                  </a:schemeClr>
                </a:solidFill>
                <a:latin typeface="Arial Narrow" pitchFamily="34" charset="0"/>
                <a:cs typeface="Arial" pitchFamily="34" charset="0"/>
              </a:rPr>
              <a:t>, QUICC Engine, Ready Play, </a:t>
            </a:r>
            <a:r>
              <a:rPr lang="en-US" sz="500" dirty="0" err="1">
                <a:solidFill>
                  <a:schemeClr val="bg1">
                    <a:lumMod val="50000"/>
                  </a:schemeClr>
                </a:solidFill>
                <a:latin typeface="Arial Narrow" pitchFamily="34" charset="0"/>
                <a:cs typeface="Arial" pitchFamily="34" charset="0"/>
              </a:rPr>
              <a:t>SafeAssure</a:t>
            </a:r>
            <a:r>
              <a:rPr lang="en-US" sz="500" dirty="0">
                <a:solidFill>
                  <a:schemeClr val="bg1">
                    <a:lumMod val="50000"/>
                  </a:schemeClr>
                </a:solidFill>
                <a:latin typeface="Arial Narrow" pitchFamily="34" charset="0"/>
                <a:cs typeface="Arial" pitchFamily="34" charset="0"/>
              </a:rPr>
              <a:t>, SMARTMOS, </a:t>
            </a:r>
            <a:r>
              <a:rPr lang="en-US" sz="500" dirty="0" err="1">
                <a:solidFill>
                  <a:schemeClr val="bg1">
                    <a:lumMod val="50000"/>
                  </a:schemeClr>
                </a:solidFill>
                <a:latin typeface="Arial Narrow" pitchFamily="34" charset="0"/>
                <a:cs typeface="Arial" pitchFamily="34" charset="0"/>
              </a:rPr>
              <a:t>TurboLink</a:t>
            </a:r>
            <a:r>
              <a:rPr lang="en-US" sz="500" dirty="0">
                <a:solidFill>
                  <a:schemeClr val="bg1">
                    <a:lumMod val="50000"/>
                  </a:schemeClr>
                </a:solidFill>
                <a:latin typeface="Arial Narrow" pitchFamily="34" charset="0"/>
                <a:cs typeface="Arial" pitchFamily="34" charset="0"/>
              </a:rPr>
              <a:t>, </a:t>
            </a:r>
            <a:r>
              <a:rPr lang="en-US" sz="500" dirty="0" err="1">
                <a:solidFill>
                  <a:schemeClr val="bg1">
                    <a:lumMod val="50000"/>
                  </a:schemeClr>
                </a:solidFill>
                <a:latin typeface="Arial Narrow" pitchFamily="34" charset="0"/>
                <a:cs typeface="Arial" pitchFamily="34" charset="0"/>
              </a:rPr>
              <a:t>VortiQa</a:t>
            </a:r>
            <a:r>
              <a:rPr lang="en-US" sz="500" dirty="0">
                <a:solidFill>
                  <a:schemeClr val="bg1">
                    <a:lumMod val="50000"/>
                  </a:schemeClr>
                </a:solidFill>
                <a:latin typeface="Arial Narrow" pitchFamily="34" charset="0"/>
                <a:cs typeface="Arial" pitchFamily="34" charset="0"/>
              </a:rPr>
              <a:t> and </a:t>
            </a:r>
            <a:r>
              <a:rPr lang="en-US" sz="500" dirty="0" err="1">
                <a:solidFill>
                  <a:schemeClr val="bg1">
                    <a:lumMod val="50000"/>
                  </a:schemeClr>
                </a:solidFill>
                <a:latin typeface="Arial Narrow" pitchFamily="34" charset="0"/>
                <a:cs typeface="Arial" pitchFamily="34" charset="0"/>
              </a:rPr>
              <a:t>Xtrinsic</a:t>
            </a:r>
            <a:r>
              <a:rPr lang="en-US" sz="500" dirty="0">
                <a:solidFill>
                  <a:schemeClr val="bg1">
                    <a:lumMod val="50000"/>
                  </a:schemeClr>
                </a:solidFill>
                <a:latin typeface="Arial Narrow" pitchFamily="34" charset="0"/>
                <a:cs typeface="Arial" pitchFamily="34" charset="0"/>
              </a:rPr>
              <a:t> are trademarks of Freescale Semiconductor, Inc. All other product or service names are the property of their respective owners. © 2012 Freescale Semiconductor, Inc.</a:t>
            </a:r>
          </a:p>
        </p:txBody>
      </p:sp>
      <p:grpSp>
        <p:nvGrpSpPr>
          <p:cNvPr id="8" name="Group 54"/>
          <p:cNvGrpSpPr>
            <a:grpSpLocks/>
          </p:cNvGrpSpPr>
          <p:nvPr userDrawn="1"/>
        </p:nvGrpSpPr>
        <p:grpSpPr bwMode="auto">
          <a:xfrm>
            <a:off x="2159000" y="4279900"/>
            <a:ext cx="1230313" cy="1235075"/>
            <a:chOff x="6866421" y="109537"/>
            <a:chExt cx="2028825" cy="2038350"/>
          </a:xfrm>
        </p:grpSpPr>
        <p:pic>
          <p:nvPicPr>
            <p:cNvPr id="9" name="Picture 181" descr="Dmd_CHIP_72dpi_5"/>
            <p:cNvPicPr>
              <a:picLocks noChangeAspect="1" noChangeArrowheads="1"/>
            </p:cNvPicPr>
            <p:nvPr/>
          </p:nvPicPr>
          <p:blipFill>
            <a:blip r:embed="rId3" cstate="print"/>
            <a:srcRect/>
            <a:stretch>
              <a:fillRect/>
            </a:stretch>
          </p:blipFill>
          <p:spPr bwMode="auto">
            <a:xfrm>
              <a:off x="6866421" y="109537"/>
              <a:ext cx="2028825" cy="2038350"/>
            </a:xfrm>
            <a:prstGeom prst="rect">
              <a:avLst/>
            </a:prstGeom>
            <a:noFill/>
            <a:ln w="9525">
              <a:noFill/>
              <a:miter lim="800000"/>
              <a:headEnd/>
              <a:tailEnd/>
            </a:ln>
          </p:spPr>
        </p:pic>
        <p:sp>
          <p:nvSpPr>
            <p:cNvPr id="10" name="Rectangle 9"/>
            <p:cNvSpPr/>
            <p:nvPr userDrawn="1"/>
          </p:nvSpPr>
          <p:spPr>
            <a:xfrm rot="18851266">
              <a:off x="7157723" y="417955"/>
              <a:ext cx="1433132" cy="1387454"/>
            </a:xfrm>
            <a:prstGeom prst="rect">
              <a:avLst/>
            </a:prstGeom>
            <a:noFill/>
            <a:ln w="38100">
              <a:solidFill>
                <a:schemeClr val="bg1"/>
              </a:solidFill>
            </a:ln>
            <a:effectLst>
              <a:outerShdw blurRad="50800" dist="38100" dir="5400000" algn="t"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1" name="Rounded Rectangle 15"/>
          <p:cNvSpPr/>
          <p:nvPr userDrawn="1"/>
        </p:nvSpPr>
        <p:spPr>
          <a:xfrm>
            <a:off x="6733981" y="-2567"/>
            <a:ext cx="2427271" cy="6568176"/>
          </a:xfrm>
          <a:custGeom>
            <a:avLst/>
            <a:gdLst>
              <a:gd name="connsiteX0" fmla="*/ 0 w 2409825"/>
              <a:gd name="connsiteY0" fmla="*/ 401646 h 5886450"/>
              <a:gd name="connsiteX1" fmla="*/ 401646 w 2409825"/>
              <a:gd name="connsiteY1" fmla="*/ 0 h 5886450"/>
              <a:gd name="connsiteX2" fmla="*/ 2008179 w 2409825"/>
              <a:gd name="connsiteY2" fmla="*/ 0 h 5886450"/>
              <a:gd name="connsiteX3" fmla="*/ 2409825 w 2409825"/>
              <a:gd name="connsiteY3" fmla="*/ 401646 h 5886450"/>
              <a:gd name="connsiteX4" fmla="*/ 2409825 w 2409825"/>
              <a:gd name="connsiteY4" fmla="*/ 5484804 h 5886450"/>
              <a:gd name="connsiteX5" fmla="*/ 2008179 w 2409825"/>
              <a:gd name="connsiteY5" fmla="*/ 5886450 h 5886450"/>
              <a:gd name="connsiteX6" fmla="*/ 401646 w 2409825"/>
              <a:gd name="connsiteY6" fmla="*/ 5886450 h 5886450"/>
              <a:gd name="connsiteX7" fmla="*/ 0 w 2409825"/>
              <a:gd name="connsiteY7" fmla="*/ 5484804 h 5886450"/>
              <a:gd name="connsiteX8" fmla="*/ 0 w 2409825"/>
              <a:gd name="connsiteY8" fmla="*/ 401646 h 5886450"/>
              <a:gd name="connsiteX0" fmla="*/ 0 w 2409825"/>
              <a:gd name="connsiteY0" fmla="*/ 544833 h 6029637"/>
              <a:gd name="connsiteX1" fmla="*/ 2008179 w 2409825"/>
              <a:gd name="connsiteY1" fmla="*/ 143187 h 6029637"/>
              <a:gd name="connsiteX2" fmla="*/ 2409825 w 2409825"/>
              <a:gd name="connsiteY2" fmla="*/ 544833 h 6029637"/>
              <a:gd name="connsiteX3" fmla="*/ 2409825 w 2409825"/>
              <a:gd name="connsiteY3" fmla="*/ 5627991 h 6029637"/>
              <a:gd name="connsiteX4" fmla="*/ 2008179 w 2409825"/>
              <a:gd name="connsiteY4" fmla="*/ 6029637 h 6029637"/>
              <a:gd name="connsiteX5" fmla="*/ 401646 w 2409825"/>
              <a:gd name="connsiteY5" fmla="*/ 6029637 h 6029637"/>
              <a:gd name="connsiteX6" fmla="*/ 0 w 2409825"/>
              <a:gd name="connsiteY6" fmla="*/ 5627991 h 6029637"/>
              <a:gd name="connsiteX7" fmla="*/ 0 w 2409825"/>
              <a:gd name="connsiteY7" fmla="*/ 544833 h 6029637"/>
              <a:gd name="connsiteX0" fmla="*/ 0 w 2409825"/>
              <a:gd name="connsiteY0" fmla="*/ 401805 h 6305709"/>
              <a:gd name="connsiteX1" fmla="*/ 2008179 w 2409825"/>
              <a:gd name="connsiteY1" fmla="*/ 419259 h 6305709"/>
              <a:gd name="connsiteX2" fmla="*/ 2409825 w 2409825"/>
              <a:gd name="connsiteY2" fmla="*/ 820905 h 6305709"/>
              <a:gd name="connsiteX3" fmla="*/ 2409825 w 2409825"/>
              <a:gd name="connsiteY3" fmla="*/ 5904063 h 6305709"/>
              <a:gd name="connsiteX4" fmla="*/ 2008179 w 2409825"/>
              <a:gd name="connsiteY4" fmla="*/ 6305709 h 6305709"/>
              <a:gd name="connsiteX5" fmla="*/ 401646 w 2409825"/>
              <a:gd name="connsiteY5" fmla="*/ 6305709 h 6305709"/>
              <a:gd name="connsiteX6" fmla="*/ 0 w 2409825"/>
              <a:gd name="connsiteY6" fmla="*/ 5904063 h 6305709"/>
              <a:gd name="connsiteX7" fmla="*/ 0 w 2409825"/>
              <a:gd name="connsiteY7" fmla="*/ 401805 h 6305709"/>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482642 h 6386546"/>
              <a:gd name="connsiteX1" fmla="*/ 2409825 w 2409825"/>
              <a:gd name="connsiteY1" fmla="*/ 901742 h 6386546"/>
              <a:gd name="connsiteX2" fmla="*/ 2409825 w 2409825"/>
              <a:gd name="connsiteY2" fmla="*/ 5984900 h 6386546"/>
              <a:gd name="connsiteX3" fmla="*/ 2008179 w 2409825"/>
              <a:gd name="connsiteY3" fmla="*/ 6386546 h 6386546"/>
              <a:gd name="connsiteX4" fmla="*/ 401646 w 2409825"/>
              <a:gd name="connsiteY4" fmla="*/ 6386546 h 6386546"/>
              <a:gd name="connsiteX5" fmla="*/ 0 w 2409825"/>
              <a:gd name="connsiteY5" fmla="*/ 5984900 h 6386546"/>
              <a:gd name="connsiteX6" fmla="*/ 0 w 2409825"/>
              <a:gd name="connsiteY6" fmla="*/ 482642 h 6386546"/>
              <a:gd name="connsiteX0" fmla="*/ 0 w 2409825"/>
              <a:gd name="connsiteY0" fmla="*/ 656963 h 6560867"/>
              <a:gd name="connsiteX1" fmla="*/ 2409825 w 2409825"/>
              <a:gd name="connsiteY1" fmla="*/ 666488 h 6560867"/>
              <a:gd name="connsiteX2" fmla="*/ 2409825 w 2409825"/>
              <a:gd name="connsiteY2" fmla="*/ 6159221 h 6560867"/>
              <a:gd name="connsiteX3" fmla="*/ 2008179 w 2409825"/>
              <a:gd name="connsiteY3" fmla="*/ 6560867 h 6560867"/>
              <a:gd name="connsiteX4" fmla="*/ 401646 w 2409825"/>
              <a:gd name="connsiteY4" fmla="*/ 6560867 h 6560867"/>
              <a:gd name="connsiteX5" fmla="*/ 0 w 2409825"/>
              <a:gd name="connsiteY5" fmla="*/ 6159221 h 6560867"/>
              <a:gd name="connsiteX6" fmla="*/ 0 w 2409825"/>
              <a:gd name="connsiteY6" fmla="*/ 656963 h 6560867"/>
              <a:gd name="connsiteX0" fmla="*/ 0 w 2409825"/>
              <a:gd name="connsiteY0" fmla="*/ 664226 h 6568130"/>
              <a:gd name="connsiteX1" fmla="*/ 2409825 w 2409825"/>
              <a:gd name="connsiteY1" fmla="*/ 673751 h 6568130"/>
              <a:gd name="connsiteX2" fmla="*/ 2409825 w 2409825"/>
              <a:gd name="connsiteY2" fmla="*/ 6166484 h 6568130"/>
              <a:gd name="connsiteX3" fmla="*/ 2008179 w 2409825"/>
              <a:gd name="connsiteY3" fmla="*/ 6568130 h 6568130"/>
              <a:gd name="connsiteX4" fmla="*/ 401646 w 2409825"/>
              <a:gd name="connsiteY4" fmla="*/ 6568130 h 6568130"/>
              <a:gd name="connsiteX5" fmla="*/ 0 w 2409825"/>
              <a:gd name="connsiteY5" fmla="*/ 6166484 h 6568130"/>
              <a:gd name="connsiteX6" fmla="*/ 0 w 2409825"/>
              <a:gd name="connsiteY6" fmla="*/ 664226 h 6568130"/>
              <a:gd name="connsiteX0" fmla="*/ 0 w 2409825"/>
              <a:gd name="connsiteY0" fmla="*/ 754733 h 6658637"/>
              <a:gd name="connsiteX1" fmla="*/ 2409825 w 2409825"/>
              <a:gd name="connsiteY1" fmla="*/ 764258 h 6658637"/>
              <a:gd name="connsiteX2" fmla="*/ 2409825 w 2409825"/>
              <a:gd name="connsiteY2" fmla="*/ 6256991 h 6658637"/>
              <a:gd name="connsiteX3" fmla="*/ 2008179 w 2409825"/>
              <a:gd name="connsiteY3" fmla="*/ 6658637 h 6658637"/>
              <a:gd name="connsiteX4" fmla="*/ 401646 w 2409825"/>
              <a:gd name="connsiteY4" fmla="*/ 6658637 h 6658637"/>
              <a:gd name="connsiteX5" fmla="*/ 0 w 2409825"/>
              <a:gd name="connsiteY5" fmla="*/ 6256991 h 6658637"/>
              <a:gd name="connsiteX6" fmla="*/ 0 w 2409825"/>
              <a:gd name="connsiteY6" fmla="*/ 754733 h 6658637"/>
              <a:gd name="connsiteX0" fmla="*/ 0 w 2409825"/>
              <a:gd name="connsiteY0" fmla="*/ 714516 h 6618420"/>
              <a:gd name="connsiteX1" fmla="*/ 2409825 w 2409825"/>
              <a:gd name="connsiteY1" fmla="*/ 724041 h 6618420"/>
              <a:gd name="connsiteX2" fmla="*/ 2409825 w 2409825"/>
              <a:gd name="connsiteY2" fmla="*/ 6216774 h 6618420"/>
              <a:gd name="connsiteX3" fmla="*/ 2008179 w 2409825"/>
              <a:gd name="connsiteY3" fmla="*/ 6618420 h 6618420"/>
              <a:gd name="connsiteX4" fmla="*/ 401646 w 2409825"/>
              <a:gd name="connsiteY4" fmla="*/ 6618420 h 6618420"/>
              <a:gd name="connsiteX5" fmla="*/ 0 w 2409825"/>
              <a:gd name="connsiteY5" fmla="*/ 6216774 h 6618420"/>
              <a:gd name="connsiteX6" fmla="*/ 0 w 2409825"/>
              <a:gd name="connsiteY6" fmla="*/ 714516 h 6618420"/>
              <a:gd name="connsiteX0" fmla="*/ 0 w 2409825"/>
              <a:gd name="connsiteY0" fmla="*/ 399467 h 6303371"/>
              <a:gd name="connsiteX1" fmla="*/ 2409825 w 2409825"/>
              <a:gd name="connsiteY1" fmla="*/ 408992 h 6303371"/>
              <a:gd name="connsiteX2" fmla="*/ 2409825 w 2409825"/>
              <a:gd name="connsiteY2" fmla="*/ 5901725 h 6303371"/>
              <a:gd name="connsiteX3" fmla="*/ 2008179 w 2409825"/>
              <a:gd name="connsiteY3" fmla="*/ 6303371 h 6303371"/>
              <a:gd name="connsiteX4" fmla="*/ 401646 w 2409825"/>
              <a:gd name="connsiteY4" fmla="*/ 6303371 h 6303371"/>
              <a:gd name="connsiteX5" fmla="*/ 0 w 2409825"/>
              <a:gd name="connsiteY5" fmla="*/ 5901725 h 6303371"/>
              <a:gd name="connsiteX6" fmla="*/ 0 w 2409825"/>
              <a:gd name="connsiteY6" fmla="*/ 399467 h 6303371"/>
              <a:gd name="connsiteX0" fmla="*/ 0 w 2409825"/>
              <a:gd name="connsiteY0" fmla="*/ 0 h 5903904"/>
              <a:gd name="connsiteX1" fmla="*/ 2409825 w 2409825"/>
              <a:gd name="connsiteY1" fmla="*/ 9525 h 5903904"/>
              <a:gd name="connsiteX2" fmla="*/ 2409825 w 2409825"/>
              <a:gd name="connsiteY2" fmla="*/ 5502258 h 5903904"/>
              <a:gd name="connsiteX3" fmla="*/ 2008179 w 2409825"/>
              <a:gd name="connsiteY3" fmla="*/ 5903904 h 5903904"/>
              <a:gd name="connsiteX4" fmla="*/ 401646 w 2409825"/>
              <a:gd name="connsiteY4" fmla="*/ 5903904 h 5903904"/>
              <a:gd name="connsiteX5" fmla="*/ 0 w 2409825"/>
              <a:gd name="connsiteY5" fmla="*/ 5502258 h 5903904"/>
              <a:gd name="connsiteX6" fmla="*/ 0 w 2409825"/>
              <a:gd name="connsiteY6" fmla="*/ 0 h 5903904"/>
              <a:gd name="connsiteX0" fmla="*/ 0 w 2409825"/>
              <a:gd name="connsiteY0" fmla="*/ 0 h 6074363"/>
              <a:gd name="connsiteX1" fmla="*/ 2409825 w 2409825"/>
              <a:gd name="connsiteY1" fmla="*/ 9525 h 6074363"/>
              <a:gd name="connsiteX2" fmla="*/ 2409825 w 2409825"/>
              <a:gd name="connsiteY2" fmla="*/ 5502258 h 6074363"/>
              <a:gd name="connsiteX3" fmla="*/ 401646 w 2409825"/>
              <a:gd name="connsiteY3" fmla="*/ 5903904 h 6074363"/>
              <a:gd name="connsiteX4" fmla="*/ 0 w 2409825"/>
              <a:gd name="connsiteY4" fmla="*/ 5502258 h 6074363"/>
              <a:gd name="connsiteX5" fmla="*/ 0 w 2409825"/>
              <a:gd name="connsiteY5" fmla="*/ 0 h 6074363"/>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5921358"/>
              <a:gd name="connsiteX1" fmla="*/ 2409825 w 2409825"/>
              <a:gd name="connsiteY1" fmla="*/ 9525 h 5921358"/>
              <a:gd name="connsiteX2" fmla="*/ 2409825 w 2409825"/>
              <a:gd name="connsiteY2" fmla="*/ 5921358 h 5921358"/>
              <a:gd name="connsiteX3" fmla="*/ 401646 w 2409825"/>
              <a:gd name="connsiteY3" fmla="*/ 5903904 h 5921358"/>
              <a:gd name="connsiteX4" fmla="*/ 0 w 2409825"/>
              <a:gd name="connsiteY4" fmla="*/ 5502258 h 5921358"/>
              <a:gd name="connsiteX5" fmla="*/ 0 w 2409825"/>
              <a:gd name="connsiteY5" fmla="*/ 0 h 5921358"/>
              <a:gd name="connsiteX0" fmla="*/ 0 w 2409825"/>
              <a:gd name="connsiteY0" fmla="*/ 3476 h 5911833"/>
              <a:gd name="connsiteX1" fmla="*/ 2409825 w 2409825"/>
              <a:gd name="connsiteY1" fmla="*/ 0 h 5911833"/>
              <a:gd name="connsiteX2" fmla="*/ 2409825 w 2409825"/>
              <a:gd name="connsiteY2" fmla="*/ 5911833 h 5911833"/>
              <a:gd name="connsiteX3" fmla="*/ 401646 w 2409825"/>
              <a:gd name="connsiteY3" fmla="*/ 5894379 h 5911833"/>
              <a:gd name="connsiteX4" fmla="*/ 0 w 2409825"/>
              <a:gd name="connsiteY4" fmla="*/ 5492733 h 5911833"/>
              <a:gd name="connsiteX5" fmla="*/ 0 w 2409825"/>
              <a:gd name="connsiteY5" fmla="*/ 3476 h 5911833"/>
              <a:gd name="connsiteX0" fmla="*/ 0 w 2409825"/>
              <a:gd name="connsiteY0" fmla="*/ 0 h 5908357"/>
              <a:gd name="connsiteX1" fmla="*/ 2409825 w 2409825"/>
              <a:gd name="connsiteY1" fmla="*/ 26860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0 h 5908357"/>
              <a:gd name="connsiteX1" fmla="*/ 2409825 w 2409825"/>
              <a:gd name="connsiteY1" fmla="*/ 5192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3475 h 5903165"/>
              <a:gd name="connsiteX1" fmla="*/ 2409825 w 2409825"/>
              <a:gd name="connsiteY1" fmla="*/ 0 h 5903165"/>
              <a:gd name="connsiteX2" fmla="*/ 2409825 w 2409825"/>
              <a:gd name="connsiteY2" fmla="*/ 5903165 h 5903165"/>
              <a:gd name="connsiteX3" fmla="*/ 401646 w 2409825"/>
              <a:gd name="connsiteY3" fmla="*/ 5885711 h 5903165"/>
              <a:gd name="connsiteX4" fmla="*/ 0 w 2409825"/>
              <a:gd name="connsiteY4" fmla="*/ 5484065 h 5903165"/>
              <a:gd name="connsiteX5" fmla="*/ 0 w 2409825"/>
              <a:gd name="connsiteY5" fmla="*/ 3475 h 5903165"/>
              <a:gd name="connsiteX0" fmla="*/ 0 w 2414159"/>
              <a:gd name="connsiteY0" fmla="*/ 0 h 5904023"/>
              <a:gd name="connsiteX1" fmla="*/ 2414159 w 2414159"/>
              <a:gd name="connsiteY1" fmla="*/ 858 h 5904023"/>
              <a:gd name="connsiteX2" fmla="*/ 2414159 w 2414159"/>
              <a:gd name="connsiteY2" fmla="*/ 5904023 h 5904023"/>
              <a:gd name="connsiteX3" fmla="*/ 405980 w 2414159"/>
              <a:gd name="connsiteY3" fmla="*/ 5886569 h 5904023"/>
              <a:gd name="connsiteX4" fmla="*/ 4334 w 2414159"/>
              <a:gd name="connsiteY4" fmla="*/ 5484923 h 5904023"/>
              <a:gd name="connsiteX5" fmla="*/ 0 w 2414159"/>
              <a:gd name="connsiteY5" fmla="*/ 0 h 5904023"/>
              <a:gd name="connsiteX0" fmla="*/ 0 w 2414159"/>
              <a:gd name="connsiteY0" fmla="*/ 0 h 5886569"/>
              <a:gd name="connsiteX1" fmla="*/ 2414159 w 2414159"/>
              <a:gd name="connsiteY1" fmla="*/ 858 h 5886569"/>
              <a:gd name="connsiteX2" fmla="*/ 2414159 w 2414159"/>
              <a:gd name="connsiteY2" fmla="*/ 5878021 h 5886569"/>
              <a:gd name="connsiteX3" fmla="*/ 405980 w 2414159"/>
              <a:gd name="connsiteY3" fmla="*/ 5886569 h 5886569"/>
              <a:gd name="connsiteX4" fmla="*/ 4334 w 2414159"/>
              <a:gd name="connsiteY4" fmla="*/ 5484923 h 5886569"/>
              <a:gd name="connsiteX5" fmla="*/ 0 w 2414159"/>
              <a:gd name="connsiteY5" fmla="*/ 0 h 5886569"/>
              <a:gd name="connsiteX0" fmla="*/ 0 w 2414159"/>
              <a:gd name="connsiteY0" fmla="*/ 0 h 5886689"/>
              <a:gd name="connsiteX1" fmla="*/ 2414159 w 2414159"/>
              <a:gd name="connsiteY1" fmla="*/ 858 h 5886689"/>
              <a:gd name="connsiteX2" fmla="*/ 2414159 w 2414159"/>
              <a:gd name="connsiteY2" fmla="*/ 5886689 h 5886689"/>
              <a:gd name="connsiteX3" fmla="*/ 405980 w 2414159"/>
              <a:gd name="connsiteY3" fmla="*/ 5886569 h 5886689"/>
              <a:gd name="connsiteX4" fmla="*/ 4334 w 2414159"/>
              <a:gd name="connsiteY4" fmla="*/ 5484923 h 5886689"/>
              <a:gd name="connsiteX5" fmla="*/ 0 w 2414159"/>
              <a:gd name="connsiteY5" fmla="*/ 0 h 5886689"/>
              <a:gd name="connsiteX0" fmla="*/ 4486 w 2410019"/>
              <a:gd name="connsiteY0" fmla="*/ 0 h 6654440"/>
              <a:gd name="connsiteX1" fmla="*/ 2410019 w 2410019"/>
              <a:gd name="connsiteY1" fmla="*/ 768609 h 6654440"/>
              <a:gd name="connsiteX2" fmla="*/ 2410019 w 2410019"/>
              <a:gd name="connsiteY2" fmla="*/ 6654440 h 6654440"/>
              <a:gd name="connsiteX3" fmla="*/ 401840 w 2410019"/>
              <a:gd name="connsiteY3" fmla="*/ 6654320 h 6654440"/>
              <a:gd name="connsiteX4" fmla="*/ 194 w 2410019"/>
              <a:gd name="connsiteY4" fmla="*/ 6252674 h 6654440"/>
              <a:gd name="connsiteX5" fmla="*/ 4486 w 2410019"/>
              <a:gd name="connsiteY5" fmla="*/ 0 h 6654440"/>
              <a:gd name="connsiteX0" fmla="*/ 4486 w 2418645"/>
              <a:gd name="connsiteY0" fmla="*/ 0 h 6654440"/>
              <a:gd name="connsiteX1" fmla="*/ 2418645 w 2418645"/>
              <a:gd name="connsiteY1" fmla="*/ 858 h 6654440"/>
              <a:gd name="connsiteX2" fmla="*/ 2410019 w 2418645"/>
              <a:gd name="connsiteY2" fmla="*/ 6654440 h 6654440"/>
              <a:gd name="connsiteX3" fmla="*/ 401840 w 2418645"/>
              <a:gd name="connsiteY3" fmla="*/ 6654320 h 6654440"/>
              <a:gd name="connsiteX4" fmla="*/ 194 w 2418645"/>
              <a:gd name="connsiteY4" fmla="*/ 6252674 h 6654440"/>
              <a:gd name="connsiteX5" fmla="*/ 4486 w 2418645"/>
              <a:gd name="connsiteY5" fmla="*/ 0 h 6654440"/>
              <a:gd name="connsiteX0" fmla="*/ 4486 w 2418645"/>
              <a:gd name="connsiteY0" fmla="*/ 85406 h 6653582"/>
              <a:gd name="connsiteX1" fmla="*/ 2418645 w 2418645"/>
              <a:gd name="connsiteY1" fmla="*/ 0 h 6653582"/>
              <a:gd name="connsiteX2" fmla="*/ 2410019 w 2418645"/>
              <a:gd name="connsiteY2" fmla="*/ 6653582 h 6653582"/>
              <a:gd name="connsiteX3" fmla="*/ 401840 w 2418645"/>
              <a:gd name="connsiteY3" fmla="*/ 6653462 h 6653582"/>
              <a:gd name="connsiteX4" fmla="*/ 194 w 2418645"/>
              <a:gd name="connsiteY4" fmla="*/ 6251816 h 6653582"/>
              <a:gd name="connsiteX5" fmla="*/ 4486 w 2418645"/>
              <a:gd name="connsiteY5" fmla="*/ 85406 h 6653582"/>
              <a:gd name="connsiteX0" fmla="*/ 4486 w 2418645"/>
              <a:gd name="connsiteY0" fmla="*/ 0 h 6568176"/>
              <a:gd name="connsiteX1" fmla="*/ 2418645 w 2418645"/>
              <a:gd name="connsiteY1" fmla="*/ 9484 h 6568176"/>
              <a:gd name="connsiteX2" fmla="*/ 2410019 w 2418645"/>
              <a:gd name="connsiteY2" fmla="*/ 6568176 h 6568176"/>
              <a:gd name="connsiteX3" fmla="*/ 401840 w 2418645"/>
              <a:gd name="connsiteY3" fmla="*/ 6568056 h 6568176"/>
              <a:gd name="connsiteX4" fmla="*/ 194 w 2418645"/>
              <a:gd name="connsiteY4" fmla="*/ 6166410 h 6568176"/>
              <a:gd name="connsiteX5" fmla="*/ 4486 w 2418645"/>
              <a:gd name="connsiteY5" fmla="*/ 0 h 6568176"/>
              <a:gd name="connsiteX0" fmla="*/ 4486 w 2427271"/>
              <a:gd name="connsiteY0" fmla="*/ 0 h 6568176"/>
              <a:gd name="connsiteX1" fmla="*/ 2427271 w 2427271"/>
              <a:gd name="connsiteY1" fmla="*/ 9484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0 h 6568176"/>
              <a:gd name="connsiteX1" fmla="*/ 2427271 w 2427271"/>
              <a:gd name="connsiteY1" fmla="*/ 857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7271" h="6568176">
                <a:moveTo>
                  <a:pt x="4486" y="0"/>
                </a:moveTo>
                <a:lnTo>
                  <a:pt x="2427271" y="857"/>
                </a:lnTo>
                <a:cubicBezTo>
                  <a:pt x="2424396" y="2218718"/>
                  <a:pt x="2412894" y="4350315"/>
                  <a:pt x="2410019" y="6568176"/>
                </a:cubicBezTo>
                <a:lnTo>
                  <a:pt x="401840" y="6568056"/>
                </a:lnTo>
                <a:cubicBezTo>
                  <a:pt x="180017" y="6568056"/>
                  <a:pt x="194" y="6388233"/>
                  <a:pt x="194" y="6166410"/>
                </a:cubicBezTo>
                <a:cubicBezTo>
                  <a:pt x="-1251" y="4338102"/>
                  <a:pt x="5931" y="1828308"/>
                  <a:pt x="4486" y="0"/>
                </a:cubicBezTo>
                <a:close/>
              </a:path>
            </a:pathLst>
          </a:custGeom>
          <a:gradFill flip="none" rotWithShape="1">
            <a:gsLst>
              <a:gs pos="0">
                <a:srgbClr val="A02908">
                  <a:alpha val="19000"/>
                </a:srgbClr>
              </a:gs>
              <a:gs pos="50000">
                <a:srgbClr val="F43E0C">
                  <a:alpha val="34000"/>
                </a:srgbClr>
              </a:gs>
              <a:gs pos="100000">
                <a:srgbClr val="FF7F15">
                  <a:alpha val="19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ounded Rectangle 15"/>
          <p:cNvSpPr/>
          <p:nvPr userDrawn="1"/>
        </p:nvSpPr>
        <p:spPr>
          <a:xfrm>
            <a:off x="6767513" y="6307138"/>
            <a:ext cx="2378075" cy="258762"/>
          </a:xfrm>
          <a:custGeom>
            <a:avLst/>
            <a:gdLst>
              <a:gd name="connsiteX0" fmla="*/ 0 w 2409825"/>
              <a:gd name="connsiteY0" fmla="*/ 401646 h 5886450"/>
              <a:gd name="connsiteX1" fmla="*/ 401646 w 2409825"/>
              <a:gd name="connsiteY1" fmla="*/ 0 h 5886450"/>
              <a:gd name="connsiteX2" fmla="*/ 2008179 w 2409825"/>
              <a:gd name="connsiteY2" fmla="*/ 0 h 5886450"/>
              <a:gd name="connsiteX3" fmla="*/ 2409825 w 2409825"/>
              <a:gd name="connsiteY3" fmla="*/ 401646 h 5886450"/>
              <a:gd name="connsiteX4" fmla="*/ 2409825 w 2409825"/>
              <a:gd name="connsiteY4" fmla="*/ 5484804 h 5886450"/>
              <a:gd name="connsiteX5" fmla="*/ 2008179 w 2409825"/>
              <a:gd name="connsiteY5" fmla="*/ 5886450 h 5886450"/>
              <a:gd name="connsiteX6" fmla="*/ 401646 w 2409825"/>
              <a:gd name="connsiteY6" fmla="*/ 5886450 h 5886450"/>
              <a:gd name="connsiteX7" fmla="*/ 0 w 2409825"/>
              <a:gd name="connsiteY7" fmla="*/ 5484804 h 5886450"/>
              <a:gd name="connsiteX8" fmla="*/ 0 w 2409825"/>
              <a:gd name="connsiteY8" fmla="*/ 401646 h 5886450"/>
              <a:gd name="connsiteX0" fmla="*/ 0 w 2409825"/>
              <a:gd name="connsiteY0" fmla="*/ 544833 h 6029637"/>
              <a:gd name="connsiteX1" fmla="*/ 2008179 w 2409825"/>
              <a:gd name="connsiteY1" fmla="*/ 143187 h 6029637"/>
              <a:gd name="connsiteX2" fmla="*/ 2409825 w 2409825"/>
              <a:gd name="connsiteY2" fmla="*/ 544833 h 6029637"/>
              <a:gd name="connsiteX3" fmla="*/ 2409825 w 2409825"/>
              <a:gd name="connsiteY3" fmla="*/ 5627991 h 6029637"/>
              <a:gd name="connsiteX4" fmla="*/ 2008179 w 2409825"/>
              <a:gd name="connsiteY4" fmla="*/ 6029637 h 6029637"/>
              <a:gd name="connsiteX5" fmla="*/ 401646 w 2409825"/>
              <a:gd name="connsiteY5" fmla="*/ 6029637 h 6029637"/>
              <a:gd name="connsiteX6" fmla="*/ 0 w 2409825"/>
              <a:gd name="connsiteY6" fmla="*/ 5627991 h 6029637"/>
              <a:gd name="connsiteX7" fmla="*/ 0 w 2409825"/>
              <a:gd name="connsiteY7" fmla="*/ 544833 h 6029637"/>
              <a:gd name="connsiteX0" fmla="*/ 0 w 2409825"/>
              <a:gd name="connsiteY0" fmla="*/ 401805 h 6305709"/>
              <a:gd name="connsiteX1" fmla="*/ 2008179 w 2409825"/>
              <a:gd name="connsiteY1" fmla="*/ 419259 h 6305709"/>
              <a:gd name="connsiteX2" fmla="*/ 2409825 w 2409825"/>
              <a:gd name="connsiteY2" fmla="*/ 820905 h 6305709"/>
              <a:gd name="connsiteX3" fmla="*/ 2409825 w 2409825"/>
              <a:gd name="connsiteY3" fmla="*/ 5904063 h 6305709"/>
              <a:gd name="connsiteX4" fmla="*/ 2008179 w 2409825"/>
              <a:gd name="connsiteY4" fmla="*/ 6305709 h 6305709"/>
              <a:gd name="connsiteX5" fmla="*/ 401646 w 2409825"/>
              <a:gd name="connsiteY5" fmla="*/ 6305709 h 6305709"/>
              <a:gd name="connsiteX6" fmla="*/ 0 w 2409825"/>
              <a:gd name="connsiteY6" fmla="*/ 5904063 h 6305709"/>
              <a:gd name="connsiteX7" fmla="*/ 0 w 2409825"/>
              <a:gd name="connsiteY7" fmla="*/ 401805 h 6305709"/>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482642 h 6386546"/>
              <a:gd name="connsiteX1" fmla="*/ 2409825 w 2409825"/>
              <a:gd name="connsiteY1" fmla="*/ 901742 h 6386546"/>
              <a:gd name="connsiteX2" fmla="*/ 2409825 w 2409825"/>
              <a:gd name="connsiteY2" fmla="*/ 5984900 h 6386546"/>
              <a:gd name="connsiteX3" fmla="*/ 2008179 w 2409825"/>
              <a:gd name="connsiteY3" fmla="*/ 6386546 h 6386546"/>
              <a:gd name="connsiteX4" fmla="*/ 401646 w 2409825"/>
              <a:gd name="connsiteY4" fmla="*/ 6386546 h 6386546"/>
              <a:gd name="connsiteX5" fmla="*/ 0 w 2409825"/>
              <a:gd name="connsiteY5" fmla="*/ 5984900 h 6386546"/>
              <a:gd name="connsiteX6" fmla="*/ 0 w 2409825"/>
              <a:gd name="connsiteY6" fmla="*/ 482642 h 6386546"/>
              <a:gd name="connsiteX0" fmla="*/ 0 w 2409825"/>
              <a:gd name="connsiteY0" fmla="*/ 656963 h 6560867"/>
              <a:gd name="connsiteX1" fmla="*/ 2409825 w 2409825"/>
              <a:gd name="connsiteY1" fmla="*/ 666488 h 6560867"/>
              <a:gd name="connsiteX2" fmla="*/ 2409825 w 2409825"/>
              <a:gd name="connsiteY2" fmla="*/ 6159221 h 6560867"/>
              <a:gd name="connsiteX3" fmla="*/ 2008179 w 2409825"/>
              <a:gd name="connsiteY3" fmla="*/ 6560867 h 6560867"/>
              <a:gd name="connsiteX4" fmla="*/ 401646 w 2409825"/>
              <a:gd name="connsiteY4" fmla="*/ 6560867 h 6560867"/>
              <a:gd name="connsiteX5" fmla="*/ 0 w 2409825"/>
              <a:gd name="connsiteY5" fmla="*/ 6159221 h 6560867"/>
              <a:gd name="connsiteX6" fmla="*/ 0 w 2409825"/>
              <a:gd name="connsiteY6" fmla="*/ 656963 h 6560867"/>
              <a:gd name="connsiteX0" fmla="*/ 0 w 2409825"/>
              <a:gd name="connsiteY0" fmla="*/ 664226 h 6568130"/>
              <a:gd name="connsiteX1" fmla="*/ 2409825 w 2409825"/>
              <a:gd name="connsiteY1" fmla="*/ 673751 h 6568130"/>
              <a:gd name="connsiteX2" fmla="*/ 2409825 w 2409825"/>
              <a:gd name="connsiteY2" fmla="*/ 6166484 h 6568130"/>
              <a:gd name="connsiteX3" fmla="*/ 2008179 w 2409825"/>
              <a:gd name="connsiteY3" fmla="*/ 6568130 h 6568130"/>
              <a:gd name="connsiteX4" fmla="*/ 401646 w 2409825"/>
              <a:gd name="connsiteY4" fmla="*/ 6568130 h 6568130"/>
              <a:gd name="connsiteX5" fmla="*/ 0 w 2409825"/>
              <a:gd name="connsiteY5" fmla="*/ 6166484 h 6568130"/>
              <a:gd name="connsiteX6" fmla="*/ 0 w 2409825"/>
              <a:gd name="connsiteY6" fmla="*/ 664226 h 6568130"/>
              <a:gd name="connsiteX0" fmla="*/ 0 w 2409825"/>
              <a:gd name="connsiteY0" fmla="*/ 754733 h 6658637"/>
              <a:gd name="connsiteX1" fmla="*/ 2409825 w 2409825"/>
              <a:gd name="connsiteY1" fmla="*/ 764258 h 6658637"/>
              <a:gd name="connsiteX2" fmla="*/ 2409825 w 2409825"/>
              <a:gd name="connsiteY2" fmla="*/ 6256991 h 6658637"/>
              <a:gd name="connsiteX3" fmla="*/ 2008179 w 2409825"/>
              <a:gd name="connsiteY3" fmla="*/ 6658637 h 6658637"/>
              <a:gd name="connsiteX4" fmla="*/ 401646 w 2409825"/>
              <a:gd name="connsiteY4" fmla="*/ 6658637 h 6658637"/>
              <a:gd name="connsiteX5" fmla="*/ 0 w 2409825"/>
              <a:gd name="connsiteY5" fmla="*/ 6256991 h 6658637"/>
              <a:gd name="connsiteX6" fmla="*/ 0 w 2409825"/>
              <a:gd name="connsiteY6" fmla="*/ 754733 h 6658637"/>
              <a:gd name="connsiteX0" fmla="*/ 0 w 2409825"/>
              <a:gd name="connsiteY0" fmla="*/ 714516 h 6618420"/>
              <a:gd name="connsiteX1" fmla="*/ 2409825 w 2409825"/>
              <a:gd name="connsiteY1" fmla="*/ 724041 h 6618420"/>
              <a:gd name="connsiteX2" fmla="*/ 2409825 w 2409825"/>
              <a:gd name="connsiteY2" fmla="*/ 6216774 h 6618420"/>
              <a:gd name="connsiteX3" fmla="*/ 2008179 w 2409825"/>
              <a:gd name="connsiteY3" fmla="*/ 6618420 h 6618420"/>
              <a:gd name="connsiteX4" fmla="*/ 401646 w 2409825"/>
              <a:gd name="connsiteY4" fmla="*/ 6618420 h 6618420"/>
              <a:gd name="connsiteX5" fmla="*/ 0 w 2409825"/>
              <a:gd name="connsiteY5" fmla="*/ 6216774 h 6618420"/>
              <a:gd name="connsiteX6" fmla="*/ 0 w 2409825"/>
              <a:gd name="connsiteY6" fmla="*/ 714516 h 6618420"/>
              <a:gd name="connsiteX0" fmla="*/ 0 w 2409825"/>
              <a:gd name="connsiteY0" fmla="*/ 399467 h 6303371"/>
              <a:gd name="connsiteX1" fmla="*/ 2409825 w 2409825"/>
              <a:gd name="connsiteY1" fmla="*/ 408992 h 6303371"/>
              <a:gd name="connsiteX2" fmla="*/ 2409825 w 2409825"/>
              <a:gd name="connsiteY2" fmla="*/ 5901725 h 6303371"/>
              <a:gd name="connsiteX3" fmla="*/ 2008179 w 2409825"/>
              <a:gd name="connsiteY3" fmla="*/ 6303371 h 6303371"/>
              <a:gd name="connsiteX4" fmla="*/ 401646 w 2409825"/>
              <a:gd name="connsiteY4" fmla="*/ 6303371 h 6303371"/>
              <a:gd name="connsiteX5" fmla="*/ 0 w 2409825"/>
              <a:gd name="connsiteY5" fmla="*/ 5901725 h 6303371"/>
              <a:gd name="connsiteX6" fmla="*/ 0 w 2409825"/>
              <a:gd name="connsiteY6" fmla="*/ 399467 h 6303371"/>
              <a:gd name="connsiteX0" fmla="*/ 0 w 2409825"/>
              <a:gd name="connsiteY0" fmla="*/ 0 h 5903904"/>
              <a:gd name="connsiteX1" fmla="*/ 2409825 w 2409825"/>
              <a:gd name="connsiteY1" fmla="*/ 9525 h 5903904"/>
              <a:gd name="connsiteX2" fmla="*/ 2409825 w 2409825"/>
              <a:gd name="connsiteY2" fmla="*/ 5502258 h 5903904"/>
              <a:gd name="connsiteX3" fmla="*/ 2008179 w 2409825"/>
              <a:gd name="connsiteY3" fmla="*/ 5903904 h 5903904"/>
              <a:gd name="connsiteX4" fmla="*/ 401646 w 2409825"/>
              <a:gd name="connsiteY4" fmla="*/ 5903904 h 5903904"/>
              <a:gd name="connsiteX5" fmla="*/ 0 w 2409825"/>
              <a:gd name="connsiteY5" fmla="*/ 5502258 h 5903904"/>
              <a:gd name="connsiteX6" fmla="*/ 0 w 2409825"/>
              <a:gd name="connsiteY6" fmla="*/ 0 h 5903904"/>
              <a:gd name="connsiteX0" fmla="*/ 0 w 2409825"/>
              <a:gd name="connsiteY0" fmla="*/ 0 h 6074363"/>
              <a:gd name="connsiteX1" fmla="*/ 2409825 w 2409825"/>
              <a:gd name="connsiteY1" fmla="*/ 9525 h 6074363"/>
              <a:gd name="connsiteX2" fmla="*/ 2409825 w 2409825"/>
              <a:gd name="connsiteY2" fmla="*/ 5502258 h 6074363"/>
              <a:gd name="connsiteX3" fmla="*/ 401646 w 2409825"/>
              <a:gd name="connsiteY3" fmla="*/ 5903904 h 6074363"/>
              <a:gd name="connsiteX4" fmla="*/ 0 w 2409825"/>
              <a:gd name="connsiteY4" fmla="*/ 5502258 h 6074363"/>
              <a:gd name="connsiteX5" fmla="*/ 0 w 2409825"/>
              <a:gd name="connsiteY5" fmla="*/ 0 h 6074363"/>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5921358"/>
              <a:gd name="connsiteX1" fmla="*/ 2409825 w 2409825"/>
              <a:gd name="connsiteY1" fmla="*/ 9525 h 5921358"/>
              <a:gd name="connsiteX2" fmla="*/ 2409825 w 2409825"/>
              <a:gd name="connsiteY2" fmla="*/ 5921358 h 5921358"/>
              <a:gd name="connsiteX3" fmla="*/ 401646 w 2409825"/>
              <a:gd name="connsiteY3" fmla="*/ 5903904 h 5921358"/>
              <a:gd name="connsiteX4" fmla="*/ 0 w 2409825"/>
              <a:gd name="connsiteY4" fmla="*/ 5502258 h 5921358"/>
              <a:gd name="connsiteX5" fmla="*/ 0 w 2409825"/>
              <a:gd name="connsiteY5" fmla="*/ 0 h 5921358"/>
              <a:gd name="connsiteX0" fmla="*/ 0 w 2409825"/>
              <a:gd name="connsiteY0" fmla="*/ 3476 h 5911833"/>
              <a:gd name="connsiteX1" fmla="*/ 2409825 w 2409825"/>
              <a:gd name="connsiteY1" fmla="*/ 0 h 5911833"/>
              <a:gd name="connsiteX2" fmla="*/ 2409825 w 2409825"/>
              <a:gd name="connsiteY2" fmla="*/ 5911833 h 5911833"/>
              <a:gd name="connsiteX3" fmla="*/ 401646 w 2409825"/>
              <a:gd name="connsiteY3" fmla="*/ 5894379 h 5911833"/>
              <a:gd name="connsiteX4" fmla="*/ 0 w 2409825"/>
              <a:gd name="connsiteY4" fmla="*/ 5492733 h 5911833"/>
              <a:gd name="connsiteX5" fmla="*/ 0 w 2409825"/>
              <a:gd name="connsiteY5" fmla="*/ 3476 h 5911833"/>
              <a:gd name="connsiteX0" fmla="*/ 0 w 2409825"/>
              <a:gd name="connsiteY0" fmla="*/ 0 h 5908357"/>
              <a:gd name="connsiteX1" fmla="*/ 2409825 w 2409825"/>
              <a:gd name="connsiteY1" fmla="*/ 26860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0 h 5908357"/>
              <a:gd name="connsiteX1" fmla="*/ 2409825 w 2409825"/>
              <a:gd name="connsiteY1" fmla="*/ 5192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3475 h 5903165"/>
              <a:gd name="connsiteX1" fmla="*/ 2409825 w 2409825"/>
              <a:gd name="connsiteY1" fmla="*/ 0 h 5903165"/>
              <a:gd name="connsiteX2" fmla="*/ 2409825 w 2409825"/>
              <a:gd name="connsiteY2" fmla="*/ 5903165 h 5903165"/>
              <a:gd name="connsiteX3" fmla="*/ 401646 w 2409825"/>
              <a:gd name="connsiteY3" fmla="*/ 5885711 h 5903165"/>
              <a:gd name="connsiteX4" fmla="*/ 0 w 2409825"/>
              <a:gd name="connsiteY4" fmla="*/ 5484065 h 5903165"/>
              <a:gd name="connsiteX5" fmla="*/ 0 w 2409825"/>
              <a:gd name="connsiteY5" fmla="*/ 3475 h 5903165"/>
              <a:gd name="connsiteX0" fmla="*/ 0 w 2414159"/>
              <a:gd name="connsiteY0" fmla="*/ 0 h 5904023"/>
              <a:gd name="connsiteX1" fmla="*/ 2414159 w 2414159"/>
              <a:gd name="connsiteY1" fmla="*/ 858 h 5904023"/>
              <a:gd name="connsiteX2" fmla="*/ 2414159 w 2414159"/>
              <a:gd name="connsiteY2" fmla="*/ 5904023 h 5904023"/>
              <a:gd name="connsiteX3" fmla="*/ 405980 w 2414159"/>
              <a:gd name="connsiteY3" fmla="*/ 5886569 h 5904023"/>
              <a:gd name="connsiteX4" fmla="*/ 4334 w 2414159"/>
              <a:gd name="connsiteY4" fmla="*/ 5484923 h 5904023"/>
              <a:gd name="connsiteX5" fmla="*/ 0 w 2414159"/>
              <a:gd name="connsiteY5" fmla="*/ 0 h 5904023"/>
              <a:gd name="connsiteX0" fmla="*/ 0 w 2414159"/>
              <a:gd name="connsiteY0" fmla="*/ 0 h 5886569"/>
              <a:gd name="connsiteX1" fmla="*/ 2414159 w 2414159"/>
              <a:gd name="connsiteY1" fmla="*/ 858 h 5886569"/>
              <a:gd name="connsiteX2" fmla="*/ 2414159 w 2414159"/>
              <a:gd name="connsiteY2" fmla="*/ 5878021 h 5886569"/>
              <a:gd name="connsiteX3" fmla="*/ 405980 w 2414159"/>
              <a:gd name="connsiteY3" fmla="*/ 5886569 h 5886569"/>
              <a:gd name="connsiteX4" fmla="*/ 4334 w 2414159"/>
              <a:gd name="connsiteY4" fmla="*/ 5484923 h 5886569"/>
              <a:gd name="connsiteX5" fmla="*/ 0 w 2414159"/>
              <a:gd name="connsiteY5" fmla="*/ 0 h 5886569"/>
              <a:gd name="connsiteX0" fmla="*/ 0 w 2414159"/>
              <a:gd name="connsiteY0" fmla="*/ 0 h 5886689"/>
              <a:gd name="connsiteX1" fmla="*/ 2414159 w 2414159"/>
              <a:gd name="connsiteY1" fmla="*/ 858 h 5886689"/>
              <a:gd name="connsiteX2" fmla="*/ 2414159 w 2414159"/>
              <a:gd name="connsiteY2" fmla="*/ 5886689 h 5886689"/>
              <a:gd name="connsiteX3" fmla="*/ 405980 w 2414159"/>
              <a:gd name="connsiteY3" fmla="*/ 5886569 h 5886689"/>
              <a:gd name="connsiteX4" fmla="*/ 4334 w 2414159"/>
              <a:gd name="connsiteY4" fmla="*/ 5484923 h 5886689"/>
              <a:gd name="connsiteX5" fmla="*/ 0 w 2414159"/>
              <a:gd name="connsiteY5" fmla="*/ 0 h 5886689"/>
              <a:gd name="connsiteX0" fmla="*/ 4486 w 2410019"/>
              <a:gd name="connsiteY0" fmla="*/ 0 h 6654440"/>
              <a:gd name="connsiteX1" fmla="*/ 2410019 w 2410019"/>
              <a:gd name="connsiteY1" fmla="*/ 768609 h 6654440"/>
              <a:gd name="connsiteX2" fmla="*/ 2410019 w 2410019"/>
              <a:gd name="connsiteY2" fmla="*/ 6654440 h 6654440"/>
              <a:gd name="connsiteX3" fmla="*/ 401840 w 2410019"/>
              <a:gd name="connsiteY3" fmla="*/ 6654320 h 6654440"/>
              <a:gd name="connsiteX4" fmla="*/ 194 w 2410019"/>
              <a:gd name="connsiteY4" fmla="*/ 6252674 h 6654440"/>
              <a:gd name="connsiteX5" fmla="*/ 4486 w 2410019"/>
              <a:gd name="connsiteY5" fmla="*/ 0 h 6654440"/>
              <a:gd name="connsiteX0" fmla="*/ 4486 w 2418645"/>
              <a:gd name="connsiteY0" fmla="*/ 0 h 6654440"/>
              <a:gd name="connsiteX1" fmla="*/ 2418645 w 2418645"/>
              <a:gd name="connsiteY1" fmla="*/ 858 h 6654440"/>
              <a:gd name="connsiteX2" fmla="*/ 2410019 w 2418645"/>
              <a:gd name="connsiteY2" fmla="*/ 6654440 h 6654440"/>
              <a:gd name="connsiteX3" fmla="*/ 401840 w 2418645"/>
              <a:gd name="connsiteY3" fmla="*/ 6654320 h 6654440"/>
              <a:gd name="connsiteX4" fmla="*/ 194 w 2418645"/>
              <a:gd name="connsiteY4" fmla="*/ 6252674 h 6654440"/>
              <a:gd name="connsiteX5" fmla="*/ 4486 w 2418645"/>
              <a:gd name="connsiteY5" fmla="*/ 0 h 6654440"/>
              <a:gd name="connsiteX0" fmla="*/ 4486 w 2418645"/>
              <a:gd name="connsiteY0" fmla="*/ 85406 h 6653582"/>
              <a:gd name="connsiteX1" fmla="*/ 2418645 w 2418645"/>
              <a:gd name="connsiteY1" fmla="*/ 0 h 6653582"/>
              <a:gd name="connsiteX2" fmla="*/ 2410019 w 2418645"/>
              <a:gd name="connsiteY2" fmla="*/ 6653582 h 6653582"/>
              <a:gd name="connsiteX3" fmla="*/ 401840 w 2418645"/>
              <a:gd name="connsiteY3" fmla="*/ 6653462 h 6653582"/>
              <a:gd name="connsiteX4" fmla="*/ 194 w 2418645"/>
              <a:gd name="connsiteY4" fmla="*/ 6251816 h 6653582"/>
              <a:gd name="connsiteX5" fmla="*/ 4486 w 2418645"/>
              <a:gd name="connsiteY5" fmla="*/ 85406 h 6653582"/>
              <a:gd name="connsiteX0" fmla="*/ 4486 w 2418645"/>
              <a:gd name="connsiteY0" fmla="*/ 0 h 6568176"/>
              <a:gd name="connsiteX1" fmla="*/ 2418645 w 2418645"/>
              <a:gd name="connsiteY1" fmla="*/ 9484 h 6568176"/>
              <a:gd name="connsiteX2" fmla="*/ 2410019 w 2418645"/>
              <a:gd name="connsiteY2" fmla="*/ 6568176 h 6568176"/>
              <a:gd name="connsiteX3" fmla="*/ 401840 w 2418645"/>
              <a:gd name="connsiteY3" fmla="*/ 6568056 h 6568176"/>
              <a:gd name="connsiteX4" fmla="*/ 194 w 2418645"/>
              <a:gd name="connsiteY4" fmla="*/ 6166410 h 6568176"/>
              <a:gd name="connsiteX5" fmla="*/ 4486 w 2418645"/>
              <a:gd name="connsiteY5" fmla="*/ 0 h 6568176"/>
              <a:gd name="connsiteX0" fmla="*/ 4486 w 2427271"/>
              <a:gd name="connsiteY0" fmla="*/ 0 h 6568176"/>
              <a:gd name="connsiteX1" fmla="*/ 2427271 w 2427271"/>
              <a:gd name="connsiteY1" fmla="*/ 9484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0 h 6568176"/>
              <a:gd name="connsiteX1" fmla="*/ 2427271 w 2427271"/>
              <a:gd name="connsiteY1" fmla="*/ 857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10848"/>
              <a:gd name="connsiteY0" fmla="*/ 0 h 6568176"/>
              <a:gd name="connsiteX1" fmla="*/ 2410019 w 2410848"/>
              <a:gd name="connsiteY1" fmla="*/ 5651158 h 6568176"/>
              <a:gd name="connsiteX2" fmla="*/ 2410019 w 2410848"/>
              <a:gd name="connsiteY2" fmla="*/ 6568176 h 6568176"/>
              <a:gd name="connsiteX3" fmla="*/ 401840 w 2410848"/>
              <a:gd name="connsiteY3" fmla="*/ 6568056 h 6568176"/>
              <a:gd name="connsiteX4" fmla="*/ 194 w 2410848"/>
              <a:gd name="connsiteY4" fmla="*/ 6166410 h 6568176"/>
              <a:gd name="connsiteX5" fmla="*/ 4486 w 2410848"/>
              <a:gd name="connsiteY5" fmla="*/ 0 h 6568176"/>
              <a:gd name="connsiteX0" fmla="*/ 0 w 2414989"/>
              <a:gd name="connsiteY0" fmla="*/ 0 h 2298100"/>
              <a:gd name="connsiteX1" fmla="*/ 2414160 w 2414989"/>
              <a:gd name="connsiteY1" fmla="*/ 1381082 h 2298100"/>
              <a:gd name="connsiteX2" fmla="*/ 2414160 w 2414989"/>
              <a:gd name="connsiteY2" fmla="*/ 2298100 h 2298100"/>
              <a:gd name="connsiteX3" fmla="*/ 405981 w 2414989"/>
              <a:gd name="connsiteY3" fmla="*/ 2297980 h 2298100"/>
              <a:gd name="connsiteX4" fmla="*/ 4335 w 2414989"/>
              <a:gd name="connsiteY4" fmla="*/ 1896334 h 2298100"/>
              <a:gd name="connsiteX5" fmla="*/ 0 w 2414989"/>
              <a:gd name="connsiteY5" fmla="*/ 0 h 2298100"/>
              <a:gd name="connsiteX0" fmla="*/ 0 w 2410654"/>
              <a:gd name="connsiteY0" fmla="*/ 522286 h 924052"/>
              <a:gd name="connsiteX1" fmla="*/ 2409825 w 2410654"/>
              <a:gd name="connsiteY1" fmla="*/ 7034 h 924052"/>
              <a:gd name="connsiteX2" fmla="*/ 2409825 w 2410654"/>
              <a:gd name="connsiteY2" fmla="*/ 924052 h 924052"/>
              <a:gd name="connsiteX3" fmla="*/ 401646 w 2410654"/>
              <a:gd name="connsiteY3" fmla="*/ 923932 h 924052"/>
              <a:gd name="connsiteX4" fmla="*/ 0 w 2410654"/>
              <a:gd name="connsiteY4" fmla="*/ 522286 h 924052"/>
              <a:gd name="connsiteX0" fmla="*/ 0 w 2410654"/>
              <a:gd name="connsiteY0" fmla="*/ 1410949 h 1812715"/>
              <a:gd name="connsiteX1" fmla="*/ 2409825 w 2410654"/>
              <a:gd name="connsiteY1" fmla="*/ 895697 h 1812715"/>
              <a:gd name="connsiteX2" fmla="*/ 2409825 w 2410654"/>
              <a:gd name="connsiteY2" fmla="*/ 1812715 h 1812715"/>
              <a:gd name="connsiteX3" fmla="*/ 401646 w 2410654"/>
              <a:gd name="connsiteY3" fmla="*/ 1812595 h 1812715"/>
              <a:gd name="connsiteX4" fmla="*/ 0 w 2410654"/>
              <a:gd name="connsiteY4" fmla="*/ 1410949 h 1812715"/>
              <a:gd name="connsiteX0" fmla="*/ 0 w 2410654"/>
              <a:gd name="connsiteY0" fmla="*/ 1018872 h 1711185"/>
              <a:gd name="connsiteX1" fmla="*/ 2409825 w 2410654"/>
              <a:gd name="connsiteY1" fmla="*/ 1021205 h 1711185"/>
              <a:gd name="connsiteX2" fmla="*/ 2409825 w 2410654"/>
              <a:gd name="connsiteY2" fmla="*/ 1420638 h 1711185"/>
              <a:gd name="connsiteX3" fmla="*/ 401646 w 2410654"/>
              <a:gd name="connsiteY3" fmla="*/ 1420518 h 1711185"/>
              <a:gd name="connsiteX4" fmla="*/ 0 w 2410654"/>
              <a:gd name="connsiteY4" fmla="*/ 1018872 h 1711185"/>
              <a:gd name="connsiteX0" fmla="*/ 0 w 2410654"/>
              <a:gd name="connsiteY0" fmla="*/ 1018872 h 1711185"/>
              <a:gd name="connsiteX1" fmla="*/ 2409825 w 2410654"/>
              <a:gd name="connsiteY1" fmla="*/ 1021205 h 1711185"/>
              <a:gd name="connsiteX2" fmla="*/ 2409825 w 2410654"/>
              <a:gd name="connsiteY2" fmla="*/ 1420638 h 1711185"/>
              <a:gd name="connsiteX3" fmla="*/ 401646 w 2410654"/>
              <a:gd name="connsiteY3" fmla="*/ 1420518 h 1711185"/>
              <a:gd name="connsiteX4" fmla="*/ 0 w 2410654"/>
              <a:gd name="connsiteY4" fmla="*/ 1018872 h 1711185"/>
              <a:gd name="connsiteX0" fmla="*/ 0 w 2410654"/>
              <a:gd name="connsiteY0" fmla="*/ 595858 h 997624"/>
              <a:gd name="connsiteX1" fmla="*/ 2409825 w 2410654"/>
              <a:gd name="connsiteY1" fmla="*/ 598191 h 997624"/>
              <a:gd name="connsiteX2" fmla="*/ 2409825 w 2410654"/>
              <a:gd name="connsiteY2" fmla="*/ 997624 h 997624"/>
              <a:gd name="connsiteX3" fmla="*/ 401646 w 2410654"/>
              <a:gd name="connsiteY3" fmla="*/ 997504 h 997624"/>
              <a:gd name="connsiteX4" fmla="*/ 0 w 2410654"/>
              <a:gd name="connsiteY4" fmla="*/ 595858 h 997624"/>
              <a:gd name="connsiteX0" fmla="*/ 0 w 2418453"/>
              <a:gd name="connsiteY0" fmla="*/ 919548 h 1321314"/>
              <a:gd name="connsiteX1" fmla="*/ 2418451 w 2418453"/>
              <a:gd name="connsiteY1" fmla="*/ 93745 h 1321314"/>
              <a:gd name="connsiteX2" fmla="*/ 2409825 w 2418453"/>
              <a:gd name="connsiteY2" fmla="*/ 1321314 h 1321314"/>
              <a:gd name="connsiteX3" fmla="*/ 401646 w 2418453"/>
              <a:gd name="connsiteY3" fmla="*/ 1321194 h 1321314"/>
              <a:gd name="connsiteX4" fmla="*/ 0 w 2418453"/>
              <a:gd name="connsiteY4" fmla="*/ 919548 h 1321314"/>
              <a:gd name="connsiteX0" fmla="*/ 0 w 2418453"/>
              <a:gd name="connsiteY0" fmla="*/ 919548 h 1321314"/>
              <a:gd name="connsiteX1" fmla="*/ 2418451 w 2418453"/>
              <a:gd name="connsiteY1" fmla="*/ 93745 h 1321314"/>
              <a:gd name="connsiteX2" fmla="*/ 2409825 w 2418453"/>
              <a:gd name="connsiteY2" fmla="*/ 1321314 h 1321314"/>
              <a:gd name="connsiteX3" fmla="*/ 401646 w 2418453"/>
              <a:gd name="connsiteY3" fmla="*/ 1321194 h 1321314"/>
              <a:gd name="connsiteX4" fmla="*/ 0 w 2418453"/>
              <a:gd name="connsiteY4"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92601"/>
              <a:gd name="connsiteY0" fmla="*/ 919548 h 1321314"/>
              <a:gd name="connsiteX1" fmla="*/ 2418451 w 2592601"/>
              <a:gd name="connsiteY1" fmla="*/ 93745 h 1321314"/>
              <a:gd name="connsiteX2" fmla="*/ 2402263 w 2592601"/>
              <a:gd name="connsiteY2" fmla="*/ 906339 h 1321314"/>
              <a:gd name="connsiteX3" fmla="*/ 2409825 w 2592601"/>
              <a:gd name="connsiteY3" fmla="*/ 1321314 h 1321314"/>
              <a:gd name="connsiteX4" fmla="*/ 401646 w 2592601"/>
              <a:gd name="connsiteY4" fmla="*/ 1321194 h 1321314"/>
              <a:gd name="connsiteX5" fmla="*/ 0 w 2592601"/>
              <a:gd name="connsiteY5" fmla="*/ 919548 h 1321314"/>
              <a:gd name="connsiteX0" fmla="*/ 0 w 2558923"/>
              <a:gd name="connsiteY0" fmla="*/ 58047 h 459813"/>
              <a:gd name="connsiteX1" fmla="*/ 2402263 w 2558923"/>
              <a:gd name="connsiteY1" fmla="*/ 44838 h 459813"/>
              <a:gd name="connsiteX2" fmla="*/ 2409825 w 2558923"/>
              <a:gd name="connsiteY2" fmla="*/ 459813 h 459813"/>
              <a:gd name="connsiteX3" fmla="*/ 401646 w 2558923"/>
              <a:gd name="connsiteY3" fmla="*/ 459693 h 459813"/>
              <a:gd name="connsiteX4" fmla="*/ 0 w 2558923"/>
              <a:gd name="connsiteY4" fmla="*/ 58047 h 459813"/>
              <a:gd name="connsiteX0" fmla="*/ 0 w 2409825"/>
              <a:gd name="connsiteY0" fmla="*/ 58047 h 459813"/>
              <a:gd name="connsiteX1" fmla="*/ 2402263 w 2409825"/>
              <a:gd name="connsiteY1" fmla="*/ 44838 h 459813"/>
              <a:gd name="connsiteX2" fmla="*/ 2409825 w 2409825"/>
              <a:gd name="connsiteY2" fmla="*/ 459813 h 459813"/>
              <a:gd name="connsiteX3" fmla="*/ 401646 w 2409825"/>
              <a:gd name="connsiteY3" fmla="*/ 459693 h 459813"/>
              <a:gd name="connsiteX4" fmla="*/ 0 w 2409825"/>
              <a:gd name="connsiteY4" fmla="*/ 58047 h 459813"/>
              <a:gd name="connsiteX0" fmla="*/ 0 w 2409825"/>
              <a:gd name="connsiteY0" fmla="*/ 31845 h 433611"/>
              <a:gd name="connsiteX1" fmla="*/ 2402263 w 2409825"/>
              <a:gd name="connsiteY1" fmla="*/ 18636 h 433611"/>
              <a:gd name="connsiteX2" fmla="*/ 2409825 w 2409825"/>
              <a:gd name="connsiteY2" fmla="*/ 433611 h 433611"/>
              <a:gd name="connsiteX3" fmla="*/ 401646 w 2409825"/>
              <a:gd name="connsiteY3" fmla="*/ 433491 h 433611"/>
              <a:gd name="connsiteX4" fmla="*/ 0 w 2409825"/>
              <a:gd name="connsiteY4" fmla="*/ 31845 h 433611"/>
              <a:gd name="connsiteX0" fmla="*/ 0 w 2409825"/>
              <a:gd name="connsiteY0" fmla="*/ 13209 h 414975"/>
              <a:gd name="connsiteX1" fmla="*/ 2402263 w 2409825"/>
              <a:gd name="connsiteY1" fmla="*/ 0 h 414975"/>
              <a:gd name="connsiteX2" fmla="*/ 2409825 w 2409825"/>
              <a:gd name="connsiteY2" fmla="*/ 414975 h 414975"/>
              <a:gd name="connsiteX3" fmla="*/ 401646 w 2409825"/>
              <a:gd name="connsiteY3" fmla="*/ 414855 h 414975"/>
              <a:gd name="connsiteX4" fmla="*/ 0 w 2409825"/>
              <a:gd name="connsiteY4" fmla="*/ 13209 h 414975"/>
              <a:gd name="connsiteX0" fmla="*/ 0 w 2412835"/>
              <a:gd name="connsiteY0" fmla="*/ 13209 h 414975"/>
              <a:gd name="connsiteX1" fmla="*/ 2412835 w 2412835"/>
              <a:gd name="connsiteY1" fmla="*/ 0 h 414975"/>
              <a:gd name="connsiteX2" fmla="*/ 2409825 w 2412835"/>
              <a:gd name="connsiteY2" fmla="*/ 414975 h 414975"/>
              <a:gd name="connsiteX3" fmla="*/ 401646 w 2412835"/>
              <a:gd name="connsiteY3" fmla="*/ 414855 h 414975"/>
              <a:gd name="connsiteX4" fmla="*/ 0 w 2412835"/>
              <a:gd name="connsiteY4" fmla="*/ 13209 h 414975"/>
              <a:gd name="connsiteX0" fmla="*/ 0 w 2409825"/>
              <a:gd name="connsiteY0" fmla="*/ 13209 h 414975"/>
              <a:gd name="connsiteX1" fmla="*/ 2407549 w 2409825"/>
              <a:gd name="connsiteY1" fmla="*/ 0 h 414975"/>
              <a:gd name="connsiteX2" fmla="*/ 2409825 w 2409825"/>
              <a:gd name="connsiteY2" fmla="*/ 414975 h 414975"/>
              <a:gd name="connsiteX3" fmla="*/ 401646 w 2409825"/>
              <a:gd name="connsiteY3" fmla="*/ 414855 h 414975"/>
              <a:gd name="connsiteX4" fmla="*/ 0 w 2409825"/>
              <a:gd name="connsiteY4" fmla="*/ 13209 h 414975"/>
              <a:gd name="connsiteX0" fmla="*/ 0 w 2409825"/>
              <a:gd name="connsiteY0" fmla="*/ 0 h 401766"/>
              <a:gd name="connsiteX1" fmla="*/ 2407549 w 2409825"/>
              <a:gd name="connsiteY1" fmla="*/ 2647 h 401766"/>
              <a:gd name="connsiteX2" fmla="*/ 2409825 w 2409825"/>
              <a:gd name="connsiteY2" fmla="*/ 401766 h 401766"/>
              <a:gd name="connsiteX3" fmla="*/ 401646 w 2409825"/>
              <a:gd name="connsiteY3" fmla="*/ 401646 h 401766"/>
              <a:gd name="connsiteX4" fmla="*/ 0 w 2409825"/>
              <a:gd name="connsiteY4" fmla="*/ 0 h 401766"/>
              <a:gd name="connsiteX0" fmla="*/ 184062 w 2593887"/>
              <a:gd name="connsiteY0" fmla="*/ 0 h 401766"/>
              <a:gd name="connsiteX1" fmla="*/ 2591611 w 2593887"/>
              <a:gd name="connsiteY1" fmla="*/ 2647 h 401766"/>
              <a:gd name="connsiteX2" fmla="*/ 2593887 w 2593887"/>
              <a:gd name="connsiteY2" fmla="*/ 401766 h 401766"/>
              <a:gd name="connsiteX3" fmla="*/ 585708 w 2593887"/>
              <a:gd name="connsiteY3" fmla="*/ 401646 h 401766"/>
              <a:gd name="connsiteX4" fmla="*/ 212060 w 2593887"/>
              <a:gd name="connsiteY4" fmla="*/ 148693 h 401766"/>
              <a:gd name="connsiteX5" fmla="*/ 184062 w 2593887"/>
              <a:gd name="connsiteY5" fmla="*/ 0 h 401766"/>
              <a:gd name="connsiteX0" fmla="*/ 184062 w 2593887"/>
              <a:gd name="connsiteY0" fmla="*/ 0 h 401766"/>
              <a:gd name="connsiteX1" fmla="*/ 2591611 w 2593887"/>
              <a:gd name="connsiteY1" fmla="*/ 2647 h 401766"/>
              <a:gd name="connsiteX2" fmla="*/ 2593887 w 2593887"/>
              <a:gd name="connsiteY2" fmla="*/ 401766 h 401766"/>
              <a:gd name="connsiteX3" fmla="*/ 585708 w 2593887"/>
              <a:gd name="connsiteY3" fmla="*/ 401646 h 401766"/>
              <a:gd name="connsiteX4" fmla="*/ 212060 w 2593887"/>
              <a:gd name="connsiteY4" fmla="*/ 148693 h 401766"/>
              <a:gd name="connsiteX5" fmla="*/ 184062 w 2593887"/>
              <a:gd name="connsiteY5" fmla="*/ 0 h 401766"/>
              <a:gd name="connsiteX0" fmla="*/ 175268 w 2585093"/>
              <a:gd name="connsiteY0" fmla="*/ 0 h 401766"/>
              <a:gd name="connsiteX1" fmla="*/ 2582817 w 2585093"/>
              <a:gd name="connsiteY1" fmla="*/ 2647 h 401766"/>
              <a:gd name="connsiteX2" fmla="*/ 2585093 w 2585093"/>
              <a:gd name="connsiteY2" fmla="*/ 401766 h 401766"/>
              <a:gd name="connsiteX3" fmla="*/ 576914 w 2585093"/>
              <a:gd name="connsiteY3" fmla="*/ 401646 h 401766"/>
              <a:gd name="connsiteX4" fmla="*/ 203266 w 2585093"/>
              <a:gd name="connsiteY4" fmla="*/ 148693 h 401766"/>
              <a:gd name="connsiteX5" fmla="*/ 175268 w 2585093"/>
              <a:gd name="connsiteY5" fmla="*/ 0 h 401766"/>
              <a:gd name="connsiteX0" fmla="*/ 141764 w 2523591"/>
              <a:gd name="connsiteY0" fmla="*/ 154726 h 407799"/>
              <a:gd name="connsiteX1" fmla="*/ 2521315 w 2523591"/>
              <a:gd name="connsiteY1" fmla="*/ 8680 h 407799"/>
              <a:gd name="connsiteX2" fmla="*/ 2523591 w 2523591"/>
              <a:gd name="connsiteY2" fmla="*/ 407799 h 407799"/>
              <a:gd name="connsiteX3" fmla="*/ 515412 w 2523591"/>
              <a:gd name="connsiteY3" fmla="*/ 407679 h 407799"/>
              <a:gd name="connsiteX4" fmla="*/ 141764 w 2523591"/>
              <a:gd name="connsiteY4" fmla="*/ 154726 h 407799"/>
              <a:gd name="connsiteX0" fmla="*/ 398 w 2382225"/>
              <a:gd name="connsiteY0" fmla="*/ 151214 h 404287"/>
              <a:gd name="connsiteX1" fmla="*/ 2379949 w 2382225"/>
              <a:gd name="connsiteY1" fmla="*/ 5168 h 404287"/>
              <a:gd name="connsiteX2" fmla="*/ 2382225 w 2382225"/>
              <a:gd name="connsiteY2" fmla="*/ 404287 h 404287"/>
              <a:gd name="connsiteX3" fmla="*/ 374046 w 2382225"/>
              <a:gd name="connsiteY3" fmla="*/ 404167 h 404287"/>
              <a:gd name="connsiteX4" fmla="*/ 398 w 2382225"/>
              <a:gd name="connsiteY4" fmla="*/ 151214 h 404287"/>
              <a:gd name="connsiteX0" fmla="*/ 184 w 2382011"/>
              <a:gd name="connsiteY0" fmla="*/ 151283 h 404356"/>
              <a:gd name="connsiteX1" fmla="*/ 2379735 w 2382011"/>
              <a:gd name="connsiteY1" fmla="*/ 5237 h 404356"/>
              <a:gd name="connsiteX2" fmla="*/ 2382011 w 2382011"/>
              <a:gd name="connsiteY2" fmla="*/ 404356 h 404356"/>
              <a:gd name="connsiteX3" fmla="*/ 373832 w 2382011"/>
              <a:gd name="connsiteY3" fmla="*/ 404236 h 404356"/>
              <a:gd name="connsiteX4" fmla="*/ 184 w 2382011"/>
              <a:gd name="connsiteY4" fmla="*/ 151283 h 404356"/>
              <a:gd name="connsiteX0" fmla="*/ 3 w 2381830"/>
              <a:gd name="connsiteY0" fmla="*/ 150350 h 403423"/>
              <a:gd name="connsiteX1" fmla="*/ 2379554 w 2381830"/>
              <a:gd name="connsiteY1" fmla="*/ 4304 h 403423"/>
              <a:gd name="connsiteX2" fmla="*/ 2381830 w 2381830"/>
              <a:gd name="connsiteY2" fmla="*/ 403423 h 403423"/>
              <a:gd name="connsiteX3" fmla="*/ 373651 w 2381830"/>
              <a:gd name="connsiteY3" fmla="*/ 403303 h 403423"/>
              <a:gd name="connsiteX4" fmla="*/ 3 w 2381830"/>
              <a:gd name="connsiteY4" fmla="*/ 150350 h 403423"/>
              <a:gd name="connsiteX0" fmla="*/ 3 w 2381830"/>
              <a:gd name="connsiteY0" fmla="*/ 150350 h 403423"/>
              <a:gd name="connsiteX1" fmla="*/ 2379554 w 2381830"/>
              <a:gd name="connsiteY1" fmla="*/ 4304 h 403423"/>
              <a:gd name="connsiteX2" fmla="*/ 2381830 w 2381830"/>
              <a:gd name="connsiteY2" fmla="*/ 403423 h 403423"/>
              <a:gd name="connsiteX3" fmla="*/ 373651 w 2381830"/>
              <a:gd name="connsiteY3" fmla="*/ 403303 h 403423"/>
              <a:gd name="connsiteX4" fmla="*/ 3 w 2381830"/>
              <a:gd name="connsiteY4" fmla="*/ 150350 h 403423"/>
              <a:gd name="connsiteX0" fmla="*/ 141504 w 2523331"/>
              <a:gd name="connsiteY0" fmla="*/ 48576 h 301649"/>
              <a:gd name="connsiteX1" fmla="*/ 2517525 w 2523331"/>
              <a:gd name="connsiteY1" fmla="*/ 22567 h 301649"/>
              <a:gd name="connsiteX2" fmla="*/ 2523331 w 2523331"/>
              <a:gd name="connsiteY2" fmla="*/ 301649 h 301649"/>
              <a:gd name="connsiteX3" fmla="*/ 515152 w 2523331"/>
              <a:gd name="connsiteY3" fmla="*/ 301529 h 301649"/>
              <a:gd name="connsiteX4" fmla="*/ 141504 w 2523331"/>
              <a:gd name="connsiteY4" fmla="*/ 48576 h 301649"/>
              <a:gd name="connsiteX0" fmla="*/ 141504 w 2523331"/>
              <a:gd name="connsiteY0" fmla="*/ 33303 h 286376"/>
              <a:gd name="connsiteX1" fmla="*/ 2517525 w 2523331"/>
              <a:gd name="connsiteY1" fmla="*/ 7294 h 286376"/>
              <a:gd name="connsiteX2" fmla="*/ 2523331 w 2523331"/>
              <a:gd name="connsiteY2" fmla="*/ 286376 h 286376"/>
              <a:gd name="connsiteX3" fmla="*/ 515152 w 2523331"/>
              <a:gd name="connsiteY3" fmla="*/ 286256 h 286376"/>
              <a:gd name="connsiteX4" fmla="*/ 141504 w 2523331"/>
              <a:gd name="connsiteY4" fmla="*/ 33303 h 286376"/>
              <a:gd name="connsiteX0" fmla="*/ 141504 w 2523331"/>
              <a:gd name="connsiteY0" fmla="*/ 30430 h 283503"/>
              <a:gd name="connsiteX1" fmla="*/ 2517525 w 2523331"/>
              <a:gd name="connsiteY1" fmla="*/ 4421 h 283503"/>
              <a:gd name="connsiteX2" fmla="*/ 2523331 w 2523331"/>
              <a:gd name="connsiteY2" fmla="*/ 283503 h 283503"/>
              <a:gd name="connsiteX3" fmla="*/ 515152 w 2523331"/>
              <a:gd name="connsiteY3" fmla="*/ 283383 h 283503"/>
              <a:gd name="connsiteX4" fmla="*/ 141504 w 2523331"/>
              <a:gd name="connsiteY4" fmla="*/ 30430 h 283503"/>
              <a:gd name="connsiteX0" fmla="*/ 141504 w 2523331"/>
              <a:gd name="connsiteY0" fmla="*/ 30430 h 283503"/>
              <a:gd name="connsiteX1" fmla="*/ 2517525 w 2523331"/>
              <a:gd name="connsiteY1" fmla="*/ 4421 h 283503"/>
              <a:gd name="connsiteX2" fmla="*/ 2523331 w 2523331"/>
              <a:gd name="connsiteY2" fmla="*/ 283503 h 283503"/>
              <a:gd name="connsiteX3" fmla="*/ 515152 w 2523331"/>
              <a:gd name="connsiteY3" fmla="*/ 283383 h 283503"/>
              <a:gd name="connsiteX4" fmla="*/ 141504 w 2523331"/>
              <a:gd name="connsiteY4" fmla="*/ 30430 h 283503"/>
              <a:gd name="connsiteX0" fmla="*/ 141504 w 2523331"/>
              <a:gd name="connsiteY0" fmla="*/ 30430 h 283503"/>
              <a:gd name="connsiteX1" fmla="*/ 2517525 w 2523331"/>
              <a:gd name="connsiteY1" fmla="*/ 4421 h 283503"/>
              <a:gd name="connsiteX2" fmla="*/ 2523331 w 2523331"/>
              <a:gd name="connsiteY2" fmla="*/ 283503 h 283503"/>
              <a:gd name="connsiteX3" fmla="*/ 515152 w 2523331"/>
              <a:gd name="connsiteY3" fmla="*/ 283383 h 283503"/>
              <a:gd name="connsiteX4" fmla="*/ 141504 w 2523331"/>
              <a:gd name="connsiteY4" fmla="*/ 30430 h 283503"/>
              <a:gd name="connsiteX0" fmla="*/ 0 w 2381827"/>
              <a:gd name="connsiteY0" fmla="*/ 30430 h 283503"/>
              <a:gd name="connsiteX1" fmla="*/ 2376021 w 2381827"/>
              <a:gd name="connsiteY1" fmla="*/ 4421 h 283503"/>
              <a:gd name="connsiteX2" fmla="*/ 2381827 w 2381827"/>
              <a:gd name="connsiteY2" fmla="*/ 283503 h 283503"/>
              <a:gd name="connsiteX3" fmla="*/ 373648 w 2381827"/>
              <a:gd name="connsiteY3" fmla="*/ 283383 h 283503"/>
              <a:gd name="connsiteX4" fmla="*/ 0 w 2381827"/>
              <a:gd name="connsiteY4" fmla="*/ 30430 h 283503"/>
              <a:gd name="connsiteX0" fmla="*/ 0 w 2381827"/>
              <a:gd name="connsiteY0" fmla="*/ 30430 h 283503"/>
              <a:gd name="connsiteX1" fmla="*/ 2376021 w 2381827"/>
              <a:gd name="connsiteY1" fmla="*/ 4421 h 283503"/>
              <a:gd name="connsiteX2" fmla="*/ 2381827 w 2381827"/>
              <a:gd name="connsiteY2" fmla="*/ 283503 h 283503"/>
              <a:gd name="connsiteX3" fmla="*/ 373648 w 2381827"/>
              <a:gd name="connsiteY3" fmla="*/ 283383 h 283503"/>
              <a:gd name="connsiteX4" fmla="*/ 0 w 2381827"/>
              <a:gd name="connsiteY4" fmla="*/ 30430 h 283503"/>
              <a:gd name="connsiteX0" fmla="*/ 0 w 2381827"/>
              <a:gd name="connsiteY0" fmla="*/ 26009 h 279082"/>
              <a:gd name="connsiteX1" fmla="*/ 2376021 w 2381827"/>
              <a:gd name="connsiteY1" fmla="*/ 0 h 279082"/>
              <a:gd name="connsiteX2" fmla="*/ 2381827 w 2381827"/>
              <a:gd name="connsiteY2" fmla="*/ 279082 h 279082"/>
              <a:gd name="connsiteX3" fmla="*/ 373648 w 2381827"/>
              <a:gd name="connsiteY3" fmla="*/ 278962 h 279082"/>
              <a:gd name="connsiteX4" fmla="*/ 0 w 2381827"/>
              <a:gd name="connsiteY4" fmla="*/ 26009 h 279082"/>
              <a:gd name="connsiteX0" fmla="*/ 0 w 2381827"/>
              <a:gd name="connsiteY0" fmla="*/ 26009 h 279082"/>
              <a:gd name="connsiteX1" fmla="*/ 2376021 w 2381827"/>
              <a:gd name="connsiteY1" fmla="*/ 0 h 279082"/>
              <a:gd name="connsiteX2" fmla="*/ 2381827 w 2381827"/>
              <a:gd name="connsiteY2" fmla="*/ 279082 h 279082"/>
              <a:gd name="connsiteX3" fmla="*/ 373648 w 2381827"/>
              <a:gd name="connsiteY3" fmla="*/ 278962 h 279082"/>
              <a:gd name="connsiteX4" fmla="*/ 0 w 2381827"/>
              <a:gd name="connsiteY4" fmla="*/ 26009 h 279082"/>
              <a:gd name="connsiteX0" fmla="*/ 0 w 2381827"/>
              <a:gd name="connsiteY0" fmla="*/ 26009 h 279082"/>
              <a:gd name="connsiteX1" fmla="*/ 2376021 w 2381827"/>
              <a:gd name="connsiteY1" fmla="*/ 0 h 279082"/>
              <a:gd name="connsiteX2" fmla="*/ 2381827 w 2381827"/>
              <a:gd name="connsiteY2" fmla="*/ 279082 h 279082"/>
              <a:gd name="connsiteX3" fmla="*/ 373648 w 2381827"/>
              <a:gd name="connsiteY3" fmla="*/ 278962 h 279082"/>
              <a:gd name="connsiteX4" fmla="*/ 0 w 2381827"/>
              <a:gd name="connsiteY4" fmla="*/ 26009 h 279082"/>
              <a:gd name="connsiteX0" fmla="*/ 0 w 2381827"/>
              <a:gd name="connsiteY0" fmla="*/ 1296 h 254369"/>
              <a:gd name="connsiteX1" fmla="*/ 2372491 w 2381827"/>
              <a:gd name="connsiteY1" fmla="*/ 0 h 254369"/>
              <a:gd name="connsiteX2" fmla="*/ 2381827 w 2381827"/>
              <a:gd name="connsiteY2" fmla="*/ 254369 h 254369"/>
              <a:gd name="connsiteX3" fmla="*/ 373648 w 2381827"/>
              <a:gd name="connsiteY3" fmla="*/ 254249 h 254369"/>
              <a:gd name="connsiteX4" fmla="*/ 0 w 2381827"/>
              <a:gd name="connsiteY4" fmla="*/ 1296 h 254369"/>
              <a:gd name="connsiteX0" fmla="*/ 0 w 2381827"/>
              <a:gd name="connsiteY0" fmla="*/ 4827 h 257900"/>
              <a:gd name="connsiteX1" fmla="*/ 2379552 w 2381827"/>
              <a:gd name="connsiteY1" fmla="*/ 0 h 257900"/>
              <a:gd name="connsiteX2" fmla="*/ 2381827 w 2381827"/>
              <a:gd name="connsiteY2" fmla="*/ 257900 h 257900"/>
              <a:gd name="connsiteX3" fmla="*/ 373648 w 2381827"/>
              <a:gd name="connsiteY3" fmla="*/ 257780 h 257900"/>
              <a:gd name="connsiteX4" fmla="*/ 0 w 2381827"/>
              <a:gd name="connsiteY4" fmla="*/ 4827 h 257900"/>
              <a:gd name="connsiteX0" fmla="*/ 0 w 2378758"/>
              <a:gd name="connsiteY0" fmla="*/ 1758 h 257900"/>
              <a:gd name="connsiteX1" fmla="*/ 2376483 w 2378758"/>
              <a:gd name="connsiteY1" fmla="*/ 0 h 257900"/>
              <a:gd name="connsiteX2" fmla="*/ 2378758 w 2378758"/>
              <a:gd name="connsiteY2" fmla="*/ 257900 h 257900"/>
              <a:gd name="connsiteX3" fmla="*/ 370579 w 2378758"/>
              <a:gd name="connsiteY3" fmla="*/ 257780 h 257900"/>
              <a:gd name="connsiteX4" fmla="*/ 0 w 2378758"/>
              <a:gd name="connsiteY4" fmla="*/ 1758 h 25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8758" h="257900">
                <a:moveTo>
                  <a:pt x="0" y="1758"/>
                </a:moveTo>
                <a:lnTo>
                  <a:pt x="2376483" y="0"/>
                </a:lnTo>
                <a:cubicBezTo>
                  <a:pt x="2378576" y="204595"/>
                  <a:pt x="2374230" y="-26752"/>
                  <a:pt x="2378758" y="257900"/>
                </a:cubicBezTo>
                <a:lnTo>
                  <a:pt x="370579" y="257780"/>
                </a:lnTo>
                <a:cubicBezTo>
                  <a:pt x="15974" y="226193"/>
                  <a:pt x="3238" y="-12987"/>
                  <a:pt x="0" y="1758"/>
                </a:cubicBezTo>
                <a:close/>
              </a:path>
            </a:pathLst>
          </a:custGeom>
          <a:solidFill>
            <a:srgbClr val="BF300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3" name="Group 17"/>
          <p:cNvGrpSpPr>
            <a:grpSpLocks/>
          </p:cNvGrpSpPr>
          <p:nvPr userDrawn="1"/>
        </p:nvGrpSpPr>
        <p:grpSpPr bwMode="auto">
          <a:xfrm>
            <a:off x="7513638" y="4421188"/>
            <a:ext cx="1414462" cy="1422400"/>
            <a:chOff x="-1143000" y="1828800"/>
            <a:chExt cx="518410" cy="520723"/>
          </a:xfrm>
        </p:grpSpPr>
        <p:sp>
          <p:nvSpPr>
            <p:cNvPr id="14" name="Freeform 143"/>
            <p:cNvSpPr>
              <a:spLocks noChangeAspect="1"/>
            </p:cNvSpPr>
            <p:nvPr/>
          </p:nvSpPr>
          <p:spPr bwMode="black">
            <a:xfrm>
              <a:off x="-995797" y="1828800"/>
              <a:ext cx="174549" cy="95311"/>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chemeClr val="bg1"/>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15" name="Freeform 144"/>
            <p:cNvSpPr>
              <a:spLocks noChangeAspect="1"/>
            </p:cNvSpPr>
            <p:nvPr/>
          </p:nvSpPr>
          <p:spPr bwMode="black">
            <a:xfrm>
              <a:off x="-894559" y="1880523"/>
              <a:ext cx="170476" cy="97055"/>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chemeClr val="bg1"/>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16" name="Freeform 145"/>
            <p:cNvSpPr>
              <a:spLocks noChangeAspect="1"/>
            </p:cNvSpPr>
            <p:nvPr/>
          </p:nvSpPr>
          <p:spPr bwMode="black">
            <a:xfrm>
              <a:off x="-799139" y="1929923"/>
              <a:ext cx="174549" cy="99379"/>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chemeClr val="bg1"/>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17" name="Freeform 146"/>
            <p:cNvSpPr>
              <a:spLocks noChangeAspect="1"/>
            </p:cNvSpPr>
            <p:nvPr/>
          </p:nvSpPr>
          <p:spPr bwMode="black">
            <a:xfrm>
              <a:off x="-946342" y="2019422"/>
              <a:ext cx="174549" cy="99379"/>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chemeClr val="bg1"/>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18" name="Freeform 147"/>
            <p:cNvSpPr>
              <a:spLocks noChangeAspect="1"/>
            </p:cNvSpPr>
            <p:nvPr/>
          </p:nvSpPr>
          <p:spPr bwMode="black">
            <a:xfrm>
              <a:off x="-846849" y="2073470"/>
              <a:ext cx="172804" cy="95311"/>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chemeClr val="bg1"/>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19" name="Freeform 148"/>
            <p:cNvSpPr>
              <a:spLocks noChangeAspect="1"/>
            </p:cNvSpPr>
            <p:nvPr/>
          </p:nvSpPr>
          <p:spPr bwMode="black">
            <a:xfrm>
              <a:off x="-1091217" y="2107177"/>
              <a:ext cx="170476" cy="101123"/>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chemeClr val="bg1"/>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20" name="Freeform 149"/>
            <p:cNvSpPr>
              <a:spLocks noChangeAspect="1"/>
            </p:cNvSpPr>
            <p:nvPr/>
          </p:nvSpPr>
          <p:spPr bwMode="black">
            <a:xfrm>
              <a:off x="-995797" y="2158901"/>
              <a:ext cx="174549" cy="99379"/>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chemeClr val="bg1"/>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21" name="Freeform 150"/>
            <p:cNvSpPr>
              <a:spLocks noChangeAspect="1"/>
            </p:cNvSpPr>
            <p:nvPr/>
          </p:nvSpPr>
          <p:spPr bwMode="black">
            <a:xfrm>
              <a:off x="-1143000" y="2250144"/>
              <a:ext cx="174549" cy="99379"/>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chemeClr val="bg1"/>
            </a:solidFill>
            <a:ln w="9525" cap="flat" cmpd="sng">
              <a:noFill/>
              <a:prstDash val="solid"/>
              <a:round/>
              <a:headEnd type="none" w="med" len="med"/>
              <a:tailEnd type="none" w="med" len="med"/>
            </a:ln>
            <a:effectLst/>
          </p:spPr>
          <p:txBody>
            <a:bodyPr/>
            <a:lstStyle/>
            <a:p>
              <a:pPr>
                <a:defRPr/>
              </a:pPr>
              <a:endParaRPr lang="en-US">
                <a:latin typeface="Arial" charset="0"/>
              </a:endParaRPr>
            </a:p>
          </p:txBody>
        </p:sp>
      </p:grpSp>
      <p:grpSp>
        <p:nvGrpSpPr>
          <p:cNvPr id="22" name="Group 29"/>
          <p:cNvGrpSpPr>
            <a:grpSpLocks/>
          </p:cNvGrpSpPr>
          <p:nvPr userDrawn="1"/>
        </p:nvGrpSpPr>
        <p:grpSpPr bwMode="auto">
          <a:xfrm>
            <a:off x="346075" y="457200"/>
            <a:ext cx="2311400" cy="474663"/>
            <a:chOff x="633159" y="6301141"/>
            <a:chExt cx="1771650" cy="381114"/>
          </a:xfrm>
        </p:grpSpPr>
        <p:sp>
          <p:nvSpPr>
            <p:cNvPr id="23" name="Text Box 129"/>
            <p:cNvSpPr txBox="1">
              <a:spLocks noChangeAspect="1" noChangeArrowheads="1"/>
            </p:cNvSpPr>
            <p:nvPr/>
          </p:nvSpPr>
          <p:spPr bwMode="black">
            <a:xfrm>
              <a:off x="2094527" y="6487237"/>
              <a:ext cx="310282" cy="151681"/>
            </a:xfrm>
            <a:prstGeom prst="rect">
              <a:avLst/>
            </a:prstGeom>
            <a:noFill/>
            <a:ln w="9525">
              <a:noFill/>
              <a:miter lim="800000"/>
              <a:headEnd/>
              <a:tailEnd/>
            </a:ln>
            <a:effectLst/>
          </p:spPr>
          <p:txBody>
            <a:bodyPr>
              <a:spAutoFit/>
            </a:bodyPr>
            <a:lstStyle/>
            <a:p>
              <a:pPr>
                <a:defRPr/>
              </a:pPr>
              <a:r>
                <a:rPr lang="en-US" sz="400" b="1">
                  <a:latin typeface="Arial" charset="0"/>
                </a:rPr>
                <a:t>TM</a:t>
              </a:r>
            </a:p>
          </p:txBody>
        </p:sp>
        <p:sp>
          <p:nvSpPr>
            <p:cNvPr id="24" name="Freeform 143"/>
            <p:cNvSpPr>
              <a:spLocks noChangeAspect="1"/>
            </p:cNvSpPr>
            <p:nvPr/>
          </p:nvSpPr>
          <p:spPr bwMode="black">
            <a:xfrm>
              <a:off x="740237" y="6301141"/>
              <a:ext cx="126546" cy="68830"/>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25" name="Freeform 144"/>
            <p:cNvSpPr>
              <a:spLocks noChangeAspect="1"/>
            </p:cNvSpPr>
            <p:nvPr/>
          </p:nvSpPr>
          <p:spPr bwMode="black">
            <a:xfrm>
              <a:off x="813244" y="6338106"/>
              <a:ext cx="124113" cy="71379"/>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26" name="Freeform 145"/>
            <p:cNvSpPr>
              <a:spLocks noChangeAspect="1"/>
            </p:cNvSpPr>
            <p:nvPr/>
          </p:nvSpPr>
          <p:spPr bwMode="black">
            <a:xfrm>
              <a:off x="882602" y="6375069"/>
              <a:ext cx="126546" cy="71379"/>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29" name="Freeform 146"/>
            <p:cNvSpPr>
              <a:spLocks noChangeAspect="1"/>
            </p:cNvSpPr>
            <p:nvPr/>
          </p:nvSpPr>
          <p:spPr bwMode="black">
            <a:xfrm>
              <a:off x="775524" y="6440076"/>
              <a:ext cx="127763" cy="71379"/>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30" name="Freeform 147"/>
            <p:cNvSpPr>
              <a:spLocks noChangeAspect="1"/>
            </p:cNvSpPr>
            <p:nvPr/>
          </p:nvSpPr>
          <p:spPr bwMode="black">
            <a:xfrm>
              <a:off x="848532" y="6478315"/>
              <a:ext cx="125329" cy="70104"/>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31" name="Freeform 148"/>
            <p:cNvSpPr>
              <a:spLocks noChangeAspect="1"/>
            </p:cNvSpPr>
            <p:nvPr/>
          </p:nvSpPr>
          <p:spPr bwMode="black">
            <a:xfrm>
              <a:off x="670880" y="6503807"/>
              <a:ext cx="124113" cy="72653"/>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32" name="Freeform 149"/>
            <p:cNvSpPr>
              <a:spLocks noChangeAspect="1"/>
            </p:cNvSpPr>
            <p:nvPr/>
          </p:nvSpPr>
          <p:spPr bwMode="black">
            <a:xfrm>
              <a:off x="740237" y="6540771"/>
              <a:ext cx="126546" cy="72654"/>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33" name="Freeform 150"/>
            <p:cNvSpPr>
              <a:spLocks noChangeAspect="1"/>
            </p:cNvSpPr>
            <p:nvPr/>
          </p:nvSpPr>
          <p:spPr bwMode="black">
            <a:xfrm>
              <a:off x="633159" y="6607052"/>
              <a:ext cx="126546" cy="72654"/>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34" name="Freeform 151"/>
            <p:cNvSpPr>
              <a:spLocks noChangeAspect="1"/>
            </p:cNvSpPr>
            <p:nvPr/>
          </p:nvSpPr>
          <p:spPr bwMode="black">
            <a:xfrm>
              <a:off x="1009148" y="6488512"/>
              <a:ext cx="103427" cy="191194"/>
            </a:xfrm>
            <a:custGeom>
              <a:avLst/>
              <a:gdLst/>
              <a:ahLst/>
              <a:cxnLst>
                <a:cxn ang="0">
                  <a:pos x="12" y="45"/>
                </a:cxn>
                <a:cxn ang="0">
                  <a:pos x="0" y="45"/>
                </a:cxn>
                <a:cxn ang="0">
                  <a:pos x="3" y="30"/>
                </a:cxn>
                <a:cxn ang="0">
                  <a:pos x="15" y="30"/>
                </a:cxn>
                <a:cxn ang="0">
                  <a:pos x="17" y="22"/>
                </a:cxn>
                <a:cxn ang="0">
                  <a:pos x="44" y="0"/>
                </a:cxn>
                <a:cxn ang="0">
                  <a:pos x="59" y="1"/>
                </a:cxn>
                <a:cxn ang="0">
                  <a:pos x="56" y="19"/>
                </a:cxn>
                <a:cxn ang="0">
                  <a:pos x="49" y="19"/>
                </a:cxn>
                <a:cxn ang="0">
                  <a:pos x="40" y="25"/>
                </a:cxn>
                <a:cxn ang="0">
                  <a:pos x="39" y="30"/>
                </a:cxn>
                <a:cxn ang="0">
                  <a:pos x="54" y="30"/>
                </a:cxn>
                <a:cxn ang="0">
                  <a:pos x="51" y="45"/>
                </a:cxn>
                <a:cxn ang="0">
                  <a:pos x="36" y="45"/>
                </a:cxn>
                <a:cxn ang="0">
                  <a:pos x="23" y="110"/>
                </a:cxn>
                <a:cxn ang="0">
                  <a:pos x="0" y="110"/>
                </a:cxn>
                <a:cxn ang="0">
                  <a:pos x="12" y="45"/>
                </a:cxn>
              </a:cxnLst>
              <a:rect l="0" t="0" r="r" b="b"/>
              <a:pathLst>
                <a:path w="59" h="110">
                  <a:moveTo>
                    <a:pt x="12" y="45"/>
                  </a:moveTo>
                  <a:cubicBezTo>
                    <a:pt x="0" y="45"/>
                    <a:pt x="0" y="45"/>
                    <a:pt x="0" y="45"/>
                  </a:cubicBezTo>
                  <a:cubicBezTo>
                    <a:pt x="3" y="30"/>
                    <a:pt x="3" y="30"/>
                    <a:pt x="3" y="30"/>
                  </a:cubicBezTo>
                  <a:cubicBezTo>
                    <a:pt x="15" y="30"/>
                    <a:pt x="15" y="30"/>
                    <a:pt x="15" y="30"/>
                  </a:cubicBezTo>
                  <a:cubicBezTo>
                    <a:pt x="17" y="22"/>
                    <a:pt x="17" y="22"/>
                    <a:pt x="17" y="22"/>
                  </a:cubicBezTo>
                  <a:cubicBezTo>
                    <a:pt x="18" y="13"/>
                    <a:pt x="24" y="0"/>
                    <a:pt x="44" y="0"/>
                  </a:cubicBezTo>
                  <a:cubicBezTo>
                    <a:pt x="49" y="0"/>
                    <a:pt x="57" y="0"/>
                    <a:pt x="59" y="1"/>
                  </a:cubicBezTo>
                  <a:cubicBezTo>
                    <a:pt x="56" y="19"/>
                    <a:pt x="56" y="19"/>
                    <a:pt x="56" y="19"/>
                  </a:cubicBezTo>
                  <a:cubicBezTo>
                    <a:pt x="49" y="19"/>
                    <a:pt x="49" y="19"/>
                    <a:pt x="49" y="19"/>
                  </a:cubicBezTo>
                  <a:cubicBezTo>
                    <a:pt x="45" y="19"/>
                    <a:pt x="41" y="20"/>
                    <a:pt x="40" y="25"/>
                  </a:cubicBezTo>
                  <a:cubicBezTo>
                    <a:pt x="39" y="30"/>
                    <a:pt x="39" y="30"/>
                    <a:pt x="39" y="30"/>
                  </a:cubicBezTo>
                  <a:cubicBezTo>
                    <a:pt x="54" y="30"/>
                    <a:pt x="54" y="30"/>
                    <a:pt x="54" y="30"/>
                  </a:cubicBezTo>
                  <a:cubicBezTo>
                    <a:pt x="51" y="45"/>
                    <a:pt x="51" y="45"/>
                    <a:pt x="51" y="45"/>
                  </a:cubicBezTo>
                  <a:cubicBezTo>
                    <a:pt x="36" y="45"/>
                    <a:pt x="36" y="45"/>
                    <a:pt x="36" y="45"/>
                  </a:cubicBezTo>
                  <a:cubicBezTo>
                    <a:pt x="23" y="110"/>
                    <a:pt x="23" y="110"/>
                    <a:pt x="23" y="110"/>
                  </a:cubicBezTo>
                  <a:cubicBezTo>
                    <a:pt x="0" y="110"/>
                    <a:pt x="0" y="110"/>
                    <a:pt x="0" y="110"/>
                  </a:cubicBezTo>
                  <a:lnTo>
                    <a:pt x="12" y="45"/>
                  </a:lnTo>
                  <a:close/>
                </a:path>
              </a:pathLst>
            </a:custGeom>
            <a:solidFill>
              <a:schemeClr val="tx1"/>
            </a:solidFill>
            <a:ln w="9525">
              <a:noFill/>
              <a:round/>
              <a:headEnd/>
              <a:tailEnd/>
            </a:ln>
          </p:spPr>
          <p:txBody>
            <a:bodyPr/>
            <a:lstStyle/>
            <a:p>
              <a:pPr>
                <a:defRPr/>
              </a:pPr>
              <a:endParaRPr lang="en-US">
                <a:latin typeface="Arial" charset="0"/>
              </a:endParaRPr>
            </a:p>
          </p:txBody>
        </p:sp>
        <p:sp>
          <p:nvSpPr>
            <p:cNvPr id="35" name="Freeform 152"/>
            <p:cNvSpPr>
              <a:spLocks noChangeAspect="1"/>
            </p:cNvSpPr>
            <p:nvPr/>
          </p:nvSpPr>
          <p:spPr bwMode="black">
            <a:xfrm>
              <a:off x="1094324" y="6536947"/>
              <a:ext cx="108294" cy="142758"/>
            </a:xfrm>
            <a:custGeom>
              <a:avLst/>
              <a:gdLst/>
              <a:ahLst/>
              <a:cxnLst>
                <a:cxn ang="0">
                  <a:pos x="16" y="0"/>
                </a:cxn>
                <a:cxn ang="0">
                  <a:pos x="39" y="0"/>
                </a:cxn>
                <a:cxn ang="0">
                  <a:pos x="38" y="9"/>
                </a:cxn>
                <a:cxn ang="0">
                  <a:pos x="62" y="0"/>
                </a:cxn>
                <a:cxn ang="0">
                  <a:pos x="58" y="21"/>
                </a:cxn>
                <a:cxn ang="0">
                  <a:pos x="55" y="21"/>
                </a:cxn>
                <a:cxn ang="0">
                  <a:pos x="33" y="35"/>
                </a:cxn>
                <a:cxn ang="0">
                  <a:pos x="24" y="82"/>
                </a:cxn>
                <a:cxn ang="0">
                  <a:pos x="0" y="82"/>
                </a:cxn>
                <a:cxn ang="0">
                  <a:pos x="16" y="0"/>
                </a:cxn>
              </a:cxnLst>
              <a:rect l="0" t="0" r="r" b="b"/>
              <a:pathLst>
                <a:path w="62" h="82">
                  <a:moveTo>
                    <a:pt x="16" y="0"/>
                  </a:moveTo>
                  <a:cubicBezTo>
                    <a:pt x="39" y="0"/>
                    <a:pt x="39" y="0"/>
                    <a:pt x="39" y="0"/>
                  </a:cubicBezTo>
                  <a:cubicBezTo>
                    <a:pt x="38" y="9"/>
                    <a:pt x="38" y="9"/>
                    <a:pt x="38" y="9"/>
                  </a:cubicBezTo>
                  <a:cubicBezTo>
                    <a:pt x="44" y="4"/>
                    <a:pt x="53" y="1"/>
                    <a:pt x="62" y="0"/>
                  </a:cubicBezTo>
                  <a:cubicBezTo>
                    <a:pt x="58" y="21"/>
                    <a:pt x="58" y="21"/>
                    <a:pt x="58" y="21"/>
                  </a:cubicBezTo>
                  <a:cubicBezTo>
                    <a:pt x="55" y="21"/>
                    <a:pt x="55" y="21"/>
                    <a:pt x="55" y="21"/>
                  </a:cubicBezTo>
                  <a:cubicBezTo>
                    <a:pt x="41" y="23"/>
                    <a:pt x="35" y="26"/>
                    <a:pt x="33" y="35"/>
                  </a:cubicBezTo>
                  <a:cubicBezTo>
                    <a:pt x="24" y="82"/>
                    <a:pt x="24" y="82"/>
                    <a:pt x="24" y="82"/>
                  </a:cubicBezTo>
                  <a:cubicBezTo>
                    <a:pt x="0" y="82"/>
                    <a:pt x="0" y="82"/>
                    <a:pt x="0" y="82"/>
                  </a:cubicBezTo>
                  <a:lnTo>
                    <a:pt x="16" y="0"/>
                  </a:lnTo>
                  <a:close/>
                </a:path>
              </a:pathLst>
            </a:custGeom>
            <a:solidFill>
              <a:schemeClr val="tx1"/>
            </a:solidFill>
            <a:ln w="9525">
              <a:noFill/>
              <a:round/>
              <a:headEnd/>
              <a:tailEnd/>
            </a:ln>
          </p:spPr>
          <p:txBody>
            <a:bodyPr/>
            <a:lstStyle/>
            <a:p>
              <a:pPr>
                <a:defRPr/>
              </a:pPr>
              <a:endParaRPr lang="en-US">
                <a:latin typeface="Arial" charset="0"/>
              </a:endParaRPr>
            </a:p>
          </p:txBody>
        </p:sp>
        <p:sp>
          <p:nvSpPr>
            <p:cNvPr id="36" name="Freeform 153"/>
            <p:cNvSpPr>
              <a:spLocks noChangeAspect="1" noEditPoints="1"/>
            </p:cNvSpPr>
            <p:nvPr/>
          </p:nvSpPr>
          <p:spPr bwMode="black">
            <a:xfrm>
              <a:off x="1780595" y="6533123"/>
              <a:ext cx="149665" cy="149132"/>
            </a:xfrm>
            <a:custGeom>
              <a:avLst/>
              <a:gdLst/>
              <a:ahLst/>
              <a:cxnLst>
                <a:cxn ang="0">
                  <a:pos x="76" y="67"/>
                </a:cxn>
                <a:cxn ang="0">
                  <a:pos x="75" y="84"/>
                </a:cxn>
                <a:cxn ang="0">
                  <a:pos x="53" y="84"/>
                </a:cxn>
                <a:cxn ang="0">
                  <a:pos x="53" y="75"/>
                </a:cxn>
                <a:cxn ang="0">
                  <a:pos x="52" y="75"/>
                </a:cxn>
                <a:cxn ang="0">
                  <a:pos x="26" y="86"/>
                </a:cxn>
                <a:cxn ang="0">
                  <a:pos x="3" y="62"/>
                </a:cxn>
                <a:cxn ang="0">
                  <a:pos x="51" y="32"/>
                </a:cxn>
                <a:cxn ang="0">
                  <a:pos x="60" y="30"/>
                </a:cxn>
                <a:cxn ang="0">
                  <a:pos x="61" y="24"/>
                </a:cxn>
                <a:cxn ang="0">
                  <a:pos x="51" y="15"/>
                </a:cxn>
                <a:cxn ang="0">
                  <a:pos x="37" y="26"/>
                </a:cxn>
                <a:cxn ang="0">
                  <a:pos x="14" y="26"/>
                </a:cxn>
                <a:cxn ang="0">
                  <a:pos x="52" y="0"/>
                </a:cxn>
                <a:cxn ang="0">
                  <a:pos x="84" y="24"/>
                </a:cxn>
                <a:cxn ang="0">
                  <a:pos x="76" y="67"/>
                </a:cxn>
                <a:cxn ang="0">
                  <a:pos x="57" y="44"/>
                </a:cxn>
                <a:cxn ang="0">
                  <a:pos x="40" y="49"/>
                </a:cxn>
                <a:cxn ang="0">
                  <a:pos x="27" y="59"/>
                </a:cxn>
                <a:cxn ang="0">
                  <a:pos x="36" y="68"/>
                </a:cxn>
                <a:cxn ang="0">
                  <a:pos x="56" y="50"/>
                </a:cxn>
                <a:cxn ang="0">
                  <a:pos x="57" y="44"/>
                </a:cxn>
              </a:cxnLst>
              <a:rect l="0" t="0" r="r" b="b"/>
              <a:pathLst>
                <a:path w="87" h="86">
                  <a:moveTo>
                    <a:pt x="76" y="67"/>
                  </a:moveTo>
                  <a:cubicBezTo>
                    <a:pt x="75" y="72"/>
                    <a:pt x="74" y="79"/>
                    <a:pt x="75" y="84"/>
                  </a:cubicBezTo>
                  <a:cubicBezTo>
                    <a:pt x="53" y="84"/>
                    <a:pt x="53" y="84"/>
                    <a:pt x="53" y="84"/>
                  </a:cubicBezTo>
                  <a:cubicBezTo>
                    <a:pt x="52" y="81"/>
                    <a:pt x="52" y="78"/>
                    <a:pt x="53" y="75"/>
                  </a:cubicBezTo>
                  <a:cubicBezTo>
                    <a:pt x="52" y="75"/>
                    <a:pt x="52" y="75"/>
                    <a:pt x="52" y="75"/>
                  </a:cubicBezTo>
                  <a:cubicBezTo>
                    <a:pt x="47" y="82"/>
                    <a:pt x="34" y="86"/>
                    <a:pt x="26" y="86"/>
                  </a:cubicBezTo>
                  <a:cubicBezTo>
                    <a:pt x="10" y="86"/>
                    <a:pt x="0" y="77"/>
                    <a:pt x="3" y="62"/>
                  </a:cubicBezTo>
                  <a:cubicBezTo>
                    <a:pt x="7" y="42"/>
                    <a:pt x="24" y="35"/>
                    <a:pt x="51" y="32"/>
                  </a:cubicBezTo>
                  <a:cubicBezTo>
                    <a:pt x="60" y="30"/>
                    <a:pt x="60" y="30"/>
                    <a:pt x="60" y="30"/>
                  </a:cubicBezTo>
                  <a:cubicBezTo>
                    <a:pt x="61" y="24"/>
                    <a:pt x="61" y="24"/>
                    <a:pt x="61" y="24"/>
                  </a:cubicBezTo>
                  <a:cubicBezTo>
                    <a:pt x="62" y="17"/>
                    <a:pt x="58" y="15"/>
                    <a:pt x="51" y="15"/>
                  </a:cubicBezTo>
                  <a:cubicBezTo>
                    <a:pt x="44" y="15"/>
                    <a:pt x="40" y="18"/>
                    <a:pt x="37" y="26"/>
                  </a:cubicBezTo>
                  <a:cubicBezTo>
                    <a:pt x="14" y="26"/>
                    <a:pt x="14" y="26"/>
                    <a:pt x="14" y="26"/>
                  </a:cubicBezTo>
                  <a:cubicBezTo>
                    <a:pt x="19" y="2"/>
                    <a:pt x="41" y="0"/>
                    <a:pt x="52" y="0"/>
                  </a:cubicBezTo>
                  <a:cubicBezTo>
                    <a:pt x="75" y="0"/>
                    <a:pt x="87" y="5"/>
                    <a:pt x="84" y="24"/>
                  </a:cubicBezTo>
                  <a:lnTo>
                    <a:pt x="76" y="67"/>
                  </a:lnTo>
                  <a:close/>
                  <a:moveTo>
                    <a:pt x="57" y="44"/>
                  </a:moveTo>
                  <a:cubicBezTo>
                    <a:pt x="40" y="49"/>
                    <a:pt x="40" y="49"/>
                    <a:pt x="40" y="49"/>
                  </a:cubicBezTo>
                  <a:cubicBezTo>
                    <a:pt x="34" y="50"/>
                    <a:pt x="28" y="53"/>
                    <a:pt x="27" y="59"/>
                  </a:cubicBezTo>
                  <a:cubicBezTo>
                    <a:pt x="25" y="66"/>
                    <a:pt x="30" y="68"/>
                    <a:pt x="36" y="68"/>
                  </a:cubicBezTo>
                  <a:cubicBezTo>
                    <a:pt x="45" y="68"/>
                    <a:pt x="54" y="62"/>
                    <a:pt x="56" y="50"/>
                  </a:cubicBezTo>
                  <a:lnTo>
                    <a:pt x="57" y="44"/>
                  </a:lnTo>
                  <a:close/>
                </a:path>
              </a:pathLst>
            </a:custGeom>
            <a:solidFill>
              <a:schemeClr val="tx1"/>
            </a:solidFill>
            <a:ln w="9525">
              <a:noFill/>
              <a:round/>
              <a:headEnd/>
              <a:tailEnd/>
            </a:ln>
          </p:spPr>
          <p:txBody>
            <a:bodyPr/>
            <a:lstStyle/>
            <a:p>
              <a:pPr>
                <a:defRPr/>
              </a:pPr>
              <a:endParaRPr lang="en-US">
                <a:latin typeface="Arial" charset="0"/>
              </a:endParaRPr>
            </a:p>
          </p:txBody>
        </p:sp>
        <p:sp>
          <p:nvSpPr>
            <p:cNvPr id="37" name="Freeform 154"/>
            <p:cNvSpPr>
              <a:spLocks noChangeAspect="1"/>
            </p:cNvSpPr>
            <p:nvPr/>
          </p:nvSpPr>
          <p:spPr bwMode="black">
            <a:xfrm>
              <a:off x="1933911" y="6489786"/>
              <a:ext cx="77875" cy="189920"/>
            </a:xfrm>
            <a:custGeom>
              <a:avLst/>
              <a:gdLst/>
              <a:ahLst/>
              <a:cxnLst>
                <a:cxn ang="0">
                  <a:pos x="0" y="218"/>
                </a:cxn>
                <a:cxn ang="0">
                  <a:pos x="42" y="0"/>
                </a:cxn>
                <a:cxn ang="0">
                  <a:pos x="90" y="0"/>
                </a:cxn>
                <a:cxn ang="0">
                  <a:pos x="48" y="218"/>
                </a:cxn>
                <a:cxn ang="0">
                  <a:pos x="0" y="218"/>
                </a:cxn>
              </a:cxnLst>
              <a:rect l="0" t="0" r="r" b="b"/>
              <a:pathLst>
                <a:path w="90" h="218">
                  <a:moveTo>
                    <a:pt x="0" y="218"/>
                  </a:moveTo>
                  <a:lnTo>
                    <a:pt x="42" y="0"/>
                  </a:lnTo>
                  <a:lnTo>
                    <a:pt x="90" y="0"/>
                  </a:lnTo>
                  <a:lnTo>
                    <a:pt x="48" y="218"/>
                  </a:lnTo>
                  <a:lnTo>
                    <a:pt x="0" y="218"/>
                  </a:lnTo>
                  <a:close/>
                </a:path>
              </a:pathLst>
            </a:custGeom>
            <a:solidFill>
              <a:schemeClr val="tx1"/>
            </a:solidFill>
            <a:ln w="9525">
              <a:noFill/>
              <a:round/>
              <a:headEnd/>
              <a:tailEnd/>
            </a:ln>
          </p:spPr>
          <p:txBody>
            <a:bodyPr/>
            <a:lstStyle/>
            <a:p>
              <a:pPr>
                <a:defRPr/>
              </a:pPr>
              <a:endParaRPr lang="en-US">
                <a:latin typeface="Arial" charset="0"/>
              </a:endParaRPr>
            </a:p>
          </p:txBody>
        </p:sp>
        <p:sp>
          <p:nvSpPr>
            <p:cNvPr id="38" name="Freeform 155"/>
            <p:cNvSpPr>
              <a:spLocks noChangeAspect="1" noEditPoints="1"/>
            </p:cNvSpPr>
            <p:nvPr/>
          </p:nvSpPr>
          <p:spPr bwMode="black">
            <a:xfrm>
              <a:off x="1190450" y="6533123"/>
              <a:ext cx="154533" cy="149132"/>
            </a:xfrm>
            <a:custGeom>
              <a:avLst/>
              <a:gdLst/>
              <a:ahLst/>
              <a:cxnLst>
                <a:cxn ang="0">
                  <a:pos x="42" y="68"/>
                </a:cxn>
                <a:cxn ang="0">
                  <a:pos x="28" y="48"/>
                </a:cxn>
                <a:cxn ang="0">
                  <a:pos x="84" y="48"/>
                </a:cxn>
                <a:cxn ang="0">
                  <a:pos x="53" y="0"/>
                </a:cxn>
                <a:cxn ang="0">
                  <a:pos x="4" y="45"/>
                </a:cxn>
                <a:cxn ang="0">
                  <a:pos x="37" y="86"/>
                </a:cxn>
                <a:cxn ang="0">
                  <a:pos x="80" y="63"/>
                </a:cxn>
                <a:cxn ang="0">
                  <a:pos x="64" y="55"/>
                </a:cxn>
                <a:cxn ang="0">
                  <a:pos x="42" y="68"/>
                </a:cxn>
                <a:cxn ang="0">
                  <a:pos x="50" y="18"/>
                </a:cxn>
                <a:cxn ang="0">
                  <a:pos x="63" y="33"/>
                </a:cxn>
                <a:cxn ang="0">
                  <a:pos x="30"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8" y="0"/>
                    <a:pt x="10" y="17"/>
                    <a:pt x="4" y="45"/>
                  </a:cubicBezTo>
                  <a:cubicBezTo>
                    <a:pt x="0" y="68"/>
                    <a:pt x="11" y="86"/>
                    <a:pt x="37" y="86"/>
                  </a:cubicBezTo>
                  <a:cubicBezTo>
                    <a:pt x="55" y="86"/>
                    <a:pt x="69" y="79"/>
                    <a:pt x="80" y="63"/>
                  </a:cubicBezTo>
                  <a:cubicBezTo>
                    <a:pt x="64" y="55"/>
                    <a:pt x="64" y="55"/>
                    <a:pt x="64" y="55"/>
                  </a:cubicBezTo>
                  <a:cubicBezTo>
                    <a:pt x="55" y="64"/>
                    <a:pt x="50" y="68"/>
                    <a:pt x="42" y="68"/>
                  </a:cubicBezTo>
                  <a:close/>
                  <a:moveTo>
                    <a:pt x="50" y="18"/>
                  </a:moveTo>
                  <a:cubicBezTo>
                    <a:pt x="56" y="18"/>
                    <a:pt x="64" y="21"/>
                    <a:pt x="63" y="33"/>
                  </a:cubicBezTo>
                  <a:cubicBezTo>
                    <a:pt x="30" y="33"/>
                    <a:pt x="30" y="33"/>
                    <a:pt x="30" y="33"/>
                  </a:cubicBezTo>
                  <a:cubicBezTo>
                    <a:pt x="34" y="22"/>
                    <a:pt x="43" y="18"/>
                    <a:pt x="50" y="18"/>
                  </a:cubicBezTo>
                  <a:close/>
                </a:path>
              </a:pathLst>
            </a:custGeom>
            <a:solidFill>
              <a:schemeClr val="tx1"/>
            </a:solidFill>
            <a:ln w="9525">
              <a:noFill/>
              <a:round/>
              <a:headEnd/>
              <a:tailEnd/>
            </a:ln>
          </p:spPr>
          <p:txBody>
            <a:bodyPr/>
            <a:lstStyle/>
            <a:p>
              <a:pPr>
                <a:defRPr/>
              </a:pPr>
              <a:endParaRPr lang="en-US">
                <a:latin typeface="Arial" charset="0"/>
              </a:endParaRPr>
            </a:p>
          </p:txBody>
        </p:sp>
        <p:sp>
          <p:nvSpPr>
            <p:cNvPr id="39" name="Freeform 156"/>
            <p:cNvSpPr>
              <a:spLocks noChangeAspect="1" noEditPoints="1"/>
            </p:cNvSpPr>
            <p:nvPr/>
          </p:nvSpPr>
          <p:spPr bwMode="black">
            <a:xfrm>
              <a:off x="1344983" y="6533123"/>
              <a:ext cx="153316" cy="149132"/>
            </a:xfrm>
            <a:custGeom>
              <a:avLst/>
              <a:gdLst/>
              <a:ahLst/>
              <a:cxnLst>
                <a:cxn ang="0">
                  <a:pos x="42" y="68"/>
                </a:cxn>
                <a:cxn ang="0">
                  <a:pos x="28" y="48"/>
                </a:cxn>
                <a:cxn ang="0">
                  <a:pos x="84" y="48"/>
                </a:cxn>
                <a:cxn ang="0">
                  <a:pos x="53" y="0"/>
                </a:cxn>
                <a:cxn ang="0">
                  <a:pos x="5" y="45"/>
                </a:cxn>
                <a:cxn ang="0">
                  <a:pos x="37" y="86"/>
                </a:cxn>
                <a:cxn ang="0">
                  <a:pos x="81" y="63"/>
                </a:cxn>
                <a:cxn ang="0">
                  <a:pos x="64" y="55"/>
                </a:cxn>
                <a:cxn ang="0">
                  <a:pos x="42" y="68"/>
                </a:cxn>
                <a:cxn ang="0">
                  <a:pos x="50" y="18"/>
                </a:cxn>
                <a:cxn ang="0">
                  <a:pos x="63" y="33"/>
                </a:cxn>
                <a:cxn ang="0">
                  <a:pos x="31"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9" y="0"/>
                    <a:pt x="10" y="17"/>
                    <a:pt x="5" y="45"/>
                  </a:cubicBezTo>
                  <a:cubicBezTo>
                    <a:pt x="0" y="68"/>
                    <a:pt x="12" y="86"/>
                    <a:pt x="37" y="86"/>
                  </a:cubicBezTo>
                  <a:cubicBezTo>
                    <a:pt x="55" y="86"/>
                    <a:pt x="69" y="79"/>
                    <a:pt x="81" y="63"/>
                  </a:cubicBezTo>
                  <a:cubicBezTo>
                    <a:pt x="64" y="55"/>
                    <a:pt x="64" y="55"/>
                    <a:pt x="64" y="55"/>
                  </a:cubicBezTo>
                  <a:cubicBezTo>
                    <a:pt x="55" y="64"/>
                    <a:pt x="50" y="68"/>
                    <a:pt x="42" y="68"/>
                  </a:cubicBezTo>
                  <a:close/>
                  <a:moveTo>
                    <a:pt x="50" y="18"/>
                  </a:moveTo>
                  <a:cubicBezTo>
                    <a:pt x="57" y="18"/>
                    <a:pt x="65" y="21"/>
                    <a:pt x="63" y="33"/>
                  </a:cubicBezTo>
                  <a:cubicBezTo>
                    <a:pt x="31" y="33"/>
                    <a:pt x="31" y="33"/>
                    <a:pt x="31" y="33"/>
                  </a:cubicBezTo>
                  <a:cubicBezTo>
                    <a:pt x="34" y="22"/>
                    <a:pt x="43" y="18"/>
                    <a:pt x="50" y="18"/>
                  </a:cubicBezTo>
                  <a:close/>
                </a:path>
              </a:pathLst>
            </a:custGeom>
            <a:solidFill>
              <a:schemeClr val="tx1"/>
            </a:solidFill>
            <a:ln w="9525">
              <a:noFill/>
              <a:round/>
              <a:headEnd/>
              <a:tailEnd/>
            </a:ln>
          </p:spPr>
          <p:txBody>
            <a:bodyPr/>
            <a:lstStyle/>
            <a:p>
              <a:pPr>
                <a:defRPr/>
              </a:pPr>
              <a:endParaRPr lang="en-US">
                <a:latin typeface="Arial" charset="0"/>
              </a:endParaRPr>
            </a:p>
          </p:txBody>
        </p:sp>
        <p:sp>
          <p:nvSpPr>
            <p:cNvPr id="40" name="Freeform 157"/>
            <p:cNvSpPr>
              <a:spLocks noChangeAspect="1" noEditPoints="1"/>
            </p:cNvSpPr>
            <p:nvPr/>
          </p:nvSpPr>
          <p:spPr bwMode="black">
            <a:xfrm>
              <a:off x="2000834" y="6533123"/>
              <a:ext cx="153316" cy="149132"/>
            </a:xfrm>
            <a:custGeom>
              <a:avLst/>
              <a:gdLst/>
              <a:ahLst/>
              <a:cxnLst>
                <a:cxn ang="0">
                  <a:pos x="41" y="68"/>
                </a:cxn>
                <a:cxn ang="0">
                  <a:pos x="28" y="48"/>
                </a:cxn>
                <a:cxn ang="0">
                  <a:pos x="84" y="48"/>
                </a:cxn>
                <a:cxn ang="0">
                  <a:pos x="53" y="0"/>
                </a:cxn>
                <a:cxn ang="0">
                  <a:pos x="4" y="45"/>
                </a:cxn>
                <a:cxn ang="0">
                  <a:pos x="36" y="86"/>
                </a:cxn>
                <a:cxn ang="0">
                  <a:pos x="80" y="63"/>
                </a:cxn>
                <a:cxn ang="0">
                  <a:pos x="63" y="55"/>
                </a:cxn>
                <a:cxn ang="0">
                  <a:pos x="41" y="68"/>
                </a:cxn>
                <a:cxn ang="0">
                  <a:pos x="49" y="18"/>
                </a:cxn>
                <a:cxn ang="0">
                  <a:pos x="63" y="33"/>
                </a:cxn>
                <a:cxn ang="0">
                  <a:pos x="30" y="33"/>
                </a:cxn>
                <a:cxn ang="0">
                  <a:pos x="49" y="18"/>
                </a:cxn>
              </a:cxnLst>
              <a:rect l="0" t="0" r="r" b="b"/>
              <a:pathLst>
                <a:path w="88" h="86">
                  <a:moveTo>
                    <a:pt x="41" y="68"/>
                  </a:moveTo>
                  <a:cubicBezTo>
                    <a:pt x="34" y="68"/>
                    <a:pt x="25" y="63"/>
                    <a:pt x="28" y="48"/>
                  </a:cubicBezTo>
                  <a:cubicBezTo>
                    <a:pt x="84" y="48"/>
                    <a:pt x="84" y="48"/>
                    <a:pt x="84" y="48"/>
                  </a:cubicBezTo>
                  <a:cubicBezTo>
                    <a:pt x="88" y="23"/>
                    <a:pt x="83" y="0"/>
                    <a:pt x="53" y="0"/>
                  </a:cubicBezTo>
                  <a:cubicBezTo>
                    <a:pt x="28" y="0"/>
                    <a:pt x="10" y="17"/>
                    <a:pt x="4" y="45"/>
                  </a:cubicBezTo>
                  <a:cubicBezTo>
                    <a:pt x="0" y="68"/>
                    <a:pt x="11" y="86"/>
                    <a:pt x="36" y="86"/>
                  </a:cubicBezTo>
                  <a:cubicBezTo>
                    <a:pt x="55" y="86"/>
                    <a:pt x="69" y="79"/>
                    <a:pt x="80" y="63"/>
                  </a:cubicBezTo>
                  <a:cubicBezTo>
                    <a:pt x="63" y="55"/>
                    <a:pt x="63" y="55"/>
                    <a:pt x="63" y="55"/>
                  </a:cubicBezTo>
                  <a:cubicBezTo>
                    <a:pt x="55" y="64"/>
                    <a:pt x="50" y="68"/>
                    <a:pt x="41" y="68"/>
                  </a:cubicBezTo>
                  <a:close/>
                  <a:moveTo>
                    <a:pt x="49" y="18"/>
                  </a:moveTo>
                  <a:cubicBezTo>
                    <a:pt x="56" y="18"/>
                    <a:pt x="64" y="21"/>
                    <a:pt x="63" y="33"/>
                  </a:cubicBezTo>
                  <a:cubicBezTo>
                    <a:pt x="30" y="33"/>
                    <a:pt x="30" y="33"/>
                    <a:pt x="30" y="33"/>
                  </a:cubicBezTo>
                  <a:cubicBezTo>
                    <a:pt x="33" y="22"/>
                    <a:pt x="42" y="18"/>
                    <a:pt x="49" y="18"/>
                  </a:cubicBezTo>
                  <a:close/>
                </a:path>
              </a:pathLst>
            </a:custGeom>
            <a:solidFill>
              <a:schemeClr val="tx1"/>
            </a:solidFill>
            <a:ln w="9525">
              <a:noFill/>
              <a:round/>
              <a:headEnd/>
              <a:tailEnd/>
            </a:ln>
          </p:spPr>
          <p:txBody>
            <a:bodyPr/>
            <a:lstStyle/>
            <a:p>
              <a:pPr>
                <a:defRPr/>
              </a:pPr>
              <a:endParaRPr lang="en-US">
                <a:latin typeface="Arial" charset="0"/>
              </a:endParaRPr>
            </a:p>
          </p:txBody>
        </p:sp>
        <p:sp>
          <p:nvSpPr>
            <p:cNvPr id="41" name="Freeform 158"/>
            <p:cNvSpPr>
              <a:spLocks noChangeAspect="1"/>
            </p:cNvSpPr>
            <p:nvPr/>
          </p:nvSpPr>
          <p:spPr bwMode="black">
            <a:xfrm>
              <a:off x="1635796" y="6533123"/>
              <a:ext cx="148449" cy="149132"/>
            </a:xfrm>
            <a:custGeom>
              <a:avLst/>
              <a:gdLst/>
              <a:ahLst/>
              <a:cxnLst>
                <a:cxn ang="0">
                  <a:pos x="63" y="56"/>
                </a:cxn>
                <a:cxn ang="0">
                  <a:pos x="44" y="67"/>
                </a:cxn>
                <a:cxn ang="0">
                  <a:pos x="30" y="43"/>
                </a:cxn>
                <a:cxn ang="0">
                  <a:pos x="53" y="19"/>
                </a:cxn>
                <a:cxn ang="0">
                  <a:pos x="67" y="31"/>
                </a:cxn>
                <a:cxn ang="0">
                  <a:pos x="86" y="19"/>
                </a:cxn>
                <a:cxn ang="0">
                  <a:pos x="54" y="0"/>
                </a:cxn>
                <a:cxn ang="0">
                  <a:pos x="5" y="43"/>
                </a:cxn>
                <a:cxn ang="0">
                  <a:pos x="38" y="86"/>
                </a:cxn>
                <a:cxn ang="0">
                  <a:pos x="79" y="64"/>
                </a:cxn>
                <a:cxn ang="0">
                  <a:pos x="63" y="56"/>
                </a:cxn>
              </a:cxnLst>
              <a:rect l="0" t="0" r="r" b="b"/>
              <a:pathLst>
                <a:path w="86" h="86">
                  <a:moveTo>
                    <a:pt x="63" y="56"/>
                  </a:moveTo>
                  <a:cubicBezTo>
                    <a:pt x="57" y="65"/>
                    <a:pt x="51" y="67"/>
                    <a:pt x="44" y="67"/>
                  </a:cubicBezTo>
                  <a:cubicBezTo>
                    <a:pt x="31" y="67"/>
                    <a:pt x="27" y="57"/>
                    <a:pt x="30" y="43"/>
                  </a:cubicBezTo>
                  <a:cubicBezTo>
                    <a:pt x="33" y="29"/>
                    <a:pt x="40" y="19"/>
                    <a:pt x="53" y="19"/>
                  </a:cubicBezTo>
                  <a:cubicBezTo>
                    <a:pt x="57" y="19"/>
                    <a:pt x="65" y="21"/>
                    <a:pt x="67" y="31"/>
                  </a:cubicBezTo>
                  <a:cubicBezTo>
                    <a:pt x="86" y="19"/>
                    <a:pt x="86" y="19"/>
                    <a:pt x="86" y="19"/>
                  </a:cubicBezTo>
                  <a:cubicBezTo>
                    <a:pt x="81" y="6"/>
                    <a:pt x="69" y="0"/>
                    <a:pt x="54" y="0"/>
                  </a:cubicBezTo>
                  <a:cubicBezTo>
                    <a:pt x="31" y="0"/>
                    <a:pt x="10" y="16"/>
                    <a:pt x="5" y="43"/>
                  </a:cubicBezTo>
                  <a:cubicBezTo>
                    <a:pt x="0" y="70"/>
                    <a:pt x="14" y="86"/>
                    <a:pt x="38" y="86"/>
                  </a:cubicBezTo>
                  <a:cubicBezTo>
                    <a:pt x="54" y="86"/>
                    <a:pt x="69" y="77"/>
                    <a:pt x="79" y="64"/>
                  </a:cubicBezTo>
                  <a:lnTo>
                    <a:pt x="63" y="56"/>
                  </a:lnTo>
                  <a:close/>
                </a:path>
              </a:pathLst>
            </a:custGeom>
            <a:solidFill>
              <a:schemeClr val="tx1"/>
            </a:solidFill>
            <a:ln w="9525">
              <a:noFill/>
              <a:round/>
              <a:headEnd/>
              <a:tailEnd/>
            </a:ln>
          </p:spPr>
          <p:txBody>
            <a:bodyPr/>
            <a:lstStyle/>
            <a:p>
              <a:pPr>
                <a:defRPr/>
              </a:pPr>
              <a:endParaRPr lang="en-US">
                <a:latin typeface="Arial" charset="0"/>
              </a:endParaRPr>
            </a:p>
          </p:txBody>
        </p:sp>
        <p:sp>
          <p:nvSpPr>
            <p:cNvPr id="42" name="Freeform 159"/>
            <p:cNvSpPr>
              <a:spLocks noChangeAspect="1"/>
            </p:cNvSpPr>
            <p:nvPr/>
          </p:nvSpPr>
          <p:spPr bwMode="black">
            <a:xfrm>
              <a:off x="1487347" y="6533123"/>
              <a:ext cx="156967" cy="149132"/>
            </a:xfrm>
            <a:custGeom>
              <a:avLst/>
              <a:gdLst/>
              <a:ahLst/>
              <a:cxnLst>
                <a:cxn ang="0">
                  <a:pos x="38" y="24"/>
                </a:cxn>
                <a:cxn ang="0">
                  <a:pos x="49" y="18"/>
                </a:cxn>
                <a:cxn ang="0">
                  <a:pos x="70" y="26"/>
                </a:cxn>
                <a:cxn ang="0">
                  <a:pos x="90" y="14"/>
                </a:cxn>
                <a:cxn ang="0">
                  <a:pos x="54" y="0"/>
                </a:cxn>
                <a:cxn ang="0">
                  <a:pos x="14" y="29"/>
                </a:cxn>
                <a:cxn ang="0">
                  <a:pos x="56" y="60"/>
                </a:cxn>
                <a:cxn ang="0">
                  <a:pos x="41" y="68"/>
                </a:cxn>
                <a:cxn ang="0">
                  <a:pos x="18" y="57"/>
                </a:cxn>
                <a:cxn ang="0">
                  <a:pos x="0" y="68"/>
                </a:cxn>
                <a:cxn ang="0">
                  <a:pos x="37" y="86"/>
                </a:cxn>
                <a:cxn ang="0">
                  <a:pos x="80" y="57"/>
                </a:cxn>
                <a:cxn ang="0">
                  <a:pos x="38" y="24"/>
                </a:cxn>
              </a:cxnLst>
              <a:rect l="0" t="0" r="r" b="b"/>
              <a:pathLst>
                <a:path w="90" h="86">
                  <a:moveTo>
                    <a:pt x="38" y="24"/>
                  </a:moveTo>
                  <a:cubicBezTo>
                    <a:pt x="39" y="20"/>
                    <a:pt x="43" y="18"/>
                    <a:pt x="49" y="18"/>
                  </a:cubicBezTo>
                  <a:cubicBezTo>
                    <a:pt x="57" y="18"/>
                    <a:pt x="66" y="21"/>
                    <a:pt x="70" y="26"/>
                  </a:cubicBezTo>
                  <a:cubicBezTo>
                    <a:pt x="90" y="14"/>
                    <a:pt x="90" y="14"/>
                    <a:pt x="90" y="14"/>
                  </a:cubicBezTo>
                  <a:cubicBezTo>
                    <a:pt x="79" y="4"/>
                    <a:pt x="66" y="0"/>
                    <a:pt x="54" y="0"/>
                  </a:cubicBezTo>
                  <a:cubicBezTo>
                    <a:pt x="37" y="0"/>
                    <a:pt x="18" y="8"/>
                    <a:pt x="14" y="29"/>
                  </a:cubicBezTo>
                  <a:cubicBezTo>
                    <a:pt x="8" y="58"/>
                    <a:pt x="59" y="47"/>
                    <a:pt x="56" y="60"/>
                  </a:cubicBezTo>
                  <a:cubicBezTo>
                    <a:pt x="55" y="67"/>
                    <a:pt x="45" y="68"/>
                    <a:pt x="41" y="68"/>
                  </a:cubicBezTo>
                  <a:cubicBezTo>
                    <a:pt x="31" y="68"/>
                    <a:pt x="24" y="64"/>
                    <a:pt x="18" y="57"/>
                  </a:cubicBezTo>
                  <a:cubicBezTo>
                    <a:pt x="0" y="68"/>
                    <a:pt x="0" y="68"/>
                    <a:pt x="0" y="68"/>
                  </a:cubicBezTo>
                  <a:cubicBezTo>
                    <a:pt x="9" y="81"/>
                    <a:pt x="20" y="86"/>
                    <a:pt x="37" y="86"/>
                  </a:cubicBezTo>
                  <a:cubicBezTo>
                    <a:pt x="55" y="86"/>
                    <a:pt x="76" y="78"/>
                    <a:pt x="80" y="57"/>
                  </a:cubicBezTo>
                  <a:cubicBezTo>
                    <a:pt x="86" y="26"/>
                    <a:pt x="35" y="38"/>
                    <a:pt x="38" y="24"/>
                  </a:cubicBezTo>
                  <a:close/>
                </a:path>
              </a:pathLst>
            </a:custGeom>
            <a:solidFill>
              <a:schemeClr val="tx1"/>
            </a:solidFill>
            <a:ln w="9525">
              <a:noFill/>
              <a:round/>
              <a:headEnd/>
              <a:tailEnd/>
            </a:ln>
          </p:spPr>
          <p:txBody>
            <a:bodyPr/>
            <a:lstStyle/>
            <a:p>
              <a:pPr>
                <a:defRPr/>
              </a:pPr>
              <a:endParaRPr lang="en-US">
                <a:latin typeface="Arial" charset="0"/>
              </a:endParaRPr>
            </a:p>
          </p:txBody>
        </p:sp>
      </p:grpSp>
      <p:sp>
        <p:nvSpPr>
          <p:cNvPr id="27" name="Rectangle 183"/>
          <p:cNvSpPr>
            <a:spLocks noGrp="1" noChangeArrowheads="1"/>
          </p:cNvSpPr>
          <p:nvPr>
            <p:ph type="subTitle" idx="1"/>
          </p:nvPr>
        </p:nvSpPr>
        <p:spPr bwMode="blackWhite">
          <a:xfrm>
            <a:off x="3044100" y="3314701"/>
            <a:ext cx="5884403" cy="533400"/>
          </a:xfrm>
          <a:prstGeom prst="rect">
            <a:avLst/>
          </a:prstGeom>
          <a:ln w="25400" algn="ctr"/>
        </p:spPr>
        <p:txBody>
          <a:bodyPr tIns="0" bIns="91440">
            <a:noAutofit/>
          </a:bodyPr>
          <a:lstStyle>
            <a:lvl1pPr marL="0" indent="0" algn="l" rtl="0" fontAlgn="base">
              <a:lnSpc>
                <a:spcPct val="85000"/>
              </a:lnSpc>
              <a:spcBef>
                <a:spcPct val="25000"/>
              </a:spcBef>
              <a:spcAft>
                <a:spcPct val="0"/>
              </a:spcAft>
              <a:buClrTx/>
              <a:buFont typeface="Arial" charset="0"/>
              <a:buNone/>
              <a:defRPr lang="en-US" sz="2700" b="0" kern="1200" dirty="0">
                <a:gradFill flip="none" rotWithShape="1">
                  <a:gsLst>
                    <a:gs pos="0">
                      <a:schemeClr val="bg1">
                        <a:lumMod val="85000"/>
                      </a:schemeClr>
                    </a:gs>
                    <a:gs pos="50000">
                      <a:schemeClr val="bg1"/>
                    </a:gs>
                    <a:gs pos="100000">
                      <a:schemeClr val="bg1"/>
                    </a:gs>
                  </a:gsLst>
                  <a:lin ang="18900000" scaled="1"/>
                  <a:tileRect/>
                </a:gradFill>
                <a:effectLst>
                  <a:outerShdw blurRad="50800" dist="38100" dir="5400000" algn="t" rotWithShape="0">
                    <a:prstClr val="black">
                      <a:alpha val="40000"/>
                    </a:prstClr>
                  </a:outerShdw>
                </a:effectLst>
                <a:latin typeface="Arial" charset="0"/>
                <a:ea typeface="+mn-ea"/>
                <a:cs typeface="+mn-cs"/>
              </a:defRPr>
            </a:lvl1pPr>
          </a:lstStyle>
          <a:p>
            <a:r>
              <a:rPr lang="en-US" smtClean="0"/>
              <a:t>Click to edit Master subtitle style</a:t>
            </a:r>
            <a:endParaRPr lang="en-US" dirty="0" smtClean="0"/>
          </a:p>
        </p:txBody>
      </p:sp>
      <p:sp>
        <p:nvSpPr>
          <p:cNvPr id="28" name="Rectangle 182"/>
          <p:cNvSpPr>
            <a:spLocks noGrp="1" noChangeArrowheads="1"/>
          </p:cNvSpPr>
          <p:nvPr>
            <p:ph type="ctrTitle"/>
          </p:nvPr>
        </p:nvSpPr>
        <p:spPr bwMode="blackWhite">
          <a:xfrm>
            <a:off x="3044100" y="2609849"/>
            <a:ext cx="5884403" cy="666751"/>
          </a:xfrm>
          <a:ln w="25400"/>
        </p:spPr>
        <p:txBody>
          <a:bodyPr tIns="91440" bIns="91440" anchor="b"/>
          <a:lstStyle>
            <a:lvl1pPr algn="l">
              <a:spcBef>
                <a:spcPct val="25000"/>
              </a:spcBef>
              <a:defRPr sz="3200" b="1">
                <a:gradFill flip="none" rotWithShape="1">
                  <a:gsLst>
                    <a:gs pos="0">
                      <a:schemeClr val="bg1">
                        <a:lumMod val="85000"/>
                      </a:schemeClr>
                    </a:gs>
                    <a:gs pos="50000">
                      <a:schemeClr val="bg1"/>
                    </a:gs>
                    <a:gs pos="100000">
                      <a:schemeClr val="bg1"/>
                    </a:gs>
                  </a:gsLst>
                  <a:lin ang="18900000" scaled="1"/>
                  <a:tileRect/>
                </a:gradFill>
                <a:effectLst>
                  <a:glow rad="50800">
                    <a:schemeClr val="tx1">
                      <a:lumMod val="85000"/>
                      <a:lumOff val="15000"/>
                      <a:alpha val="26000"/>
                    </a:schemeClr>
                  </a:glow>
                  <a:outerShdw blurRad="50800" dist="50800" dir="5400000" sx="72000" sy="72000" algn="ctr" rotWithShape="0">
                    <a:srgbClr val="000000">
                      <a:alpha val="0"/>
                    </a:srgbClr>
                  </a:outerShdw>
                </a:effectLst>
              </a:defRPr>
            </a:lvl1pPr>
          </a:lstStyle>
          <a:p>
            <a:r>
              <a:rPr lang="en-US" smtClean="0"/>
              <a:t>Click to edit Master title style</a:t>
            </a:r>
            <a:endParaRPr lang="en-US" dirty="0"/>
          </a:p>
        </p:txBody>
      </p:sp>
    </p:spTree>
    <p:extLst>
      <p:ext uri="{BB962C8B-B14F-4D97-AF65-F5344CB8AC3E}">
        <p14:creationId xmlns:p14="http://schemas.microsoft.com/office/powerpoint/2010/main" xmlns="" val="1429257205"/>
      </p:ext>
    </p:extLst>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3350" y="933450"/>
            <a:ext cx="4371242" cy="4908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270" y="933450"/>
            <a:ext cx="4371243" cy="4908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5872163" y="6505575"/>
            <a:ext cx="685800" cy="314325"/>
          </a:xfrm>
          <a:prstGeom prst="rect">
            <a:avLst/>
          </a:prstGeom>
        </p:spPr>
        <p:txBody>
          <a:bodyPr/>
          <a:lstStyle>
            <a:lvl1pPr>
              <a:defRPr/>
            </a:lvl1pPr>
          </a:lstStyle>
          <a:p>
            <a:pPr>
              <a:defRPr/>
            </a:pPr>
            <a:fld id="{5B01A853-B7BC-4063-AFA1-84A760E817D3}" type="slidenum">
              <a:rPr lang="en-US"/>
              <a:pPr>
                <a:defRPr/>
              </a:pPr>
              <a:t>‹#›</a:t>
            </a:fld>
            <a:endParaRPr lang="en-US"/>
          </a:p>
        </p:txBody>
      </p:sp>
    </p:spTree>
    <p:extLst>
      <p:ext uri="{BB962C8B-B14F-4D97-AF65-F5344CB8AC3E}">
        <p14:creationId xmlns:p14="http://schemas.microsoft.com/office/powerpoint/2010/main" xmlns="" val="2918859409"/>
      </p:ext>
    </p:extLst>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4181242022"/>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88576301"/>
      </p:ext>
    </p:extLst>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6225"/>
            <a:ext cx="8277225" cy="654050"/>
          </a:xfrm>
          <a:prstGeom prst="rect">
            <a:avLst/>
          </a:prstGeom>
          <a:noFill/>
          <a:ln w="9525" algn="ctr">
            <a:noFill/>
            <a:miter lim="800000"/>
            <a:headEnd/>
            <a:tailEnd/>
          </a:ln>
          <a:effectLst/>
        </p:spPr>
        <p:txBody>
          <a:bodyPr/>
          <a:lstStyle/>
          <a:p>
            <a:pPr lvl="0"/>
            <a:r>
              <a:rPr lang="en-US" dirty="0" smtClean="0"/>
              <a:t>Title Goes Here</a:t>
            </a:r>
          </a:p>
        </p:txBody>
      </p:sp>
      <p:sp>
        <p:nvSpPr>
          <p:cNvPr id="46" name="Text Placeholder 45"/>
          <p:cNvSpPr>
            <a:spLocks noGrp="1"/>
          </p:cNvSpPr>
          <p:nvPr>
            <p:ph type="body" sz="quarter" idx="10"/>
          </p:nvPr>
        </p:nvSpPr>
        <p:spPr>
          <a:xfrm>
            <a:off x="533399" y="1062312"/>
            <a:ext cx="8277225" cy="46672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759960078"/>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46" name="Text Placeholder 45"/>
          <p:cNvSpPr>
            <a:spLocks noGrp="1"/>
          </p:cNvSpPr>
          <p:nvPr>
            <p:ph type="body" sz="quarter" idx="10"/>
          </p:nvPr>
        </p:nvSpPr>
        <p:spPr>
          <a:xfrm>
            <a:off x="533400" y="1066800"/>
            <a:ext cx="5429250" cy="46672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Picture Placeholder 2"/>
          <p:cNvSpPr>
            <a:spLocks noGrp="1"/>
          </p:cNvSpPr>
          <p:nvPr>
            <p:ph type="pic" sz="quarter" idx="11"/>
          </p:nvPr>
        </p:nvSpPr>
        <p:spPr>
          <a:xfrm>
            <a:off x="6098352" y="1076324"/>
            <a:ext cx="2809874" cy="1428750"/>
          </a:xfrm>
        </p:spPr>
        <p:txBody>
          <a:bodyPr rtlCol="0">
            <a:normAutofit/>
          </a:bodyPr>
          <a:lstStyle>
            <a:lvl1pPr marL="0" indent="0" algn="ctr">
              <a:buNone/>
              <a:defRPr sz="1700"/>
            </a:lvl1pPr>
          </a:lstStyle>
          <a:p>
            <a:pPr lvl="0"/>
            <a:endParaRPr lang="en-US" noProof="0" dirty="0"/>
          </a:p>
        </p:txBody>
      </p:sp>
      <p:sp>
        <p:nvSpPr>
          <p:cNvPr id="6" name="Picture Placeholder 2"/>
          <p:cNvSpPr>
            <a:spLocks noGrp="1"/>
          </p:cNvSpPr>
          <p:nvPr>
            <p:ph type="pic" sz="quarter" idx="12"/>
          </p:nvPr>
        </p:nvSpPr>
        <p:spPr>
          <a:xfrm>
            <a:off x="6098352" y="2619374"/>
            <a:ext cx="2809874" cy="1514475"/>
          </a:xfrm>
        </p:spPr>
        <p:txBody>
          <a:bodyPr rtlCol="0">
            <a:normAutofit/>
          </a:bodyPr>
          <a:lstStyle>
            <a:lvl1pPr marL="0" indent="0" algn="ctr">
              <a:buNone/>
              <a:defRPr sz="1700"/>
            </a:lvl1pPr>
          </a:lstStyle>
          <a:p>
            <a:pPr lvl="0"/>
            <a:endParaRPr lang="en-US" noProof="0" dirty="0"/>
          </a:p>
        </p:txBody>
      </p:sp>
      <p:sp>
        <p:nvSpPr>
          <p:cNvPr id="7" name="Picture Placeholder 2"/>
          <p:cNvSpPr>
            <a:spLocks noGrp="1"/>
          </p:cNvSpPr>
          <p:nvPr>
            <p:ph type="pic" sz="quarter" idx="13"/>
          </p:nvPr>
        </p:nvSpPr>
        <p:spPr>
          <a:xfrm>
            <a:off x="6098352" y="4238624"/>
            <a:ext cx="2809874" cy="1514475"/>
          </a:xfrm>
        </p:spPr>
        <p:txBody>
          <a:bodyPr rtlCol="0">
            <a:normAutofit/>
          </a:bodyPr>
          <a:lstStyle>
            <a:lvl1pPr marL="0" indent="0" algn="ctr">
              <a:buNone/>
              <a:defRPr sz="1700"/>
            </a:lvl1pPr>
          </a:lstStyle>
          <a:p>
            <a:pPr lvl="0"/>
            <a:endParaRPr lang="en-US" noProof="0" dirty="0"/>
          </a:p>
        </p:txBody>
      </p:sp>
    </p:spTree>
    <p:extLst>
      <p:ext uri="{BB962C8B-B14F-4D97-AF65-F5344CB8AC3E}">
        <p14:creationId xmlns:p14="http://schemas.microsoft.com/office/powerpoint/2010/main" xmlns="" val="2791522502"/>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4" name="Table Placeholder 3"/>
          <p:cNvSpPr>
            <a:spLocks noGrp="1"/>
          </p:cNvSpPr>
          <p:nvPr>
            <p:ph type="tbl" sz="quarter" idx="10"/>
          </p:nvPr>
        </p:nvSpPr>
        <p:spPr>
          <a:xfrm>
            <a:off x="542260" y="1180213"/>
            <a:ext cx="8368378" cy="4550735"/>
          </a:xfrm>
        </p:spPr>
        <p:txBody>
          <a:bodyPr rtlCol="0">
            <a:normAutofit/>
          </a:bodyPr>
          <a:lstStyle>
            <a:lvl1pPr marL="0" indent="0">
              <a:buNone/>
              <a:defRPr/>
            </a:lvl1pPr>
          </a:lstStyle>
          <a:p>
            <a:pPr lvl="0"/>
            <a:r>
              <a:rPr lang="en-US" noProof="0" smtClean="0"/>
              <a:t>Click icon to add table</a:t>
            </a:r>
            <a:endParaRPr lang="en-US" noProof="0" dirty="0"/>
          </a:p>
        </p:txBody>
      </p:sp>
    </p:spTree>
    <p:extLst>
      <p:ext uri="{BB962C8B-B14F-4D97-AF65-F5344CB8AC3E}">
        <p14:creationId xmlns:p14="http://schemas.microsoft.com/office/powerpoint/2010/main" xmlns="" val="2650610111"/>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5" name="Text Placeholder 3"/>
          <p:cNvSpPr>
            <a:spLocks noGrp="1"/>
          </p:cNvSpPr>
          <p:nvPr>
            <p:ph type="body" sz="quarter" idx="10"/>
          </p:nvPr>
        </p:nvSpPr>
        <p:spPr>
          <a:xfrm>
            <a:off x="77606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6" name="Text Placeholder 3"/>
          <p:cNvSpPr>
            <a:spLocks noGrp="1"/>
          </p:cNvSpPr>
          <p:nvPr>
            <p:ph type="body" sz="quarter" idx="11"/>
          </p:nvPr>
        </p:nvSpPr>
        <p:spPr>
          <a:xfrm>
            <a:off x="77606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 name="Picture Placeholder 2"/>
          <p:cNvSpPr>
            <a:spLocks noGrp="1"/>
          </p:cNvSpPr>
          <p:nvPr>
            <p:ph type="pic" sz="quarter" idx="12"/>
          </p:nvPr>
        </p:nvSpPr>
        <p:spPr>
          <a:xfrm>
            <a:off x="77647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8" name="Text Placeholder 3"/>
          <p:cNvSpPr>
            <a:spLocks noGrp="1"/>
          </p:cNvSpPr>
          <p:nvPr>
            <p:ph type="body" sz="quarter" idx="13"/>
          </p:nvPr>
        </p:nvSpPr>
        <p:spPr>
          <a:xfrm>
            <a:off x="2392144"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9" name="Text Placeholder 3"/>
          <p:cNvSpPr>
            <a:spLocks noGrp="1"/>
          </p:cNvSpPr>
          <p:nvPr>
            <p:ph type="body" sz="quarter" idx="14"/>
          </p:nvPr>
        </p:nvSpPr>
        <p:spPr>
          <a:xfrm>
            <a:off x="2392144"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0" name="Picture Placeholder 2"/>
          <p:cNvSpPr>
            <a:spLocks noGrp="1"/>
          </p:cNvSpPr>
          <p:nvPr>
            <p:ph type="pic" sz="quarter" idx="15"/>
          </p:nvPr>
        </p:nvSpPr>
        <p:spPr>
          <a:xfrm>
            <a:off x="2392548"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1" name="Text Placeholder 3"/>
          <p:cNvSpPr>
            <a:spLocks noGrp="1"/>
          </p:cNvSpPr>
          <p:nvPr>
            <p:ph type="body" sz="quarter" idx="16"/>
          </p:nvPr>
        </p:nvSpPr>
        <p:spPr>
          <a:xfrm>
            <a:off x="400821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2" name="Text Placeholder 3"/>
          <p:cNvSpPr>
            <a:spLocks noGrp="1"/>
          </p:cNvSpPr>
          <p:nvPr>
            <p:ph type="body" sz="quarter" idx="17"/>
          </p:nvPr>
        </p:nvSpPr>
        <p:spPr>
          <a:xfrm>
            <a:off x="400821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3" name="Picture Placeholder 2"/>
          <p:cNvSpPr>
            <a:spLocks noGrp="1"/>
          </p:cNvSpPr>
          <p:nvPr>
            <p:ph type="pic" sz="quarter" idx="18"/>
          </p:nvPr>
        </p:nvSpPr>
        <p:spPr>
          <a:xfrm>
            <a:off x="400862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4" name="Text Placeholder 3"/>
          <p:cNvSpPr>
            <a:spLocks noGrp="1"/>
          </p:cNvSpPr>
          <p:nvPr>
            <p:ph type="body" sz="quarter" idx="19"/>
          </p:nvPr>
        </p:nvSpPr>
        <p:spPr>
          <a:xfrm>
            <a:off x="5624294"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5" name="Text Placeholder 3"/>
          <p:cNvSpPr>
            <a:spLocks noGrp="1"/>
          </p:cNvSpPr>
          <p:nvPr>
            <p:ph type="body" sz="quarter" idx="20"/>
          </p:nvPr>
        </p:nvSpPr>
        <p:spPr>
          <a:xfrm>
            <a:off x="5624294"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6" name="Picture Placeholder 2"/>
          <p:cNvSpPr>
            <a:spLocks noGrp="1"/>
          </p:cNvSpPr>
          <p:nvPr>
            <p:ph type="pic" sz="quarter" idx="21"/>
          </p:nvPr>
        </p:nvSpPr>
        <p:spPr>
          <a:xfrm>
            <a:off x="5624698"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7" name="Text Placeholder 3"/>
          <p:cNvSpPr>
            <a:spLocks noGrp="1"/>
          </p:cNvSpPr>
          <p:nvPr>
            <p:ph type="body" sz="quarter" idx="22"/>
          </p:nvPr>
        </p:nvSpPr>
        <p:spPr>
          <a:xfrm>
            <a:off x="724036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8" name="Text Placeholder 3"/>
          <p:cNvSpPr>
            <a:spLocks noGrp="1"/>
          </p:cNvSpPr>
          <p:nvPr>
            <p:ph type="body" sz="quarter" idx="23"/>
          </p:nvPr>
        </p:nvSpPr>
        <p:spPr>
          <a:xfrm>
            <a:off x="724036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9" name="Picture Placeholder 2"/>
          <p:cNvSpPr>
            <a:spLocks noGrp="1"/>
          </p:cNvSpPr>
          <p:nvPr>
            <p:ph type="pic" sz="quarter" idx="24"/>
          </p:nvPr>
        </p:nvSpPr>
        <p:spPr>
          <a:xfrm>
            <a:off x="724077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0" name="Text Placeholder 3"/>
          <p:cNvSpPr>
            <a:spLocks noGrp="1"/>
          </p:cNvSpPr>
          <p:nvPr>
            <p:ph type="body" sz="quarter" idx="25"/>
          </p:nvPr>
        </p:nvSpPr>
        <p:spPr>
          <a:xfrm>
            <a:off x="77606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1" name="Text Placeholder 3"/>
          <p:cNvSpPr>
            <a:spLocks noGrp="1"/>
          </p:cNvSpPr>
          <p:nvPr>
            <p:ph type="body" sz="quarter" idx="26"/>
          </p:nvPr>
        </p:nvSpPr>
        <p:spPr>
          <a:xfrm>
            <a:off x="77606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2" name="Picture Placeholder 2"/>
          <p:cNvSpPr>
            <a:spLocks noGrp="1"/>
          </p:cNvSpPr>
          <p:nvPr>
            <p:ph type="pic" sz="quarter" idx="27"/>
          </p:nvPr>
        </p:nvSpPr>
        <p:spPr>
          <a:xfrm>
            <a:off x="77647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3" name="Text Placeholder 3"/>
          <p:cNvSpPr>
            <a:spLocks noGrp="1"/>
          </p:cNvSpPr>
          <p:nvPr>
            <p:ph type="body" sz="quarter" idx="28"/>
          </p:nvPr>
        </p:nvSpPr>
        <p:spPr>
          <a:xfrm>
            <a:off x="2392144"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4" name="Text Placeholder 3"/>
          <p:cNvSpPr>
            <a:spLocks noGrp="1"/>
          </p:cNvSpPr>
          <p:nvPr>
            <p:ph type="body" sz="quarter" idx="29"/>
          </p:nvPr>
        </p:nvSpPr>
        <p:spPr>
          <a:xfrm>
            <a:off x="2392144"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5" name="Picture Placeholder 2"/>
          <p:cNvSpPr>
            <a:spLocks noGrp="1"/>
          </p:cNvSpPr>
          <p:nvPr>
            <p:ph type="pic" sz="quarter" idx="30"/>
          </p:nvPr>
        </p:nvSpPr>
        <p:spPr>
          <a:xfrm>
            <a:off x="2392548"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6" name="Text Placeholder 3"/>
          <p:cNvSpPr>
            <a:spLocks noGrp="1"/>
          </p:cNvSpPr>
          <p:nvPr>
            <p:ph type="body" sz="quarter" idx="31"/>
          </p:nvPr>
        </p:nvSpPr>
        <p:spPr>
          <a:xfrm>
            <a:off x="400821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7" name="Text Placeholder 3"/>
          <p:cNvSpPr>
            <a:spLocks noGrp="1"/>
          </p:cNvSpPr>
          <p:nvPr>
            <p:ph type="body" sz="quarter" idx="32"/>
          </p:nvPr>
        </p:nvSpPr>
        <p:spPr>
          <a:xfrm>
            <a:off x="400821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8" name="Picture Placeholder 2"/>
          <p:cNvSpPr>
            <a:spLocks noGrp="1"/>
          </p:cNvSpPr>
          <p:nvPr>
            <p:ph type="pic" sz="quarter" idx="33"/>
          </p:nvPr>
        </p:nvSpPr>
        <p:spPr>
          <a:xfrm>
            <a:off x="400862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9" name="Text Placeholder 3"/>
          <p:cNvSpPr>
            <a:spLocks noGrp="1"/>
          </p:cNvSpPr>
          <p:nvPr>
            <p:ph type="body" sz="quarter" idx="34"/>
          </p:nvPr>
        </p:nvSpPr>
        <p:spPr>
          <a:xfrm>
            <a:off x="5624294"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0" name="Text Placeholder 3"/>
          <p:cNvSpPr>
            <a:spLocks noGrp="1"/>
          </p:cNvSpPr>
          <p:nvPr>
            <p:ph type="body" sz="quarter" idx="35"/>
          </p:nvPr>
        </p:nvSpPr>
        <p:spPr>
          <a:xfrm>
            <a:off x="5624294"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1" name="Picture Placeholder 2"/>
          <p:cNvSpPr>
            <a:spLocks noGrp="1"/>
          </p:cNvSpPr>
          <p:nvPr>
            <p:ph type="pic" sz="quarter" idx="36"/>
          </p:nvPr>
        </p:nvSpPr>
        <p:spPr>
          <a:xfrm>
            <a:off x="5624698"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2" name="Text Placeholder 3"/>
          <p:cNvSpPr>
            <a:spLocks noGrp="1"/>
          </p:cNvSpPr>
          <p:nvPr>
            <p:ph type="body" sz="quarter" idx="37"/>
          </p:nvPr>
        </p:nvSpPr>
        <p:spPr>
          <a:xfrm>
            <a:off x="724036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3" name="Text Placeholder 3"/>
          <p:cNvSpPr>
            <a:spLocks noGrp="1"/>
          </p:cNvSpPr>
          <p:nvPr>
            <p:ph type="body" sz="quarter" idx="38"/>
          </p:nvPr>
        </p:nvSpPr>
        <p:spPr>
          <a:xfrm>
            <a:off x="724036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4" name="Picture Placeholder 2"/>
          <p:cNvSpPr>
            <a:spLocks noGrp="1"/>
          </p:cNvSpPr>
          <p:nvPr>
            <p:ph type="pic" sz="quarter" idx="39"/>
          </p:nvPr>
        </p:nvSpPr>
        <p:spPr>
          <a:xfrm>
            <a:off x="724077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5" name="Text Placeholder 3"/>
          <p:cNvSpPr>
            <a:spLocks noGrp="1"/>
          </p:cNvSpPr>
          <p:nvPr>
            <p:ph type="body" sz="quarter" idx="40"/>
          </p:nvPr>
        </p:nvSpPr>
        <p:spPr>
          <a:xfrm>
            <a:off x="77606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6" name="Text Placeholder 3"/>
          <p:cNvSpPr>
            <a:spLocks noGrp="1"/>
          </p:cNvSpPr>
          <p:nvPr>
            <p:ph type="body" sz="quarter" idx="41"/>
          </p:nvPr>
        </p:nvSpPr>
        <p:spPr>
          <a:xfrm>
            <a:off x="77606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7" name="Picture Placeholder 2"/>
          <p:cNvSpPr>
            <a:spLocks noGrp="1"/>
          </p:cNvSpPr>
          <p:nvPr>
            <p:ph type="pic" sz="quarter" idx="42"/>
          </p:nvPr>
        </p:nvSpPr>
        <p:spPr>
          <a:xfrm>
            <a:off x="77647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8" name="Text Placeholder 3"/>
          <p:cNvSpPr>
            <a:spLocks noGrp="1"/>
          </p:cNvSpPr>
          <p:nvPr>
            <p:ph type="body" sz="quarter" idx="43"/>
          </p:nvPr>
        </p:nvSpPr>
        <p:spPr>
          <a:xfrm>
            <a:off x="2392144"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9" name="Text Placeholder 3"/>
          <p:cNvSpPr>
            <a:spLocks noGrp="1"/>
          </p:cNvSpPr>
          <p:nvPr>
            <p:ph type="body" sz="quarter" idx="44"/>
          </p:nvPr>
        </p:nvSpPr>
        <p:spPr>
          <a:xfrm>
            <a:off x="2392144"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0" name="Picture Placeholder 2"/>
          <p:cNvSpPr>
            <a:spLocks noGrp="1"/>
          </p:cNvSpPr>
          <p:nvPr>
            <p:ph type="pic" sz="quarter" idx="45"/>
          </p:nvPr>
        </p:nvSpPr>
        <p:spPr>
          <a:xfrm>
            <a:off x="2392548"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1" name="Text Placeholder 3"/>
          <p:cNvSpPr>
            <a:spLocks noGrp="1"/>
          </p:cNvSpPr>
          <p:nvPr>
            <p:ph type="body" sz="quarter" idx="46"/>
          </p:nvPr>
        </p:nvSpPr>
        <p:spPr>
          <a:xfrm>
            <a:off x="400821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2" name="Text Placeholder 3"/>
          <p:cNvSpPr>
            <a:spLocks noGrp="1"/>
          </p:cNvSpPr>
          <p:nvPr>
            <p:ph type="body" sz="quarter" idx="47"/>
          </p:nvPr>
        </p:nvSpPr>
        <p:spPr>
          <a:xfrm>
            <a:off x="400821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3" name="Picture Placeholder 2"/>
          <p:cNvSpPr>
            <a:spLocks noGrp="1"/>
          </p:cNvSpPr>
          <p:nvPr>
            <p:ph type="pic" sz="quarter" idx="48"/>
          </p:nvPr>
        </p:nvSpPr>
        <p:spPr>
          <a:xfrm>
            <a:off x="400862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5" name="Text Placeholder 3"/>
          <p:cNvSpPr>
            <a:spLocks noGrp="1"/>
          </p:cNvSpPr>
          <p:nvPr>
            <p:ph type="body" sz="quarter" idx="49"/>
          </p:nvPr>
        </p:nvSpPr>
        <p:spPr>
          <a:xfrm>
            <a:off x="5624294"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6" name="Text Placeholder 3"/>
          <p:cNvSpPr>
            <a:spLocks noGrp="1"/>
          </p:cNvSpPr>
          <p:nvPr>
            <p:ph type="body" sz="quarter" idx="50"/>
          </p:nvPr>
        </p:nvSpPr>
        <p:spPr>
          <a:xfrm>
            <a:off x="5624294"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7" name="Picture Placeholder 2"/>
          <p:cNvSpPr>
            <a:spLocks noGrp="1"/>
          </p:cNvSpPr>
          <p:nvPr>
            <p:ph type="pic" sz="quarter" idx="51"/>
          </p:nvPr>
        </p:nvSpPr>
        <p:spPr>
          <a:xfrm>
            <a:off x="5624698"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8" name="Text Placeholder 3"/>
          <p:cNvSpPr>
            <a:spLocks noGrp="1"/>
          </p:cNvSpPr>
          <p:nvPr>
            <p:ph type="body" sz="quarter" idx="52"/>
          </p:nvPr>
        </p:nvSpPr>
        <p:spPr>
          <a:xfrm>
            <a:off x="724036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9" name="Text Placeholder 3"/>
          <p:cNvSpPr>
            <a:spLocks noGrp="1"/>
          </p:cNvSpPr>
          <p:nvPr>
            <p:ph type="body" sz="quarter" idx="53"/>
          </p:nvPr>
        </p:nvSpPr>
        <p:spPr>
          <a:xfrm>
            <a:off x="724036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50" name="Picture Placeholder 2"/>
          <p:cNvSpPr>
            <a:spLocks noGrp="1"/>
          </p:cNvSpPr>
          <p:nvPr>
            <p:ph type="pic" sz="quarter" idx="54"/>
          </p:nvPr>
        </p:nvSpPr>
        <p:spPr>
          <a:xfrm>
            <a:off x="724077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Tree>
    <p:extLst>
      <p:ext uri="{BB962C8B-B14F-4D97-AF65-F5344CB8AC3E}">
        <p14:creationId xmlns:p14="http://schemas.microsoft.com/office/powerpoint/2010/main" xmlns="" val="230849407"/>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3" name="Rectangle 22"/>
          <p:cNvSpPr/>
          <p:nvPr userDrawn="1"/>
        </p:nvSpPr>
        <p:spPr>
          <a:xfrm>
            <a:off x="1387475" y="1127125"/>
            <a:ext cx="3184525" cy="2243138"/>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4" name="Rectangle 23"/>
          <p:cNvSpPr/>
          <p:nvPr userDrawn="1"/>
        </p:nvSpPr>
        <p:spPr>
          <a:xfrm>
            <a:off x="5637213" y="1127125"/>
            <a:ext cx="3184525" cy="2243138"/>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5" name="Rectangle 24"/>
          <p:cNvSpPr/>
          <p:nvPr userDrawn="1"/>
        </p:nvSpPr>
        <p:spPr>
          <a:xfrm>
            <a:off x="1387475" y="3576638"/>
            <a:ext cx="3184525" cy="2243137"/>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6" name="Rectangle 25"/>
          <p:cNvSpPr/>
          <p:nvPr userDrawn="1"/>
        </p:nvSpPr>
        <p:spPr>
          <a:xfrm>
            <a:off x="5637213" y="3576638"/>
            <a:ext cx="3184525" cy="2243137"/>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3" name="Picture Placeholder 2"/>
          <p:cNvSpPr>
            <a:spLocks noGrp="1"/>
          </p:cNvSpPr>
          <p:nvPr>
            <p:ph type="pic" sz="quarter" idx="12"/>
          </p:nvPr>
        </p:nvSpPr>
        <p:spPr>
          <a:xfrm>
            <a:off x="606356" y="112705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4" name="Picture Placeholder 2"/>
          <p:cNvSpPr>
            <a:spLocks noGrp="1"/>
          </p:cNvSpPr>
          <p:nvPr>
            <p:ph type="pic" sz="quarter" idx="13"/>
          </p:nvPr>
        </p:nvSpPr>
        <p:spPr>
          <a:xfrm>
            <a:off x="606356" y="1850066"/>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5" name="Picture Placeholder 2"/>
          <p:cNvSpPr>
            <a:spLocks noGrp="1"/>
          </p:cNvSpPr>
          <p:nvPr>
            <p:ph type="pic" sz="quarter" idx="14"/>
          </p:nvPr>
        </p:nvSpPr>
        <p:spPr>
          <a:xfrm>
            <a:off x="606356" y="256776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 name="Text Placeholder 3"/>
          <p:cNvSpPr>
            <a:spLocks noGrp="1"/>
          </p:cNvSpPr>
          <p:nvPr>
            <p:ph type="body" sz="quarter" idx="10"/>
          </p:nvPr>
        </p:nvSpPr>
        <p:spPr>
          <a:xfrm>
            <a:off x="1477821" y="1196166"/>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4" name="Text Placeholder 3"/>
          <p:cNvSpPr>
            <a:spLocks noGrp="1"/>
          </p:cNvSpPr>
          <p:nvPr>
            <p:ph type="body" sz="quarter" idx="15"/>
          </p:nvPr>
        </p:nvSpPr>
        <p:spPr>
          <a:xfrm>
            <a:off x="1477781" y="1541761"/>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6" name="Picture Placeholder 2"/>
          <p:cNvSpPr>
            <a:spLocks noGrp="1"/>
          </p:cNvSpPr>
          <p:nvPr>
            <p:ph type="pic" sz="quarter" idx="16"/>
          </p:nvPr>
        </p:nvSpPr>
        <p:spPr>
          <a:xfrm>
            <a:off x="4855837" y="112705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8" name="Picture Placeholder 2"/>
          <p:cNvSpPr>
            <a:spLocks noGrp="1"/>
          </p:cNvSpPr>
          <p:nvPr>
            <p:ph type="pic" sz="quarter" idx="17"/>
          </p:nvPr>
        </p:nvSpPr>
        <p:spPr>
          <a:xfrm>
            <a:off x="4855837" y="1850066"/>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9" name="Picture Placeholder 2"/>
          <p:cNvSpPr>
            <a:spLocks noGrp="1"/>
          </p:cNvSpPr>
          <p:nvPr>
            <p:ph type="pic" sz="quarter" idx="18"/>
          </p:nvPr>
        </p:nvSpPr>
        <p:spPr>
          <a:xfrm>
            <a:off x="4855837" y="256776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0" name="Text Placeholder 3"/>
          <p:cNvSpPr>
            <a:spLocks noGrp="1"/>
          </p:cNvSpPr>
          <p:nvPr>
            <p:ph type="body" sz="quarter" idx="19"/>
          </p:nvPr>
        </p:nvSpPr>
        <p:spPr>
          <a:xfrm>
            <a:off x="5727302" y="1196166"/>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61" name="Text Placeholder 3"/>
          <p:cNvSpPr>
            <a:spLocks noGrp="1"/>
          </p:cNvSpPr>
          <p:nvPr>
            <p:ph type="body" sz="quarter" idx="20"/>
          </p:nvPr>
        </p:nvSpPr>
        <p:spPr>
          <a:xfrm>
            <a:off x="5727262" y="1541761"/>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2" name="Picture Placeholder 2"/>
          <p:cNvSpPr>
            <a:spLocks noGrp="1"/>
          </p:cNvSpPr>
          <p:nvPr>
            <p:ph type="pic" sz="quarter" idx="21"/>
          </p:nvPr>
        </p:nvSpPr>
        <p:spPr>
          <a:xfrm>
            <a:off x="606356" y="357608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4" name="Picture Placeholder 2"/>
          <p:cNvSpPr>
            <a:spLocks noGrp="1"/>
          </p:cNvSpPr>
          <p:nvPr>
            <p:ph type="pic" sz="quarter" idx="22"/>
          </p:nvPr>
        </p:nvSpPr>
        <p:spPr>
          <a:xfrm>
            <a:off x="606356" y="4299098"/>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5" name="Picture Placeholder 2"/>
          <p:cNvSpPr>
            <a:spLocks noGrp="1"/>
          </p:cNvSpPr>
          <p:nvPr>
            <p:ph type="pic" sz="quarter" idx="23"/>
          </p:nvPr>
        </p:nvSpPr>
        <p:spPr>
          <a:xfrm>
            <a:off x="606356" y="501679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6" name="Text Placeholder 3"/>
          <p:cNvSpPr>
            <a:spLocks noGrp="1"/>
          </p:cNvSpPr>
          <p:nvPr>
            <p:ph type="body" sz="quarter" idx="24"/>
          </p:nvPr>
        </p:nvSpPr>
        <p:spPr>
          <a:xfrm>
            <a:off x="1477821" y="3645198"/>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67" name="Text Placeholder 3"/>
          <p:cNvSpPr>
            <a:spLocks noGrp="1"/>
          </p:cNvSpPr>
          <p:nvPr>
            <p:ph type="body" sz="quarter" idx="25"/>
          </p:nvPr>
        </p:nvSpPr>
        <p:spPr>
          <a:xfrm>
            <a:off x="1477781" y="3990793"/>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8" name="Picture Placeholder 2"/>
          <p:cNvSpPr>
            <a:spLocks noGrp="1"/>
          </p:cNvSpPr>
          <p:nvPr>
            <p:ph type="pic" sz="quarter" idx="26"/>
          </p:nvPr>
        </p:nvSpPr>
        <p:spPr>
          <a:xfrm>
            <a:off x="4855837" y="357608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0" name="Picture Placeholder 2"/>
          <p:cNvSpPr>
            <a:spLocks noGrp="1"/>
          </p:cNvSpPr>
          <p:nvPr>
            <p:ph type="pic" sz="quarter" idx="27"/>
          </p:nvPr>
        </p:nvSpPr>
        <p:spPr>
          <a:xfrm>
            <a:off x="4855837" y="4299098"/>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1" name="Picture Placeholder 2"/>
          <p:cNvSpPr>
            <a:spLocks noGrp="1"/>
          </p:cNvSpPr>
          <p:nvPr>
            <p:ph type="pic" sz="quarter" idx="28"/>
          </p:nvPr>
        </p:nvSpPr>
        <p:spPr>
          <a:xfrm>
            <a:off x="4855837" y="501679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2" name="Text Placeholder 3"/>
          <p:cNvSpPr>
            <a:spLocks noGrp="1"/>
          </p:cNvSpPr>
          <p:nvPr>
            <p:ph type="body" sz="quarter" idx="29"/>
          </p:nvPr>
        </p:nvSpPr>
        <p:spPr>
          <a:xfrm>
            <a:off x="5727302" y="3645198"/>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73" name="Text Placeholder 3"/>
          <p:cNvSpPr>
            <a:spLocks noGrp="1"/>
          </p:cNvSpPr>
          <p:nvPr>
            <p:ph type="body" sz="quarter" idx="30"/>
          </p:nvPr>
        </p:nvSpPr>
        <p:spPr>
          <a:xfrm>
            <a:off x="5727262" y="3990793"/>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xmlns="" val="1675701982"/>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8" name="Rectangle 17"/>
          <p:cNvSpPr/>
          <p:nvPr userDrawn="1"/>
        </p:nvSpPr>
        <p:spPr>
          <a:xfrm>
            <a:off x="536575" y="2428875"/>
            <a:ext cx="1608138" cy="3535363"/>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9" name="Rectangle 18"/>
          <p:cNvSpPr/>
          <p:nvPr userDrawn="1"/>
        </p:nvSpPr>
        <p:spPr>
          <a:xfrm>
            <a:off x="2228850" y="2428875"/>
            <a:ext cx="1608138" cy="3535363"/>
          </a:xfrm>
          <a:prstGeom prst="rect">
            <a:avLst/>
          </a:prstGeom>
          <a:gradFill>
            <a:gsLst>
              <a:gs pos="0">
                <a:schemeClr val="bg1">
                  <a:alpha val="0"/>
                </a:schemeClr>
              </a:gs>
              <a:gs pos="80000">
                <a:schemeClr val="accent3">
                  <a:lumMod val="20000"/>
                  <a:lumOff val="80000"/>
                </a:schemeClr>
              </a:gs>
              <a:gs pos="99000">
                <a:schemeClr val="accent3">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0" name="Rectangle 19"/>
          <p:cNvSpPr/>
          <p:nvPr userDrawn="1"/>
        </p:nvSpPr>
        <p:spPr>
          <a:xfrm>
            <a:off x="3919538" y="2428875"/>
            <a:ext cx="1608137" cy="3535363"/>
          </a:xfrm>
          <a:prstGeom prst="rect">
            <a:avLst/>
          </a:prstGeom>
          <a:gradFill>
            <a:gsLst>
              <a:gs pos="0">
                <a:schemeClr val="bg1">
                  <a:alpha val="0"/>
                </a:schemeClr>
              </a:gs>
              <a:gs pos="80000">
                <a:schemeClr val="accent2">
                  <a:lumMod val="20000"/>
                  <a:lumOff val="80000"/>
                </a:schemeClr>
              </a:gs>
              <a:gs pos="100000">
                <a:schemeClr val="accent2">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1" name="Rectangle 20"/>
          <p:cNvSpPr/>
          <p:nvPr userDrawn="1"/>
        </p:nvSpPr>
        <p:spPr>
          <a:xfrm>
            <a:off x="5610225" y="2428875"/>
            <a:ext cx="1608138" cy="3535363"/>
          </a:xfrm>
          <a:prstGeom prst="rect">
            <a:avLst/>
          </a:prstGeom>
          <a:gradFill>
            <a:gsLst>
              <a:gs pos="0">
                <a:schemeClr val="bg1">
                  <a:alpha val="0"/>
                </a:schemeClr>
              </a:gs>
              <a:gs pos="80000">
                <a:schemeClr val="accent1">
                  <a:lumMod val="20000"/>
                  <a:lumOff val="80000"/>
                </a:schemeClr>
              </a:gs>
              <a:gs pos="100000">
                <a:schemeClr val="accent1">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2" name="Rectangle 21"/>
          <p:cNvSpPr/>
          <p:nvPr userDrawn="1"/>
        </p:nvSpPr>
        <p:spPr>
          <a:xfrm>
            <a:off x="7300913" y="2428875"/>
            <a:ext cx="1609725" cy="3535363"/>
          </a:xfrm>
          <a:prstGeom prst="rect">
            <a:avLst/>
          </a:prstGeom>
          <a:gradFill>
            <a:gsLst>
              <a:gs pos="0">
                <a:schemeClr val="bg1">
                  <a:alpha val="0"/>
                </a:schemeClr>
              </a:gs>
              <a:gs pos="80000">
                <a:schemeClr val="bg2">
                  <a:lumMod val="90000"/>
                </a:schemeClr>
              </a:gs>
              <a:gs pos="100000">
                <a:schemeClr val="bg2">
                  <a:lumMod val="9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56" name="Picture Placeholder 2"/>
          <p:cNvSpPr>
            <a:spLocks noGrp="1"/>
          </p:cNvSpPr>
          <p:nvPr>
            <p:ph type="pic" sz="quarter" idx="16"/>
          </p:nvPr>
        </p:nvSpPr>
        <p:spPr>
          <a:xfrm>
            <a:off x="536946"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0" name="Text Placeholder 3"/>
          <p:cNvSpPr>
            <a:spLocks noGrp="1"/>
          </p:cNvSpPr>
          <p:nvPr>
            <p:ph type="body" sz="quarter" idx="19"/>
          </p:nvPr>
        </p:nvSpPr>
        <p:spPr>
          <a:xfrm>
            <a:off x="536947" y="1998921"/>
            <a:ext cx="1608390" cy="372142"/>
          </a:xfrm>
        </p:spPr>
        <p:txBody>
          <a:bodyPr anchor="ctr">
            <a:noAutofit/>
          </a:bodyPr>
          <a:lstStyle>
            <a:lvl1pPr marL="0" indent="0" algn="ctr">
              <a:buFontTx/>
              <a:buNone/>
              <a:defRPr sz="1400" b="1">
                <a:solidFill>
                  <a:schemeClr val="accent6"/>
                </a:solidFill>
              </a:defRPr>
            </a:lvl1pPr>
            <a:lvl2pPr>
              <a:defRPr sz="1600"/>
            </a:lvl2pPr>
            <a:lvl3pPr>
              <a:defRPr sz="1400"/>
            </a:lvl3pPr>
          </a:lstStyle>
          <a:p>
            <a:pPr lvl="0"/>
            <a:r>
              <a:rPr lang="en-US" dirty="0" smtClean="0"/>
              <a:t>Click to edit </a:t>
            </a:r>
          </a:p>
        </p:txBody>
      </p:sp>
      <p:sp>
        <p:nvSpPr>
          <p:cNvPr id="32" name="Picture Placeholder 2"/>
          <p:cNvSpPr>
            <a:spLocks noGrp="1"/>
          </p:cNvSpPr>
          <p:nvPr>
            <p:ph type="pic" sz="quarter" idx="21"/>
          </p:nvPr>
        </p:nvSpPr>
        <p:spPr>
          <a:xfrm>
            <a:off x="2228134"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3" name="Picture Placeholder 2"/>
          <p:cNvSpPr>
            <a:spLocks noGrp="1"/>
          </p:cNvSpPr>
          <p:nvPr>
            <p:ph type="pic" sz="quarter" idx="22"/>
          </p:nvPr>
        </p:nvSpPr>
        <p:spPr>
          <a:xfrm>
            <a:off x="3919321"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4" name="Picture Placeholder 2"/>
          <p:cNvSpPr>
            <a:spLocks noGrp="1"/>
          </p:cNvSpPr>
          <p:nvPr>
            <p:ph type="pic" sz="quarter" idx="23"/>
          </p:nvPr>
        </p:nvSpPr>
        <p:spPr>
          <a:xfrm>
            <a:off x="5610509"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5" name="Picture Placeholder 2"/>
          <p:cNvSpPr>
            <a:spLocks noGrp="1"/>
          </p:cNvSpPr>
          <p:nvPr>
            <p:ph type="pic" sz="quarter" idx="24"/>
          </p:nvPr>
        </p:nvSpPr>
        <p:spPr>
          <a:xfrm>
            <a:off x="7301694"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6" name="Text Placeholder 3"/>
          <p:cNvSpPr>
            <a:spLocks noGrp="1"/>
          </p:cNvSpPr>
          <p:nvPr>
            <p:ph type="body" sz="quarter" idx="25"/>
          </p:nvPr>
        </p:nvSpPr>
        <p:spPr>
          <a:xfrm>
            <a:off x="2228134" y="1998921"/>
            <a:ext cx="1608390" cy="372142"/>
          </a:xfrm>
        </p:spPr>
        <p:txBody>
          <a:bodyPr anchor="ctr">
            <a:noAutofit/>
          </a:bodyPr>
          <a:lstStyle>
            <a:lvl1pPr marL="0" indent="0" algn="ctr">
              <a:buFontTx/>
              <a:buNone/>
              <a:defRPr sz="1400" b="1">
                <a:solidFill>
                  <a:schemeClr val="accent3"/>
                </a:solidFill>
              </a:defRPr>
            </a:lvl1pPr>
            <a:lvl2pPr>
              <a:defRPr sz="1600"/>
            </a:lvl2pPr>
            <a:lvl3pPr>
              <a:defRPr sz="1400"/>
            </a:lvl3pPr>
          </a:lstStyle>
          <a:p>
            <a:pPr lvl="0"/>
            <a:r>
              <a:rPr lang="en-US" dirty="0" smtClean="0"/>
              <a:t>Click to edit </a:t>
            </a:r>
          </a:p>
        </p:txBody>
      </p:sp>
      <p:sp>
        <p:nvSpPr>
          <p:cNvPr id="37" name="Text Placeholder 3"/>
          <p:cNvSpPr>
            <a:spLocks noGrp="1"/>
          </p:cNvSpPr>
          <p:nvPr>
            <p:ph type="body" sz="quarter" idx="26"/>
          </p:nvPr>
        </p:nvSpPr>
        <p:spPr>
          <a:xfrm>
            <a:off x="3919321" y="1998921"/>
            <a:ext cx="1608390" cy="372142"/>
          </a:xfrm>
        </p:spPr>
        <p:txBody>
          <a:bodyPr anchor="ctr">
            <a:noAutofit/>
          </a:bodyPr>
          <a:lstStyle>
            <a:lvl1pPr marL="0" indent="0" algn="ctr">
              <a:buFontTx/>
              <a:buNone/>
              <a:defRPr sz="1400" b="1">
                <a:solidFill>
                  <a:schemeClr val="accent2"/>
                </a:solidFill>
              </a:defRPr>
            </a:lvl1pPr>
            <a:lvl2pPr>
              <a:defRPr sz="1600"/>
            </a:lvl2pPr>
            <a:lvl3pPr>
              <a:defRPr sz="1400"/>
            </a:lvl3pPr>
          </a:lstStyle>
          <a:p>
            <a:pPr lvl="0"/>
            <a:r>
              <a:rPr lang="en-US" dirty="0" smtClean="0"/>
              <a:t>Click to edit </a:t>
            </a:r>
          </a:p>
        </p:txBody>
      </p:sp>
      <p:sp>
        <p:nvSpPr>
          <p:cNvPr id="38" name="Text Placeholder 3"/>
          <p:cNvSpPr>
            <a:spLocks noGrp="1"/>
          </p:cNvSpPr>
          <p:nvPr>
            <p:ph type="body" sz="quarter" idx="27"/>
          </p:nvPr>
        </p:nvSpPr>
        <p:spPr>
          <a:xfrm>
            <a:off x="5610509" y="1998921"/>
            <a:ext cx="1608390" cy="372142"/>
          </a:xfrm>
        </p:spPr>
        <p:txBody>
          <a:bodyPr anchor="ctr">
            <a:noAutofit/>
          </a:bodyPr>
          <a:lstStyle>
            <a:lvl1pPr marL="0" indent="0" algn="ctr">
              <a:buFontTx/>
              <a:buNone/>
              <a:defRPr sz="1400" b="1">
                <a:solidFill>
                  <a:schemeClr val="accent1"/>
                </a:solidFill>
              </a:defRPr>
            </a:lvl1pPr>
            <a:lvl2pPr>
              <a:defRPr sz="1600"/>
            </a:lvl2pPr>
            <a:lvl3pPr>
              <a:defRPr sz="1400"/>
            </a:lvl3pPr>
          </a:lstStyle>
          <a:p>
            <a:pPr lvl="0"/>
            <a:r>
              <a:rPr lang="en-US" dirty="0" smtClean="0"/>
              <a:t>Click to edit </a:t>
            </a:r>
          </a:p>
        </p:txBody>
      </p:sp>
      <p:sp>
        <p:nvSpPr>
          <p:cNvPr id="39" name="Text Placeholder 3"/>
          <p:cNvSpPr>
            <a:spLocks noGrp="1"/>
          </p:cNvSpPr>
          <p:nvPr>
            <p:ph type="body" sz="quarter" idx="28"/>
          </p:nvPr>
        </p:nvSpPr>
        <p:spPr>
          <a:xfrm>
            <a:off x="7301694" y="1998921"/>
            <a:ext cx="1608390" cy="372142"/>
          </a:xfrm>
        </p:spPr>
        <p:txBody>
          <a:bodyPr anchor="ctr">
            <a:noAutofit/>
          </a:bodyPr>
          <a:lstStyle>
            <a:lvl1pPr marL="0" indent="0" algn="ctr">
              <a:buFontTx/>
              <a:buNone/>
              <a:defRPr sz="1400" b="1">
                <a:solidFill>
                  <a:schemeClr val="tx2"/>
                </a:solidFill>
              </a:defRPr>
            </a:lvl1pPr>
            <a:lvl2pPr>
              <a:defRPr sz="1600"/>
            </a:lvl2pPr>
            <a:lvl3pPr>
              <a:defRPr sz="1400"/>
            </a:lvl3pPr>
          </a:lstStyle>
          <a:p>
            <a:pPr lvl="0"/>
            <a:r>
              <a:rPr lang="en-US" dirty="0" smtClean="0"/>
              <a:t>Click to edit </a:t>
            </a:r>
          </a:p>
        </p:txBody>
      </p:sp>
      <p:sp>
        <p:nvSpPr>
          <p:cNvPr id="61" name="Text Placeholder 3"/>
          <p:cNvSpPr>
            <a:spLocks noGrp="1"/>
          </p:cNvSpPr>
          <p:nvPr>
            <p:ph type="body" sz="quarter" idx="20"/>
          </p:nvPr>
        </p:nvSpPr>
        <p:spPr>
          <a:xfrm>
            <a:off x="537605"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0" name="Text Placeholder 3"/>
          <p:cNvSpPr>
            <a:spLocks noGrp="1"/>
          </p:cNvSpPr>
          <p:nvPr>
            <p:ph type="body" sz="quarter" idx="29"/>
          </p:nvPr>
        </p:nvSpPr>
        <p:spPr>
          <a:xfrm>
            <a:off x="2228134"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1" name="Text Placeholder 3"/>
          <p:cNvSpPr>
            <a:spLocks noGrp="1"/>
          </p:cNvSpPr>
          <p:nvPr>
            <p:ph type="body" sz="quarter" idx="30"/>
          </p:nvPr>
        </p:nvSpPr>
        <p:spPr>
          <a:xfrm>
            <a:off x="3931715"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2" name="Text Placeholder 3"/>
          <p:cNvSpPr>
            <a:spLocks noGrp="1"/>
          </p:cNvSpPr>
          <p:nvPr>
            <p:ph type="body" sz="quarter" idx="31"/>
          </p:nvPr>
        </p:nvSpPr>
        <p:spPr>
          <a:xfrm>
            <a:off x="5610509"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3" name="Text Placeholder 3"/>
          <p:cNvSpPr>
            <a:spLocks noGrp="1"/>
          </p:cNvSpPr>
          <p:nvPr>
            <p:ph type="body" sz="quarter" idx="32"/>
          </p:nvPr>
        </p:nvSpPr>
        <p:spPr>
          <a:xfrm>
            <a:off x="7301694"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xmlns="" val="399854107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6225"/>
            <a:ext cx="8277225" cy="654050"/>
          </a:xfrm>
          <a:prstGeom prst="rect">
            <a:avLst/>
          </a:prstGeom>
          <a:noFill/>
          <a:ln w="9525" algn="ctr">
            <a:noFill/>
            <a:miter lim="800000"/>
            <a:headEnd/>
            <a:tailEnd/>
          </a:ln>
          <a:effectLst/>
        </p:spPr>
        <p:txBody>
          <a:bodyPr/>
          <a:lstStyle/>
          <a:p>
            <a:pPr lvl="0"/>
            <a:r>
              <a:rPr lang="en-US" dirty="0" smtClean="0"/>
              <a:t>Title Goes Here</a:t>
            </a:r>
          </a:p>
        </p:txBody>
      </p:sp>
      <p:sp>
        <p:nvSpPr>
          <p:cNvPr id="46" name="Text Placeholder 45"/>
          <p:cNvSpPr>
            <a:spLocks noGrp="1"/>
          </p:cNvSpPr>
          <p:nvPr>
            <p:ph type="body" sz="quarter" idx="10"/>
          </p:nvPr>
        </p:nvSpPr>
        <p:spPr>
          <a:xfrm>
            <a:off x="533399" y="1062312"/>
            <a:ext cx="8277225" cy="46672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2119392246"/>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46" name="Text Placeholder 45"/>
          <p:cNvSpPr>
            <a:spLocks noGrp="1"/>
          </p:cNvSpPr>
          <p:nvPr>
            <p:ph type="body" sz="quarter" idx="10"/>
          </p:nvPr>
        </p:nvSpPr>
        <p:spPr>
          <a:xfrm>
            <a:off x="533400" y="1066800"/>
            <a:ext cx="5429250" cy="46672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Picture Placeholder 2"/>
          <p:cNvSpPr>
            <a:spLocks noGrp="1"/>
          </p:cNvSpPr>
          <p:nvPr>
            <p:ph type="pic" sz="quarter" idx="11"/>
          </p:nvPr>
        </p:nvSpPr>
        <p:spPr>
          <a:xfrm>
            <a:off x="6098352" y="1076324"/>
            <a:ext cx="2809874" cy="1428750"/>
          </a:xfrm>
        </p:spPr>
        <p:txBody>
          <a:bodyPr rtlCol="0">
            <a:normAutofit/>
          </a:bodyPr>
          <a:lstStyle>
            <a:lvl1pPr marL="0" indent="0" algn="ctr">
              <a:buNone/>
              <a:defRPr sz="1700"/>
            </a:lvl1pPr>
          </a:lstStyle>
          <a:p>
            <a:pPr lvl="0"/>
            <a:endParaRPr lang="en-US" noProof="0" dirty="0"/>
          </a:p>
        </p:txBody>
      </p:sp>
      <p:sp>
        <p:nvSpPr>
          <p:cNvPr id="6" name="Picture Placeholder 2"/>
          <p:cNvSpPr>
            <a:spLocks noGrp="1"/>
          </p:cNvSpPr>
          <p:nvPr>
            <p:ph type="pic" sz="quarter" idx="12"/>
          </p:nvPr>
        </p:nvSpPr>
        <p:spPr>
          <a:xfrm>
            <a:off x="6098352" y="2619374"/>
            <a:ext cx="2809874" cy="1514475"/>
          </a:xfrm>
        </p:spPr>
        <p:txBody>
          <a:bodyPr rtlCol="0">
            <a:normAutofit/>
          </a:bodyPr>
          <a:lstStyle>
            <a:lvl1pPr marL="0" indent="0" algn="ctr">
              <a:buNone/>
              <a:defRPr sz="1700"/>
            </a:lvl1pPr>
          </a:lstStyle>
          <a:p>
            <a:pPr lvl="0"/>
            <a:endParaRPr lang="en-US" noProof="0" dirty="0"/>
          </a:p>
        </p:txBody>
      </p:sp>
      <p:sp>
        <p:nvSpPr>
          <p:cNvPr id="7" name="Picture Placeholder 2"/>
          <p:cNvSpPr>
            <a:spLocks noGrp="1"/>
          </p:cNvSpPr>
          <p:nvPr>
            <p:ph type="pic" sz="quarter" idx="13"/>
          </p:nvPr>
        </p:nvSpPr>
        <p:spPr>
          <a:xfrm>
            <a:off x="6098352" y="4238624"/>
            <a:ext cx="2809874" cy="1514475"/>
          </a:xfrm>
        </p:spPr>
        <p:txBody>
          <a:bodyPr rtlCol="0">
            <a:normAutofit/>
          </a:bodyPr>
          <a:lstStyle>
            <a:lvl1pPr marL="0" indent="0" algn="ctr">
              <a:buNone/>
              <a:defRPr sz="1700"/>
            </a:lvl1pPr>
          </a:lstStyle>
          <a:p>
            <a:pPr lvl="0"/>
            <a:endParaRPr lang="en-US" noProof="0" dirty="0"/>
          </a:p>
        </p:txBody>
      </p:sp>
    </p:spTree>
    <p:extLst>
      <p:ext uri="{BB962C8B-B14F-4D97-AF65-F5344CB8AC3E}">
        <p14:creationId xmlns:p14="http://schemas.microsoft.com/office/powerpoint/2010/main" xmlns="" val="910199608"/>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4" name="Table Placeholder 3"/>
          <p:cNvSpPr>
            <a:spLocks noGrp="1"/>
          </p:cNvSpPr>
          <p:nvPr>
            <p:ph type="tbl" sz="quarter" idx="10"/>
          </p:nvPr>
        </p:nvSpPr>
        <p:spPr>
          <a:xfrm>
            <a:off x="542260" y="1180213"/>
            <a:ext cx="8368378" cy="4550735"/>
          </a:xfrm>
        </p:spPr>
        <p:txBody>
          <a:bodyPr rtlCol="0">
            <a:normAutofit/>
          </a:bodyPr>
          <a:lstStyle>
            <a:lvl1pPr marL="0" indent="0">
              <a:buNone/>
              <a:defRPr/>
            </a:lvl1pPr>
          </a:lstStyle>
          <a:p>
            <a:pPr lvl="0"/>
            <a:r>
              <a:rPr lang="en-US" noProof="0" smtClean="0"/>
              <a:t>Click icon to add table</a:t>
            </a:r>
            <a:endParaRPr lang="en-US" noProof="0" dirty="0"/>
          </a:p>
        </p:txBody>
      </p:sp>
    </p:spTree>
    <p:extLst>
      <p:ext uri="{BB962C8B-B14F-4D97-AF65-F5344CB8AC3E}">
        <p14:creationId xmlns:p14="http://schemas.microsoft.com/office/powerpoint/2010/main" xmlns="" val="2488062969"/>
      </p:ext>
    </p:extLst>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5" name="Text Placeholder 3"/>
          <p:cNvSpPr>
            <a:spLocks noGrp="1"/>
          </p:cNvSpPr>
          <p:nvPr>
            <p:ph type="body" sz="quarter" idx="10"/>
          </p:nvPr>
        </p:nvSpPr>
        <p:spPr>
          <a:xfrm>
            <a:off x="77606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6" name="Text Placeholder 3"/>
          <p:cNvSpPr>
            <a:spLocks noGrp="1"/>
          </p:cNvSpPr>
          <p:nvPr>
            <p:ph type="body" sz="quarter" idx="11"/>
          </p:nvPr>
        </p:nvSpPr>
        <p:spPr>
          <a:xfrm>
            <a:off x="77606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 name="Picture Placeholder 2"/>
          <p:cNvSpPr>
            <a:spLocks noGrp="1"/>
          </p:cNvSpPr>
          <p:nvPr>
            <p:ph type="pic" sz="quarter" idx="12"/>
          </p:nvPr>
        </p:nvSpPr>
        <p:spPr>
          <a:xfrm>
            <a:off x="77647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8" name="Text Placeholder 3"/>
          <p:cNvSpPr>
            <a:spLocks noGrp="1"/>
          </p:cNvSpPr>
          <p:nvPr>
            <p:ph type="body" sz="quarter" idx="13"/>
          </p:nvPr>
        </p:nvSpPr>
        <p:spPr>
          <a:xfrm>
            <a:off x="2392144"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9" name="Text Placeholder 3"/>
          <p:cNvSpPr>
            <a:spLocks noGrp="1"/>
          </p:cNvSpPr>
          <p:nvPr>
            <p:ph type="body" sz="quarter" idx="14"/>
          </p:nvPr>
        </p:nvSpPr>
        <p:spPr>
          <a:xfrm>
            <a:off x="2392144"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0" name="Picture Placeholder 2"/>
          <p:cNvSpPr>
            <a:spLocks noGrp="1"/>
          </p:cNvSpPr>
          <p:nvPr>
            <p:ph type="pic" sz="quarter" idx="15"/>
          </p:nvPr>
        </p:nvSpPr>
        <p:spPr>
          <a:xfrm>
            <a:off x="2392548"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1" name="Text Placeholder 3"/>
          <p:cNvSpPr>
            <a:spLocks noGrp="1"/>
          </p:cNvSpPr>
          <p:nvPr>
            <p:ph type="body" sz="quarter" idx="16"/>
          </p:nvPr>
        </p:nvSpPr>
        <p:spPr>
          <a:xfrm>
            <a:off x="400821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2" name="Text Placeholder 3"/>
          <p:cNvSpPr>
            <a:spLocks noGrp="1"/>
          </p:cNvSpPr>
          <p:nvPr>
            <p:ph type="body" sz="quarter" idx="17"/>
          </p:nvPr>
        </p:nvSpPr>
        <p:spPr>
          <a:xfrm>
            <a:off x="400821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3" name="Picture Placeholder 2"/>
          <p:cNvSpPr>
            <a:spLocks noGrp="1"/>
          </p:cNvSpPr>
          <p:nvPr>
            <p:ph type="pic" sz="quarter" idx="18"/>
          </p:nvPr>
        </p:nvSpPr>
        <p:spPr>
          <a:xfrm>
            <a:off x="400862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4" name="Text Placeholder 3"/>
          <p:cNvSpPr>
            <a:spLocks noGrp="1"/>
          </p:cNvSpPr>
          <p:nvPr>
            <p:ph type="body" sz="quarter" idx="19"/>
          </p:nvPr>
        </p:nvSpPr>
        <p:spPr>
          <a:xfrm>
            <a:off x="5624294"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5" name="Text Placeholder 3"/>
          <p:cNvSpPr>
            <a:spLocks noGrp="1"/>
          </p:cNvSpPr>
          <p:nvPr>
            <p:ph type="body" sz="quarter" idx="20"/>
          </p:nvPr>
        </p:nvSpPr>
        <p:spPr>
          <a:xfrm>
            <a:off x="5624294"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6" name="Picture Placeholder 2"/>
          <p:cNvSpPr>
            <a:spLocks noGrp="1"/>
          </p:cNvSpPr>
          <p:nvPr>
            <p:ph type="pic" sz="quarter" idx="21"/>
          </p:nvPr>
        </p:nvSpPr>
        <p:spPr>
          <a:xfrm>
            <a:off x="5624698"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17" name="Text Placeholder 3"/>
          <p:cNvSpPr>
            <a:spLocks noGrp="1"/>
          </p:cNvSpPr>
          <p:nvPr>
            <p:ph type="body" sz="quarter" idx="22"/>
          </p:nvPr>
        </p:nvSpPr>
        <p:spPr>
          <a:xfrm>
            <a:off x="724036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8" name="Text Placeholder 3"/>
          <p:cNvSpPr>
            <a:spLocks noGrp="1"/>
          </p:cNvSpPr>
          <p:nvPr>
            <p:ph type="body" sz="quarter" idx="23"/>
          </p:nvPr>
        </p:nvSpPr>
        <p:spPr>
          <a:xfrm>
            <a:off x="724036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9" name="Picture Placeholder 2"/>
          <p:cNvSpPr>
            <a:spLocks noGrp="1"/>
          </p:cNvSpPr>
          <p:nvPr>
            <p:ph type="pic" sz="quarter" idx="24"/>
          </p:nvPr>
        </p:nvSpPr>
        <p:spPr>
          <a:xfrm>
            <a:off x="7240773" y="1095151"/>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0" name="Text Placeholder 3"/>
          <p:cNvSpPr>
            <a:spLocks noGrp="1"/>
          </p:cNvSpPr>
          <p:nvPr>
            <p:ph type="body" sz="quarter" idx="25"/>
          </p:nvPr>
        </p:nvSpPr>
        <p:spPr>
          <a:xfrm>
            <a:off x="77606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1" name="Text Placeholder 3"/>
          <p:cNvSpPr>
            <a:spLocks noGrp="1"/>
          </p:cNvSpPr>
          <p:nvPr>
            <p:ph type="body" sz="quarter" idx="26"/>
          </p:nvPr>
        </p:nvSpPr>
        <p:spPr>
          <a:xfrm>
            <a:off x="77606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2" name="Picture Placeholder 2"/>
          <p:cNvSpPr>
            <a:spLocks noGrp="1"/>
          </p:cNvSpPr>
          <p:nvPr>
            <p:ph type="pic" sz="quarter" idx="27"/>
          </p:nvPr>
        </p:nvSpPr>
        <p:spPr>
          <a:xfrm>
            <a:off x="77647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3" name="Text Placeholder 3"/>
          <p:cNvSpPr>
            <a:spLocks noGrp="1"/>
          </p:cNvSpPr>
          <p:nvPr>
            <p:ph type="body" sz="quarter" idx="28"/>
          </p:nvPr>
        </p:nvSpPr>
        <p:spPr>
          <a:xfrm>
            <a:off x="2392144"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4" name="Text Placeholder 3"/>
          <p:cNvSpPr>
            <a:spLocks noGrp="1"/>
          </p:cNvSpPr>
          <p:nvPr>
            <p:ph type="body" sz="quarter" idx="29"/>
          </p:nvPr>
        </p:nvSpPr>
        <p:spPr>
          <a:xfrm>
            <a:off x="2392144"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5" name="Picture Placeholder 2"/>
          <p:cNvSpPr>
            <a:spLocks noGrp="1"/>
          </p:cNvSpPr>
          <p:nvPr>
            <p:ph type="pic" sz="quarter" idx="30"/>
          </p:nvPr>
        </p:nvSpPr>
        <p:spPr>
          <a:xfrm>
            <a:off x="2392548"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6" name="Text Placeholder 3"/>
          <p:cNvSpPr>
            <a:spLocks noGrp="1"/>
          </p:cNvSpPr>
          <p:nvPr>
            <p:ph type="body" sz="quarter" idx="31"/>
          </p:nvPr>
        </p:nvSpPr>
        <p:spPr>
          <a:xfrm>
            <a:off x="400821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7" name="Text Placeholder 3"/>
          <p:cNvSpPr>
            <a:spLocks noGrp="1"/>
          </p:cNvSpPr>
          <p:nvPr>
            <p:ph type="body" sz="quarter" idx="32"/>
          </p:nvPr>
        </p:nvSpPr>
        <p:spPr>
          <a:xfrm>
            <a:off x="400821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8" name="Picture Placeholder 2"/>
          <p:cNvSpPr>
            <a:spLocks noGrp="1"/>
          </p:cNvSpPr>
          <p:nvPr>
            <p:ph type="pic" sz="quarter" idx="33"/>
          </p:nvPr>
        </p:nvSpPr>
        <p:spPr>
          <a:xfrm>
            <a:off x="400862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29" name="Text Placeholder 3"/>
          <p:cNvSpPr>
            <a:spLocks noGrp="1"/>
          </p:cNvSpPr>
          <p:nvPr>
            <p:ph type="body" sz="quarter" idx="34"/>
          </p:nvPr>
        </p:nvSpPr>
        <p:spPr>
          <a:xfrm>
            <a:off x="5624294"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0" name="Text Placeholder 3"/>
          <p:cNvSpPr>
            <a:spLocks noGrp="1"/>
          </p:cNvSpPr>
          <p:nvPr>
            <p:ph type="body" sz="quarter" idx="35"/>
          </p:nvPr>
        </p:nvSpPr>
        <p:spPr>
          <a:xfrm>
            <a:off x="5624294"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1" name="Picture Placeholder 2"/>
          <p:cNvSpPr>
            <a:spLocks noGrp="1"/>
          </p:cNvSpPr>
          <p:nvPr>
            <p:ph type="pic" sz="quarter" idx="36"/>
          </p:nvPr>
        </p:nvSpPr>
        <p:spPr>
          <a:xfrm>
            <a:off x="5624698"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2" name="Text Placeholder 3"/>
          <p:cNvSpPr>
            <a:spLocks noGrp="1"/>
          </p:cNvSpPr>
          <p:nvPr>
            <p:ph type="body" sz="quarter" idx="37"/>
          </p:nvPr>
        </p:nvSpPr>
        <p:spPr>
          <a:xfrm>
            <a:off x="724036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3" name="Text Placeholder 3"/>
          <p:cNvSpPr>
            <a:spLocks noGrp="1"/>
          </p:cNvSpPr>
          <p:nvPr>
            <p:ph type="body" sz="quarter" idx="38"/>
          </p:nvPr>
        </p:nvSpPr>
        <p:spPr>
          <a:xfrm>
            <a:off x="724036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4" name="Picture Placeholder 2"/>
          <p:cNvSpPr>
            <a:spLocks noGrp="1"/>
          </p:cNvSpPr>
          <p:nvPr>
            <p:ph type="pic" sz="quarter" idx="39"/>
          </p:nvPr>
        </p:nvSpPr>
        <p:spPr>
          <a:xfrm>
            <a:off x="7240773" y="2814635"/>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5" name="Text Placeholder 3"/>
          <p:cNvSpPr>
            <a:spLocks noGrp="1"/>
          </p:cNvSpPr>
          <p:nvPr>
            <p:ph type="body" sz="quarter" idx="40"/>
          </p:nvPr>
        </p:nvSpPr>
        <p:spPr>
          <a:xfrm>
            <a:off x="77606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6" name="Text Placeholder 3"/>
          <p:cNvSpPr>
            <a:spLocks noGrp="1"/>
          </p:cNvSpPr>
          <p:nvPr>
            <p:ph type="body" sz="quarter" idx="41"/>
          </p:nvPr>
        </p:nvSpPr>
        <p:spPr>
          <a:xfrm>
            <a:off x="77606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7" name="Picture Placeholder 2"/>
          <p:cNvSpPr>
            <a:spLocks noGrp="1"/>
          </p:cNvSpPr>
          <p:nvPr>
            <p:ph type="pic" sz="quarter" idx="42"/>
          </p:nvPr>
        </p:nvSpPr>
        <p:spPr>
          <a:xfrm>
            <a:off x="77647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38" name="Text Placeholder 3"/>
          <p:cNvSpPr>
            <a:spLocks noGrp="1"/>
          </p:cNvSpPr>
          <p:nvPr>
            <p:ph type="body" sz="quarter" idx="43"/>
          </p:nvPr>
        </p:nvSpPr>
        <p:spPr>
          <a:xfrm>
            <a:off x="2392144"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9" name="Text Placeholder 3"/>
          <p:cNvSpPr>
            <a:spLocks noGrp="1"/>
          </p:cNvSpPr>
          <p:nvPr>
            <p:ph type="body" sz="quarter" idx="44"/>
          </p:nvPr>
        </p:nvSpPr>
        <p:spPr>
          <a:xfrm>
            <a:off x="2392144"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0" name="Picture Placeholder 2"/>
          <p:cNvSpPr>
            <a:spLocks noGrp="1"/>
          </p:cNvSpPr>
          <p:nvPr>
            <p:ph type="pic" sz="quarter" idx="45"/>
          </p:nvPr>
        </p:nvSpPr>
        <p:spPr>
          <a:xfrm>
            <a:off x="2392548"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1" name="Text Placeholder 3"/>
          <p:cNvSpPr>
            <a:spLocks noGrp="1"/>
          </p:cNvSpPr>
          <p:nvPr>
            <p:ph type="body" sz="quarter" idx="46"/>
          </p:nvPr>
        </p:nvSpPr>
        <p:spPr>
          <a:xfrm>
            <a:off x="400821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2" name="Text Placeholder 3"/>
          <p:cNvSpPr>
            <a:spLocks noGrp="1"/>
          </p:cNvSpPr>
          <p:nvPr>
            <p:ph type="body" sz="quarter" idx="47"/>
          </p:nvPr>
        </p:nvSpPr>
        <p:spPr>
          <a:xfrm>
            <a:off x="400821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3" name="Picture Placeholder 2"/>
          <p:cNvSpPr>
            <a:spLocks noGrp="1"/>
          </p:cNvSpPr>
          <p:nvPr>
            <p:ph type="pic" sz="quarter" idx="48"/>
          </p:nvPr>
        </p:nvSpPr>
        <p:spPr>
          <a:xfrm>
            <a:off x="400862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5" name="Text Placeholder 3"/>
          <p:cNvSpPr>
            <a:spLocks noGrp="1"/>
          </p:cNvSpPr>
          <p:nvPr>
            <p:ph type="body" sz="quarter" idx="49"/>
          </p:nvPr>
        </p:nvSpPr>
        <p:spPr>
          <a:xfrm>
            <a:off x="5624294"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6" name="Text Placeholder 3"/>
          <p:cNvSpPr>
            <a:spLocks noGrp="1"/>
          </p:cNvSpPr>
          <p:nvPr>
            <p:ph type="body" sz="quarter" idx="50"/>
          </p:nvPr>
        </p:nvSpPr>
        <p:spPr>
          <a:xfrm>
            <a:off x="5624294"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7" name="Picture Placeholder 2"/>
          <p:cNvSpPr>
            <a:spLocks noGrp="1"/>
          </p:cNvSpPr>
          <p:nvPr>
            <p:ph type="pic" sz="quarter" idx="51"/>
          </p:nvPr>
        </p:nvSpPr>
        <p:spPr>
          <a:xfrm>
            <a:off x="5624698"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
        <p:nvSpPr>
          <p:cNvPr id="48" name="Text Placeholder 3"/>
          <p:cNvSpPr>
            <a:spLocks noGrp="1"/>
          </p:cNvSpPr>
          <p:nvPr>
            <p:ph type="body" sz="quarter" idx="52"/>
          </p:nvPr>
        </p:nvSpPr>
        <p:spPr>
          <a:xfrm>
            <a:off x="724036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9" name="Text Placeholder 3"/>
          <p:cNvSpPr>
            <a:spLocks noGrp="1"/>
          </p:cNvSpPr>
          <p:nvPr>
            <p:ph type="body" sz="quarter" idx="53"/>
          </p:nvPr>
        </p:nvSpPr>
        <p:spPr>
          <a:xfrm>
            <a:off x="724036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50" name="Picture Placeholder 2"/>
          <p:cNvSpPr>
            <a:spLocks noGrp="1"/>
          </p:cNvSpPr>
          <p:nvPr>
            <p:ph type="pic" sz="quarter" idx="54"/>
          </p:nvPr>
        </p:nvSpPr>
        <p:spPr>
          <a:xfrm>
            <a:off x="7240773" y="4483946"/>
            <a:ext cx="1414463" cy="1009318"/>
          </a:xfrm>
        </p:spPr>
        <p:txBody>
          <a:bodyPr rtlCol="0">
            <a:normAutofit/>
          </a:bodyPr>
          <a:lstStyle>
            <a:lvl1pPr marL="0" indent="0" algn="ctr">
              <a:buNone/>
              <a:defRPr sz="1400"/>
            </a:lvl1pPr>
          </a:lstStyle>
          <a:p>
            <a:pPr lvl="0"/>
            <a:r>
              <a:rPr lang="en-US" noProof="0" smtClean="0"/>
              <a:t>Click icon to add picture</a:t>
            </a:r>
            <a:endParaRPr lang="en-US" noProof="0" dirty="0"/>
          </a:p>
        </p:txBody>
      </p:sp>
    </p:spTree>
    <p:extLst>
      <p:ext uri="{BB962C8B-B14F-4D97-AF65-F5344CB8AC3E}">
        <p14:creationId xmlns:p14="http://schemas.microsoft.com/office/powerpoint/2010/main" xmlns="" val="2409026385"/>
      </p:ext>
    </p:extLst>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3" name="Rectangle 22"/>
          <p:cNvSpPr/>
          <p:nvPr userDrawn="1"/>
        </p:nvSpPr>
        <p:spPr>
          <a:xfrm>
            <a:off x="1387475" y="1127125"/>
            <a:ext cx="3184525" cy="2243138"/>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4" name="Rectangle 23"/>
          <p:cNvSpPr/>
          <p:nvPr userDrawn="1"/>
        </p:nvSpPr>
        <p:spPr>
          <a:xfrm>
            <a:off x="5637213" y="1127125"/>
            <a:ext cx="3184525" cy="2243138"/>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5" name="Rectangle 24"/>
          <p:cNvSpPr/>
          <p:nvPr userDrawn="1"/>
        </p:nvSpPr>
        <p:spPr>
          <a:xfrm>
            <a:off x="1387475" y="3576638"/>
            <a:ext cx="3184525" cy="2243137"/>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6" name="Rectangle 25"/>
          <p:cNvSpPr/>
          <p:nvPr userDrawn="1"/>
        </p:nvSpPr>
        <p:spPr>
          <a:xfrm>
            <a:off x="5637213" y="3576638"/>
            <a:ext cx="3184525" cy="2243137"/>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3" name="Picture Placeholder 2"/>
          <p:cNvSpPr>
            <a:spLocks noGrp="1"/>
          </p:cNvSpPr>
          <p:nvPr>
            <p:ph type="pic" sz="quarter" idx="12"/>
          </p:nvPr>
        </p:nvSpPr>
        <p:spPr>
          <a:xfrm>
            <a:off x="606356" y="112705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4" name="Picture Placeholder 2"/>
          <p:cNvSpPr>
            <a:spLocks noGrp="1"/>
          </p:cNvSpPr>
          <p:nvPr>
            <p:ph type="pic" sz="quarter" idx="13"/>
          </p:nvPr>
        </p:nvSpPr>
        <p:spPr>
          <a:xfrm>
            <a:off x="606356" y="1850066"/>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5" name="Picture Placeholder 2"/>
          <p:cNvSpPr>
            <a:spLocks noGrp="1"/>
          </p:cNvSpPr>
          <p:nvPr>
            <p:ph type="pic" sz="quarter" idx="14"/>
          </p:nvPr>
        </p:nvSpPr>
        <p:spPr>
          <a:xfrm>
            <a:off x="606356" y="256776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 name="Text Placeholder 3"/>
          <p:cNvSpPr>
            <a:spLocks noGrp="1"/>
          </p:cNvSpPr>
          <p:nvPr>
            <p:ph type="body" sz="quarter" idx="10"/>
          </p:nvPr>
        </p:nvSpPr>
        <p:spPr>
          <a:xfrm>
            <a:off x="1477821" y="1196166"/>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4" name="Text Placeholder 3"/>
          <p:cNvSpPr>
            <a:spLocks noGrp="1"/>
          </p:cNvSpPr>
          <p:nvPr>
            <p:ph type="body" sz="quarter" idx="15"/>
          </p:nvPr>
        </p:nvSpPr>
        <p:spPr>
          <a:xfrm>
            <a:off x="1477781" y="1541761"/>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6" name="Picture Placeholder 2"/>
          <p:cNvSpPr>
            <a:spLocks noGrp="1"/>
          </p:cNvSpPr>
          <p:nvPr>
            <p:ph type="pic" sz="quarter" idx="16"/>
          </p:nvPr>
        </p:nvSpPr>
        <p:spPr>
          <a:xfrm>
            <a:off x="4855837" y="112705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8" name="Picture Placeholder 2"/>
          <p:cNvSpPr>
            <a:spLocks noGrp="1"/>
          </p:cNvSpPr>
          <p:nvPr>
            <p:ph type="pic" sz="quarter" idx="17"/>
          </p:nvPr>
        </p:nvSpPr>
        <p:spPr>
          <a:xfrm>
            <a:off x="4855837" y="1850066"/>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59" name="Picture Placeholder 2"/>
          <p:cNvSpPr>
            <a:spLocks noGrp="1"/>
          </p:cNvSpPr>
          <p:nvPr>
            <p:ph type="pic" sz="quarter" idx="18"/>
          </p:nvPr>
        </p:nvSpPr>
        <p:spPr>
          <a:xfrm>
            <a:off x="4855837" y="2567765"/>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0" name="Text Placeholder 3"/>
          <p:cNvSpPr>
            <a:spLocks noGrp="1"/>
          </p:cNvSpPr>
          <p:nvPr>
            <p:ph type="body" sz="quarter" idx="19"/>
          </p:nvPr>
        </p:nvSpPr>
        <p:spPr>
          <a:xfrm>
            <a:off x="5727302" y="1196166"/>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61" name="Text Placeholder 3"/>
          <p:cNvSpPr>
            <a:spLocks noGrp="1"/>
          </p:cNvSpPr>
          <p:nvPr>
            <p:ph type="body" sz="quarter" idx="20"/>
          </p:nvPr>
        </p:nvSpPr>
        <p:spPr>
          <a:xfrm>
            <a:off x="5727262" y="1541761"/>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2" name="Picture Placeholder 2"/>
          <p:cNvSpPr>
            <a:spLocks noGrp="1"/>
          </p:cNvSpPr>
          <p:nvPr>
            <p:ph type="pic" sz="quarter" idx="21"/>
          </p:nvPr>
        </p:nvSpPr>
        <p:spPr>
          <a:xfrm>
            <a:off x="606356" y="357608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4" name="Picture Placeholder 2"/>
          <p:cNvSpPr>
            <a:spLocks noGrp="1"/>
          </p:cNvSpPr>
          <p:nvPr>
            <p:ph type="pic" sz="quarter" idx="22"/>
          </p:nvPr>
        </p:nvSpPr>
        <p:spPr>
          <a:xfrm>
            <a:off x="606356" y="4299098"/>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5" name="Picture Placeholder 2"/>
          <p:cNvSpPr>
            <a:spLocks noGrp="1"/>
          </p:cNvSpPr>
          <p:nvPr>
            <p:ph type="pic" sz="quarter" idx="23"/>
          </p:nvPr>
        </p:nvSpPr>
        <p:spPr>
          <a:xfrm>
            <a:off x="606356" y="501679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6" name="Text Placeholder 3"/>
          <p:cNvSpPr>
            <a:spLocks noGrp="1"/>
          </p:cNvSpPr>
          <p:nvPr>
            <p:ph type="body" sz="quarter" idx="24"/>
          </p:nvPr>
        </p:nvSpPr>
        <p:spPr>
          <a:xfrm>
            <a:off x="1477821" y="3645198"/>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67" name="Text Placeholder 3"/>
          <p:cNvSpPr>
            <a:spLocks noGrp="1"/>
          </p:cNvSpPr>
          <p:nvPr>
            <p:ph type="body" sz="quarter" idx="25"/>
          </p:nvPr>
        </p:nvSpPr>
        <p:spPr>
          <a:xfrm>
            <a:off x="1477781" y="3990793"/>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8" name="Picture Placeholder 2"/>
          <p:cNvSpPr>
            <a:spLocks noGrp="1"/>
          </p:cNvSpPr>
          <p:nvPr>
            <p:ph type="pic" sz="quarter" idx="26"/>
          </p:nvPr>
        </p:nvSpPr>
        <p:spPr>
          <a:xfrm>
            <a:off x="4855837" y="357608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0" name="Picture Placeholder 2"/>
          <p:cNvSpPr>
            <a:spLocks noGrp="1"/>
          </p:cNvSpPr>
          <p:nvPr>
            <p:ph type="pic" sz="quarter" idx="27"/>
          </p:nvPr>
        </p:nvSpPr>
        <p:spPr>
          <a:xfrm>
            <a:off x="4855837" y="4299098"/>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1" name="Picture Placeholder 2"/>
          <p:cNvSpPr>
            <a:spLocks noGrp="1"/>
          </p:cNvSpPr>
          <p:nvPr>
            <p:ph type="pic" sz="quarter" idx="28"/>
          </p:nvPr>
        </p:nvSpPr>
        <p:spPr>
          <a:xfrm>
            <a:off x="4855837" y="5016797"/>
            <a:ext cx="722717" cy="678880"/>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72" name="Text Placeholder 3"/>
          <p:cNvSpPr>
            <a:spLocks noGrp="1"/>
          </p:cNvSpPr>
          <p:nvPr>
            <p:ph type="body" sz="quarter" idx="29"/>
          </p:nvPr>
        </p:nvSpPr>
        <p:spPr>
          <a:xfrm>
            <a:off x="5727302" y="3645198"/>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73" name="Text Placeholder 3"/>
          <p:cNvSpPr>
            <a:spLocks noGrp="1"/>
          </p:cNvSpPr>
          <p:nvPr>
            <p:ph type="body" sz="quarter" idx="30"/>
          </p:nvPr>
        </p:nvSpPr>
        <p:spPr>
          <a:xfrm>
            <a:off x="5727262" y="3990793"/>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xmlns="" val="1102794940"/>
      </p:ext>
    </p:extLst>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8" name="Rectangle 17"/>
          <p:cNvSpPr/>
          <p:nvPr userDrawn="1"/>
        </p:nvSpPr>
        <p:spPr>
          <a:xfrm>
            <a:off x="536575" y="2428875"/>
            <a:ext cx="1608138" cy="3535363"/>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9" name="Rectangle 18"/>
          <p:cNvSpPr/>
          <p:nvPr userDrawn="1"/>
        </p:nvSpPr>
        <p:spPr>
          <a:xfrm>
            <a:off x="2228850" y="2428875"/>
            <a:ext cx="1608138" cy="3535363"/>
          </a:xfrm>
          <a:prstGeom prst="rect">
            <a:avLst/>
          </a:prstGeom>
          <a:gradFill>
            <a:gsLst>
              <a:gs pos="0">
                <a:schemeClr val="bg1">
                  <a:alpha val="0"/>
                </a:schemeClr>
              </a:gs>
              <a:gs pos="80000">
                <a:schemeClr val="accent3">
                  <a:lumMod val="20000"/>
                  <a:lumOff val="80000"/>
                </a:schemeClr>
              </a:gs>
              <a:gs pos="99000">
                <a:schemeClr val="accent3">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0" name="Rectangle 19"/>
          <p:cNvSpPr/>
          <p:nvPr userDrawn="1"/>
        </p:nvSpPr>
        <p:spPr>
          <a:xfrm>
            <a:off x="3919538" y="2428875"/>
            <a:ext cx="1608137" cy="3535363"/>
          </a:xfrm>
          <a:prstGeom prst="rect">
            <a:avLst/>
          </a:prstGeom>
          <a:gradFill>
            <a:gsLst>
              <a:gs pos="0">
                <a:schemeClr val="bg1">
                  <a:alpha val="0"/>
                </a:schemeClr>
              </a:gs>
              <a:gs pos="80000">
                <a:schemeClr val="accent2">
                  <a:lumMod val="20000"/>
                  <a:lumOff val="80000"/>
                </a:schemeClr>
              </a:gs>
              <a:gs pos="100000">
                <a:schemeClr val="accent2">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1" name="Rectangle 20"/>
          <p:cNvSpPr/>
          <p:nvPr userDrawn="1"/>
        </p:nvSpPr>
        <p:spPr>
          <a:xfrm>
            <a:off x="5610225" y="2428875"/>
            <a:ext cx="1608138" cy="3535363"/>
          </a:xfrm>
          <a:prstGeom prst="rect">
            <a:avLst/>
          </a:prstGeom>
          <a:gradFill>
            <a:gsLst>
              <a:gs pos="0">
                <a:schemeClr val="bg1">
                  <a:alpha val="0"/>
                </a:schemeClr>
              </a:gs>
              <a:gs pos="80000">
                <a:schemeClr val="accent1">
                  <a:lumMod val="20000"/>
                  <a:lumOff val="80000"/>
                </a:schemeClr>
              </a:gs>
              <a:gs pos="100000">
                <a:schemeClr val="accent1">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2" name="Rectangle 21"/>
          <p:cNvSpPr/>
          <p:nvPr userDrawn="1"/>
        </p:nvSpPr>
        <p:spPr>
          <a:xfrm>
            <a:off x="7300913" y="2428875"/>
            <a:ext cx="1609725" cy="3535363"/>
          </a:xfrm>
          <a:prstGeom prst="rect">
            <a:avLst/>
          </a:prstGeom>
          <a:gradFill>
            <a:gsLst>
              <a:gs pos="0">
                <a:schemeClr val="bg1">
                  <a:alpha val="0"/>
                </a:schemeClr>
              </a:gs>
              <a:gs pos="80000">
                <a:schemeClr val="bg2">
                  <a:lumMod val="90000"/>
                </a:schemeClr>
              </a:gs>
              <a:gs pos="100000">
                <a:schemeClr val="bg2">
                  <a:lumMod val="9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a:lstStyle/>
          <a:p>
            <a:pPr lvl="0"/>
            <a:r>
              <a:rPr lang="en-US" dirty="0" smtClean="0"/>
              <a:t>Title Goes Here</a:t>
            </a:r>
          </a:p>
        </p:txBody>
      </p:sp>
      <p:sp>
        <p:nvSpPr>
          <p:cNvPr id="56" name="Picture Placeholder 2"/>
          <p:cNvSpPr>
            <a:spLocks noGrp="1"/>
          </p:cNvSpPr>
          <p:nvPr>
            <p:ph type="pic" sz="quarter" idx="16"/>
          </p:nvPr>
        </p:nvSpPr>
        <p:spPr>
          <a:xfrm>
            <a:off x="536946"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60" name="Text Placeholder 3"/>
          <p:cNvSpPr>
            <a:spLocks noGrp="1"/>
          </p:cNvSpPr>
          <p:nvPr>
            <p:ph type="body" sz="quarter" idx="19"/>
          </p:nvPr>
        </p:nvSpPr>
        <p:spPr>
          <a:xfrm>
            <a:off x="536947" y="1998921"/>
            <a:ext cx="1608390" cy="372142"/>
          </a:xfrm>
        </p:spPr>
        <p:txBody>
          <a:bodyPr anchor="ctr">
            <a:noAutofit/>
          </a:bodyPr>
          <a:lstStyle>
            <a:lvl1pPr marL="0" indent="0" algn="ctr">
              <a:buFontTx/>
              <a:buNone/>
              <a:defRPr sz="1400" b="1">
                <a:solidFill>
                  <a:schemeClr val="accent6"/>
                </a:solidFill>
              </a:defRPr>
            </a:lvl1pPr>
            <a:lvl2pPr>
              <a:defRPr sz="1600"/>
            </a:lvl2pPr>
            <a:lvl3pPr>
              <a:defRPr sz="1400"/>
            </a:lvl3pPr>
          </a:lstStyle>
          <a:p>
            <a:pPr lvl="0"/>
            <a:r>
              <a:rPr lang="en-US" dirty="0" smtClean="0"/>
              <a:t>Click to edit </a:t>
            </a:r>
          </a:p>
        </p:txBody>
      </p:sp>
      <p:sp>
        <p:nvSpPr>
          <p:cNvPr id="32" name="Picture Placeholder 2"/>
          <p:cNvSpPr>
            <a:spLocks noGrp="1"/>
          </p:cNvSpPr>
          <p:nvPr>
            <p:ph type="pic" sz="quarter" idx="21"/>
          </p:nvPr>
        </p:nvSpPr>
        <p:spPr>
          <a:xfrm>
            <a:off x="2228134"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3" name="Picture Placeholder 2"/>
          <p:cNvSpPr>
            <a:spLocks noGrp="1"/>
          </p:cNvSpPr>
          <p:nvPr>
            <p:ph type="pic" sz="quarter" idx="22"/>
          </p:nvPr>
        </p:nvSpPr>
        <p:spPr>
          <a:xfrm>
            <a:off x="3919321"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4" name="Picture Placeholder 2"/>
          <p:cNvSpPr>
            <a:spLocks noGrp="1"/>
          </p:cNvSpPr>
          <p:nvPr>
            <p:ph type="pic" sz="quarter" idx="23"/>
          </p:nvPr>
        </p:nvSpPr>
        <p:spPr>
          <a:xfrm>
            <a:off x="5610509"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5" name="Picture Placeholder 2"/>
          <p:cNvSpPr>
            <a:spLocks noGrp="1"/>
          </p:cNvSpPr>
          <p:nvPr>
            <p:ph type="pic" sz="quarter" idx="24"/>
          </p:nvPr>
        </p:nvSpPr>
        <p:spPr>
          <a:xfrm>
            <a:off x="7301694" y="1105786"/>
            <a:ext cx="1608390" cy="849005"/>
          </a:xfrm>
        </p:spPr>
        <p:txBody>
          <a:bodyPr rtlCol="0">
            <a:noAutofit/>
          </a:bodyPr>
          <a:lstStyle>
            <a:lvl1pPr marL="0" indent="0" algn="ctr">
              <a:lnSpc>
                <a:spcPct val="100000"/>
              </a:lnSpc>
              <a:buNone/>
              <a:defRPr sz="1100"/>
            </a:lvl1pPr>
          </a:lstStyle>
          <a:p>
            <a:pPr lvl="0"/>
            <a:r>
              <a:rPr lang="en-US" noProof="0" smtClean="0"/>
              <a:t>Click icon to add picture</a:t>
            </a:r>
            <a:endParaRPr lang="en-US" noProof="0" dirty="0"/>
          </a:p>
        </p:txBody>
      </p:sp>
      <p:sp>
        <p:nvSpPr>
          <p:cNvPr id="36" name="Text Placeholder 3"/>
          <p:cNvSpPr>
            <a:spLocks noGrp="1"/>
          </p:cNvSpPr>
          <p:nvPr>
            <p:ph type="body" sz="quarter" idx="25"/>
          </p:nvPr>
        </p:nvSpPr>
        <p:spPr>
          <a:xfrm>
            <a:off x="2228134" y="1998921"/>
            <a:ext cx="1608390" cy="372142"/>
          </a:xfrm>
        </p:spPr>
        <p:txBody>
          <a:bodyPr anchor="ctr">
            <a:noAutofit/>
          </a:bodyPr>
          <a:lstStyle>
            <a:lvl1pPr marL="0" indent="0" algn="ctr">
              <a:buFontTx/>
              <a:buNone/>
              <a:defRPr sz="1400" b="1">
                <a:solidFill>
                  <a:schemeClr val="accent3"/>
                </a:solidFill>
              </a:defRPr>
            </a:lvl1pPr>
            <a:lvl2pPr>
              <a:defRPr sz="1600"/>
            </a:lvl2pPr>
            <a:lvl3pPr>
              <a:defRPr sz="1400"/>
            </a:lvl3pPr>
          </a:lstStyle>
          <a:p>
            <a:pPr lvl="0"/>
            <a:r>
              <a:rPr lang="en-US" dirty="0" smtClean="0"/>
              <a:t>Click to edit </a:t>
            </a:r>
          </a:p>
        </p:txBody>
      </p:sp>
      <p:sp>
        <p:nvSpPr>
          <p:cNvPr id="37" name="Text Placeholder 3"/>
          <p:cNvSpPr>
            <a:spLocks noGrp="1"/>
          </p:cNvSpPr>
          <p:nvPr>
            <p:ph type="body" sz="quarter" idx="26"/>
          </p:nvPr>
        </p:nvSpPr>
        <p:spPr>
          <a:xfrm>
            <a:off x="3919321" y="1998921"/>
            <a:ext cx="1608390" cy="372142"/>
          </a:xfrm>
        </p:spPr>
        <p:txBody>
          <a:bodyPr anchor="ctr">
            <a:noAutofit/>
          </a:bodyPr>
          <a:lstStyle>
            <a:lvl1pPr marL="0" indent="0" algn="ctr">
              <a:buFontTx/>
              <a:buNone/>
              <a:defRPr sz="1400" b="1">
                <a:solidFill>
                  <a:schemeClr val="accent2"/>
                </a:solidFill>
              </a:defRPr>
            </a:lvl1pPr>
            <a:lvl2pPr>
              <a:defRPr sz="1600"/>
            </a:lvl2pPr>
            <a:lvl3pPr>
              <a:defRPr sz="1400"/>
            </a:lvl3pPr>
          </a:lstStyle>
          <a:p>
            <a:pPr lvl="0"/>
            <a:r>
              <a:rPr lang="en-US" dirty="0" smtClean="0"/>
              <a:t>Click to edit </a:t>
            </a:r>
          </a:p>
        </p:txBody>
      </p:sp>
      <p:sp>
        <p:nvSpPr>
          <p:cNvPr id="38" name="Text Placeholder 3"/>
          <p:cNvSpPr>
            <a:spLocks noGrp="1"/>
          </p:cNvSpPr>
          <p:nvPr>
            <p:ph type="body" sz="quarter" idx="27"/>
          </p:nvPr>
        </p:nvSpPr>
        <p:spPr>
          <a:xfrm>
            <a:off x="5610509" y="1998921"/>
            <a:ext cx="1608390" cy="372142"/>
          </a:xfrm>
        </p:spPr>
        <p:txBody>
          <a:bodyPr anchor="ctr">
            <a:noAutofit/>
          </a:bodyPr>
          <a:lstStyle>
            <a:lvl1pPr marL="0" indent="0" algn="ctr">
              <a:buFontTx/>
              <a:buNone/>
              <a:defRPr sz="1400" b="1">
                <a:solidFill>
                  <a:schemeClr val="accent1"/>
                </a:solidFill>
              </a:defRPr>
            </a:lvl1pPr>
            <a:lvl2pPr>
              <a:defRPr sz="1600"/>
            </a:lvl2pPr>
            <a:lvl3pPr>
              <a:defRPr sz="1400"/>
            </a:lvl3pPr>
          </a:lstStyle>
          <a:p>
            <a:pPr lvl="0"/>
            <a:r>
              <a:rPr lang="en-US" dirty="0" smtClean="0"/>
              <a:t>Click to edit </a:t>
            </a:r>
          </a:p>
        </p:txBody>
      </p:sp>
      <p:sp>
        <p:nvSpPr>
          <p:cNvPr id="39" name="Text Placeholder 3"/>
          <p:cNvSpPr>
            <a:spLocks noGrp="1"/>
          </p:cNvSpPr>
          <p:nvPr>
            <p:ph type="body" sz="quarter" idx="28"/>
          </p:nvPr>
        </p:nvSpPr>
        <p:spPr>
          <a:xfrm>
            <a:off x="7301694" y="1998921"/>
            <a:ext cx="1608390" cy="372142"/>
          </a:xfrm>
        </p:spPr>
        <p:txBody>
          <a:bodyPr anchor="ctr">
            <a:noAutofit/>
          </a:bodyPr>
          <a:lstStyle>
            <a:lvl1pPr marL="0" indent="0" algn="ctr">
              <a:buFontTx/>
              <a:buNone/>
              <a:defRPr sz="1400" b="1">
                <a:solidFill>
                  <a:schemeClr val="tx2"/>
                </a:solidFill>
              </a:defRPr>
            </a:lvl1pPr>
            <a:lvl2pPr>
              <a:defRPr sz="1600"/>
            </a:lvl2pPr>
            <a:lvl3pPr>
              <a:defRPr sz="1400"/>
            </a:lvl3pPr>
          </a:lstStyle>
          <a:p>
            <a:pPr lvl="0"/>
            <a:r>
              <a:rPr lang="en-US" dirty="0" smtClean="0"/>
              <a:t>Click to edit </a:t>
            </a:r>
          </a:p>
        </p:txBody>
      </p:sp>
      <p:sp>
        <p:nvSpPr>
          <p:cNvPr id="61" name="Text Placeholder 3"/>
          <p:cNvSpPr>
            <a:spLocks noGrp="1"/>
          </p:cNvSpPr>
          <p:nvPr>
            <p:ph type="body" sz="quarter" idx="20"/>
          </p:nvPr>
        </p:nvSpPr>
        <p:spPr>
          <a:xfrm>
            <a:off x="537605"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0" name="Text Placeholder 3"/>
          <p:cNvSpPr>
            <a:spLocks noGrp="1"/>
          </p:cNvSpPr>
          <p:nvPr>
            <p:ph type="body" sz="quarter" idx="29"/>
          </p:nvPr>
        </p:nvSpPr>
        <p:spPr>
          <a:xfrm>
            <a:off x="2228134"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1" name="Text Placeholder 3"/>
          <p:cNvSpPr>
            <a:spLocks noGrp="1"/>
          </p:cNvSpPr>
          <p:nvPr>
            <p:ph type="body" sz="quarter" idx="30"/>
          </p:nvPr>
        </p:nvSpPr>
        <p:spPr>
          <a:xfrm>
            <a:off x="3931715"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2" name="Text Placeholder 3"/>
          <p:cNvSpPr>
            <a:spLocks noGrp="1"/>
          </p:cNvSpPr>
          <p:nvPr>
            <p:ph type="body" sz="quarter" idx="31"/>
          </p:nvPr>
        </p:nvSpPr>
        <p:spPr>
          <a:xfrm>
            <a:off x="5610509"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3" name="Text Placeholder 3"/>
          <p:cNvSpPr>
            <a:spLocks noGrp="1"/>
          </p:cNvSpPr>
          <p:nvPr>
            <p:ph type="body" sz="quarter" idx="32"/>
          </p:nvPr>
        </p:nvSpPr>
        <p:spPr>
          <a:xfrm>
            <a:off x="7301694"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xmlns="" val="534800873"/>
      </p:ext>
    </p:extLst>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5"/>
          <p:cNvSpPr>
            <a:spLocks noGrp="1" noChangeArrowheads="1"/>
          </p:cNvSpPr>
          <p:nvPr>
            <p:ph type="sldNum" sz="quarter" idx="10"/>
          </p:nvPr>
        </p:nvSpPr>
        <p:spPr>
          <a:xfrm>
            <a:off x="5872163" y="6505575"/>
            <a:ext cx="685800" cy="314325"/>
          </a:xfrm>
          <a:prstGeom prst="rect">
            <a:avLst/>
          </a:prstGeom>
        </p:spPr>
        <p:txBody>
          <a:bodyPr/>
          <a:lstStyle>
            <a:lvl1pPr>
              <a:defRPr>
                <a:latin typeface="Arial" pitchFamily="34" charset="0"/>
              </a:defRPr>
            </a:lvl1pPr>
          </a:lstStyle>
          <a:p>
            <a:pPr>
              <a:defRPr/>
            </a:pPr>
            <a:fld id="{C23C825D-B281-4993-A5C6-F9ED57F450A7}"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xmlns="" val="479937609"/>
      </p:ext>
    </p:extLst>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3350" y="933450"/>
            <a:ext cx="4371242" cy="4908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270" y="933450"/>
            <a:ext cx="4371243" cy="4908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5872163" y="6505575"/>
            <a:ext cx="685800" cy="314325"/>
          </a:xfrm>
          <a:prstGeom prst="rect">
            <a:avLst/>
          </a:prstGeom>
        </p:spPr>
        <p:txBody>
          <a:bodyPr/>
          <a:lstStyle>
            <a:lvl1pPr>
              <a:defRPr/>
            </a:lvl1pPr>
          </a:lstStyle>
          <a:p>
            <a:pPr>
              <a:defRPr/>
            </a:pPr>
            <a:fld id="{5B01A853-B7BC-4063-AFA1-84A760E817D3}" type="slidenum">
              <a:rPr lang="en-US">
                <a:solidFill>
                  <a:prstClr val="black"/>
                </a:solidFill>
                <a:latin typeface="Arial" pitchFamily="34" charset="0"/>
              </a:rPr>
              <a:pPr>
                <a:defRPr/>
              </a:pPr>
              <a:t>‹#›</a:t>
            </a:fld>
            <a:endParaRPr lang="en-US">
              <a:solidFill>
                <a:prstClr val="black"/>
              </a:solidFill>
              <a:latin typeface="Arial" pitchFamily="34" charset="0"/>
            </a:endParaRPr>
          </a:p>
        </p:txBody>
      </p:sp>
    </p:spTree>
    <p:extLst>
      <p:ext uri="{BB962C8B-B14F-4D97-AF65-F5344CB8AC3E}">
        <p14:creationId xmlns:p14="http://schemas.microsoft.com/office/powerpoint/2010/main" xmlns="" val="312968745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Transition">
    <p:spTree>
      <p:nvGrpSpPr>
        <p:cNvPr id="1" name=""/>
        <p:cNvGrpSpPr/>
        <p:nvPr/>
      </p:nvGrpSpPr>
      <p:grpSpPr>
        <a:xfrm>
          <a:off x="0" y="0"/>
          <a:ext cx="0" cy="0"/>
          <a:chOff x="0" y="0"/>
          <a:chExt cx="0" cy="0"/>
        </a:xfrm>
      </p:grpSpPr>
      <p:cxnSp>
        <p:nvCxnSpPr>
          <p:cNvPr id="4" name="Straight Connector 3"/>
          <p:cNvCxnSpPr/>
          <p:nvPr userDrawn="1"/>
        </p:nvCxnSpPr>
        <p:spPr>
          <a:xfrm>
            <a:off x="-19051" y="3848100"/>
            <a:ext cx="9163051"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Rectangle 182"/>
          <p:cNvSpPr>
            <a:spLocks noGrp="1" noChangeArrowheads="1"/>
          </p:cNvSpPr>
          <p:nvPr>
            <p:ph type="ctrTitle" hasCustomPrompt="1"/>
          </p:nvPr>
        </p:nvSpPr>
        <p:spPr bwMode="blackWhite">
          <a:xfrm>
            <a:off x="916654" y="2354657"/>
            <a:ext cx="7302313" cy="666751"/>
          </a:xfrm>
          <a:noFill/>
          <a:ln>
            <a:noFill/>
          </a:ln>
        </p:spPr>
        <p:style>
          <a:lnRef idx="2">
            <a:schemeClr val="dk1"/>
          </a:lnRef>
          <a:fillRef idx="1">
            <a:schemeClr val="lt1"/>
          </a:fillRef>
          <a:effectRef idx="0">
            <a:schemeClr val="dk1"/>
          </a:effectRef>
          <a:fontRef idx="none"/>
        </p:style>
        <p:txBody>
          <a:bodyPr tIns="91440" bIns="91440" anchor="ctr"/>
          <a:lstStyle>
            <a:lvl1pPr algn="ctr">
              <a:spcBef>
                <a:spcPts val="0"/>
              </a:spcBef>
              <a:defRPr sz="3600" b="1" i="0" u="none" strike="noStrike" cap="none" spc="0" baseline="0">
                <a:ln>
                  <a:noFill/>
                </a:ln>
                <a:solidFill>
                  <a:schemeClr val="tx1"/>
                </a:solidFill>
                <a:effectLst/>
                <a:latin typeface="Arial" pitchFamily="34" charset="0"/>
              </a:defRPr>
            </a:lvl1pPr>
          </a:lstStyle>
          <a:p>
            <a:r>
              <a:rPr lang="en-US" dirty="0" smtClean="0"/>
              <a:t>Title Goes Here</a:t>
            </a:r>
            <a:endParaRPr lang="en-US" dirty="0"/>
          </a:p>
        </p:txBody>
      </p:sp>
    </p:spTree>
    <p:extLst>
      <p:ext uri="{BB962C8B-B14F-4D97-AF65-F5344CB8AC3E}">
        <p14:creationId xmlns:p14="http://schemas.microsoft.com/office/powerpoint/2010/main" xmlns="" val="1001529433"/>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6225"/>
            <a:ext cx="8277225"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sp>
        <p:nvSpPr>
          <p:cNvPr id="46" name="Text Placeholder 45"/>
          <p:cNvSpPr>
            <a:spLocks noGrp="1"/>
          </p:cNvSpPr>
          <p:nvPr>
            <p:ph type="body" sz="quarter" idx="10"/>
          </p:nvPr>
        </p:nvSpPr>
        <p:spPr>
          <a:xfrm>
            <a:off x="533399" y="1062312"/>
            <a:ext cx="8277225" cy="46672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3277448199"/>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7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4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sp>
        <p:nvSpPr>
          <p:cNvPr id="46" name="Text Placeholder 45"/>
          <p:cNvSpPr>
            <a:spLocks noGrp="1"/>
          </p:cNvSpPr>
          <p:nvPr>
            <p:ph type="body" sz="quarter" idx="10"/>
          </p:nvPr>
        </p:nvSpPr>
        <p:spPr>
          <a:xfrm>
            <a:off x="533400" y="1066800"/>
            <a:ext cx="5429250" cy="46672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Picture Placeholder 2"/>
          <p:cNvSpPr>
            <a:spLocks noGrp="1"/>
          </p:cNvSpPr>
          <p:nvPr>
            <p:ph type="pic" sz="quarter" idx="11"/>
          </p:nvPr>
        </p:nvSpPr>
        <p:spPr>
          <a:xfrm>
            <a:off x="6098352" y="1076324"/>
            <a:ext cx="2809874" cy="1428750"/>
          </a:xfrm>
        </p:spPr>
        <p:txBody>
          <a:bodyPr>
            <a:normAutofit/>
          </a:bodyPr>
          <a:lstStyle>
            <a:lvl1pPr marL="0" indent="0" algn="ctr">
              <a:buNone/>
              <a:defRPr sz="1700"/>
            </a:lvl1pPr>
          </a:lstStyle>
          <a:p>
            <a:endParaRPr lang="en-US" dirty="0"/>
          </a:p>
        </p:txBody>
      </p:sp>
      <p:sp>
        <p:nvSpPr>
          <p:cNvPr id="6" name="Picture Placeholder 2"/>
          <p:cNvSpPr>
            <a:spLocks noGrp="1"/>
          </p:cNvSpPr>
          <p:nvPr>
            <p:ph type="pic" sz="quarter" idx="12"/>
          </p:nvPr>
        </p:nvSpPr>
        <p:spPr>
          <a:xfrm>
            <a:off x="6098352" y="2619374"/>
            <a:ext cx="2809874" cy="1514475"/>
          </a:xfrm>
        </p:spPr>
        <p:txBody>
          <a:bodyPr>
            <a:normAutofit/>
          </a:bodyPr>
          <a:lstStyle>
            <a:lvl1pPr marL="0" indent="0" algn="ctr">
              <a:buNone/>
              <a:defRPr sz="1700"/>
            </a:lvl1pPr>
          </a:lstStyle>
          <a:p>
            <a:endParaRPr lang="en-US" dirty="0"/>
          </a:p>
        </p:txBody>
      </p:sp>
      <p:sp>
        <p:nvSpPr>
          <p:cNvPr id="7" name="Picture Placeholder 2"/>
          <p:cNvSpPr>
            <a:spLocks noGrp="1"/>
          </p:cNvSpPr>
          <p:nvPr>
            <p:ph type="pic" sz="quarter" idx="13"/>
          </p:nvPr>
        </p:nvSpPr>
        <p:spPr>
          <a:xfrm>
            <a:off x="6098352" y="4238624"/>
            <a:ext cx="2809874" cy="1514475"/>
          </a:xfrm>
        </p:spPr>
        <p:txBody>
          <a:bodyPr>
            <a:normAutofit/>
          </a:bodyPr>
          <a:lstStyle>
            <a:lvl1pPr marL="0" indent="0" algn="ctr">
              <a:buNone/>
              <a:defRPr sz="1700"/>
            </a:lvl1pPr>
          </a:lstStyle>
          <a:p>
            <a:endParaRPr lang="en-US" dirty="0"/>
          </a:p>
        </p:txBody>
      </p:sp>
    </p:spTree>
    <p:extLst>
      <p:ext uri="{BB962C8B-B14F-4D97-AF65-F5344CB8AC3E}">
        <p14:creationId xmlns:p14="http://schemas.microsoft.com/office/powerpoint/2010/main" xmlns="" val="842833758"/>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4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4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7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4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5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sp>
        <p:nvSpPr>
          <p:cNvPr id="4" name="Table Placeholder 3"/>
          <p:cNvSpPr>
            <a:spLocks noGrp="1"/>
          </p:cNvSpPr>
          <p:nvPr>
            <p:ph type="tbl" sz="quarter" idx="10" hasCustomPrompt="1"/>
          </p:nvPr>
        </p:nvSpPr>
        <p:spPr>
          <a:xfrm>
            <a:off x="542260" y="1180213"/>
            <a:ext cx="8368378" cy="4550735"/>
          </a:xfrm>
        </p:spPr>
        <p:txBody>
          <a:bodyPr/>
          <a:lstStyle>
            <a:lvl1pPr marL="0" indent="0">
              <a:buNone/>
              <a:defRPr/>
            </a:lvl1pPr>
          </a:lstStyle>
          <a:p>
            <a:r>
              <a:rPr lang="en-US" dirty="0" smtClean="0"/>
              <a:t>Table</a:t>
            </a:r>
            <a:endParaRPr lang="en-US" dirty="0"/>
          </a:p>
        </p:txBody>
      </p:sp>
    </p:spTree>
    <p:extLst>
      <p:ext uri="{BB962C8B-B14F-4D97-AF65-F5344CB8AC3E}">
        <p14:creationId xmlns:p14="http://schemas.microsoft.com/office/powerpoint/2010/main" xmlns="" val="3507434389"/>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5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5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5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57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5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6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6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sp>
        <p:nvSpPr>
          <p:cNvPr id="5" name="Text Placeholder 3"/>
          <p:cNvSpPr>
            <a:spLocks noGrp="1"/>
          </p:cNvSpPr>
          <p:nvPr>
            <p:ph type="body" sz="quarter" idx="10"/>
          </p:nvPr>
        </p:nvSpPr>
        <p:spPr>
          <a:xfrm>
            <a:off x="77606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6" name="Text Placeholder 3"/>
          <p:cNvSpPr>
            <a:spLocks noGrp="1"/>
          </p:cNvSpPr>
          <p:nvPr>
            <p:ph type="body" sz="quarter" idx="11"/>
          </p:nvPr>
        </p:nvSpPr>
        <p:spPr>
          <a:xfrm>
            <a:off x="77606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 name="Picture Placeholder 2"/>
          <p:cNvSpPr>
            <a:spLocks noGrp="1"/>
          </p:cNvSpPr>
          <p:nvPr>
            <p:ph type="pic" sz="quarter" idx="12" hasCustomPrompt="1"/>
          </p:nvPr>
        </p:nvSpPr>
        <p:spPr>
          <a:xfrm>
            <a:off x="776473" y="1095151"/>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8" name="Text Placeholder 3"/>
          <p:cNvSpPr>
            <a:spLocks noGrp="1"/>
          </p:cNvSpPr>
          <p:nvPr>
            <p:ph type="body" sz="quarter" idx="13"/>
          </p:nvPr>
        </p:nvSpPr>
        <p:spPr>
          <a:xfrm>
            <a:off x="2392144"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9" name="Text Placeholder 3"/>
          <p:cNvSpPr>
            <a:spLocks noGrp="1"/>
          </p:cNvSpPr>
          <p:nvPr>
            <p:ph type="body" sz="quarter" idx="14"/>
          </p:nvPr>
        </p:nvSpPr>
        <p:spPr>
          <a:xfrm>
            <a:off x="2392144"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0" name="Picture Placeholder 2"/>
          <p:cNvSpPr>
            <a:spLocks noGrp="1"/>
          </p:cNvSpPr>
          <p:nvPr>
            <p:ph type="pic" sz="quarter" idx="15" hasCustomPrompt="1"/>
          </p:nvPr>
        </p:nvSpPr>
        <p:spPr>
          <a:xfrm>
            <a:off x="2392548" y="1095151"/>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11" name="Text Placeholder 3"/>
          <p:cNvSpPr>
            <a:spLocks noGrp="1"/>
          </p:cNvSpPr>
          <p:nvPr>
            <p:ph type="body" sz="quarter" idx="16"/>
          </p:nvPr>
        </p:nvSpPr>
        <p:spPr>
          <a:xfrm>
            <a:off x="400821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2" name="Text Placeholder 3"/>
          <p:cNvSpPr>
            <a:spLocks noGrp="1"/>
          </p:cNvSpPr>
          <p:nvPr>
            <p:ph type="body" sz="quarter" idx="17"/>
          </p:nvPr>
        </p:nvSpPr>
        <p:spPr>
          <a:xfrm>
            <a:off x="400821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3" name="Picture Placeholder 2"/>
          <p:cNvSpPr>
            <a:spLocks noGrp="1"/>
          </p:cNvSpPr>
          <p:nvPr>
            <p:ph type="pic" sz="quarter" idx="18" hasCustomPrompt="1"/>
          </p:nvPr>
        </p:nvSpPr>
        <p:spPr>
          <a:xfrm>
            <a:off x="4008623" y="1095151"/>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14" name="Text Placeholder 3"/>
          <p:cNvSpPr>
            <a:spLocks noGrp="1"/>
          </p:cNvSpPr>
          <p:nvPr>
            <p:ph type="body" sz="quarter" idx="19"/>
          </p:nvPr>
        </p:nvSpPr>
        <p:spPr>
          <a:xfrm>
            <a:off x="5624294"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5" name="Text Placeholder 3"/>
          <p:cNvSpPr>
            <a:spLocks noGrp="1"/>
          </p:cNvSpPr>
          <p:nvPr>
            <p:ph type="body" sz="quarter" idx="20"/>
          </p:nvPr>
        </p:nvSpPr>
        <p:spPr>
          <a:xfrm>
            <a:off x="5624294"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6" name="Picture Placeholder 2"/>
          <p:cNvSpPr>
            <a:spLocks noGrp="1"/>
          </p:cNvSpPr>
          <p:nvPr>
            <p:ph type="pic" sz="quarter" idx="21" hasCustomPrompt="1"/>
          </p:nvPr>
        </p:nvSpPr>
        <p:spPr>
          <a:xfrm>
            <a:off x="5624698" y="1095151"/>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17" name="Text Placeholder 3"/>
          <p:cNvSpPr>
            <a:spLocks noGrp="1"/>
          </p:cNvSpPr>
          <p:nvPr>
            <p:ph type="body" sz="quarter" idx="22"/>
          </p:nvPr>
        </p:nvSpPr>
        <p:spPr>
          <a:xfrm>
            <a:off x="7240369" y="2137141"/>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18" name="Text Placeholder 3"/>
          <p:cNvSpPr>
            <a:spLocks noGrp="1"/>
          </p:cNvSpPr>
          <p:nvPr>
            <p:ph type="body" sz="quarter" idx="23"/>
          </p:nvPr>
        </p:nvSpPr>
        <p:spPr>
          <a:xfrm>
            <a:off x="7240369" y="2385530"/>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19" name="Picture Placeholder 2"/>
          <p:cNvSpPr>
            <a:spLocks noGrp="1"/>
          </p:cNvSpPr>
          <p:nvPr>
            <p:ph type="pic" sz="quarter" idx="24" hasCustomPrompt="1"/>
          </p:nvPr>
        </p:nvSpPr>
        <p:spPr>
          <a:xfrm>
            <a:off x="7240773" y="1095151"/>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20" name="Text Placeholder 3"/>
          <p:cNvSpPr>
            <a:spLocks noGrp="1"/>
          </p:cNvSpPr>
          <p:nvPr>
            <p:ph type="body" sz="quarter" idx="25"/>
          </p:nvPr>
        </p:nvSpPr>
        <p:spPr>
          <a:xfrm>
            <a:off x="77606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1" name="Text Placeholder 3"/>
          <p:cNvSpPr>
            <a:spLocks noGrp="1"/>
          </p:cNvSpPr>
          <p:nvPr>
            <p:ph type="body" sz="quarter" idx="26"/>
          </p:nvPr>
        </p:nvSpPr>
        <p:spPr>
          <a:xfrm>
            <a:off x="77606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2" name="Picture Placeholder 2"/>
          <p:cNvSpPr>
            <a:spLocks noGrp="1"/>
          </p:cNvSpPr>
          <p:nvPr>
            <p:ph type="pic" sz="quarter" idx="27" hasCustomPrompt="1"/>
          </p:nvPr>
        </p:nvSpPr>
        <p:spPr>
          <a:xfrm>
            <a:off x="776473" y="2814635"/>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23" name="Text Placeholder 3"/>
          <p:cNvSpPr>
            <a:spLocks noGrp="1"/>
          </p:cNvSpPr>
          <p:nvPr>
            <p:ph type="body" sz="quarter" idx="28"/>
          </p:nvPr>
        </p:nvSpPr>
        <p:spPr>
          <a:xfrm>
            <a:off x="2392144"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4" name="Text Placeholder 3"/>
          <p:cNvSpPr>
            <a:spLocks noGrp="1"/>
          </p:cNvSpPr>
          <p:nvPr>
            <p:ph type="body" sz="quarter" idx="29"/>
          </p:nvPr>
        </p:nvSpPr>
        <p:spPr>
          <a:xfrm>
            <a:off x="2392144"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5" name="Picture Placeholder 2"/>
          <p:cNvSpPr>
            <a:spLocks noGrp="1"/>
          </p:cNvSpPr>
          <p:nvPr>
            <p:ph type="pic" sz="quarter" idx="30" hasCustomPrompt="1"/>
          </p:nvPr>
        </p:nvSpPr>
        <p:spPr>
          <a:xfrm>
            <a:off x="2392548" y="2814635"/>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26" name="Text Placeholder 3"/>
          <p:cNvSpPr>
            <a:spLocks noGrp="1"/>
          </p:cNvSpPr>
          <p:nvPr>
            <p:ph type="body" sz="quarter" idx="31"/>
          </p:nvPr>
        </p:nvSpPr>
        <p:spPr>
          <a:xfrm>
            <a:off x="400821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27" name="Text Placeholder 3"/>
          <p:cNvSpPr>
            <a:spLocks noGrp="1"/>
          </p:cNvSpPr>
          <p:nvPr>
            <p:ph type="body" sz="quarter" idx="32"/>
          </p:nvPr>
        </p:nvSpPr>
        <p:spPr>
          <a:xfrm>
            <a:off x="400821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28" name="Picture Placeholder 2"/>
          <p:cNvSpPr>
            <a:spLocks noGrp="1"/>
          </p:cNvSpPr>
          <p:nvPr>
            <p:ph type="pic" sz="quarter" idx="33" hasCustomPrompt="1"/>
          </p:nvPr>
        </p:nvSpPr>
        <p:spPr>
          <a:xfrm>
            <a:off x="4008623" y="2814635"/>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29" name="Text Placeholder 3"/>
          <p:cNvSpPr>
            <a:spLocks noGrp="1"/>
          </p:cNvSpPr>
          <p:nvPr>
            <p:ph type="body" sz="quarter" idx="34"/>
          </p:nvPr>
        </p:nvSpPr>
        <p:spPr>
          <a:xfrm>
            <a:off x="5624294"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0" name="Text Placeholder 3"/>
          <p:cNvSpPr>
            <a:spLocks noGrp="1"/>
          </p:cNvSpPr>
          <p:nvPr>
            <p:ph type="body" sz="quarter" idx="35"/>
          </p:nvPr>
        </p:nvSpPr>
        <p:spPr>
          <a:xfrm>
            <a:off x="5624294"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1" name="Picture Placeholder 2"/>
          <p:cNvSpPr>
            <a:spLocks noGrp="1"/>
          </p:cNvSpPr>
          <p:nvPr>
            <p:ph type="pic" sz="quarter" idx="36" hasCustomPrompt="1"/>
          </p:nvPr>
        </p:nvSpPr>
        <p:spPr>
          <a:xfrm>
            <a:off x="5624698" y="2814635"/>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32" name="Text Placeholder 3"/>
          <p:cNvSpPr>
            <a:spLocks noGrp="1"/>
          </p:cNvSpPr>
          <p:nvPr>
            <p:ph type="body" sz="quarter" idx="37"/>
          </p:nvPr>
        </p:nvSpPr>
        <p:spPr>
          <a:xfrm>
            <a:off x="7240369" y="3856625"/>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3" name="Text Placeholder 3"/>
          <p:cNvSpPr>
            <a:spLocks noGrp="1"/>
          </p:cNvSpPr>
          <p:nvPr>
            <p:ph type="body" sz="quarter" idx="38"/>
          </p:nvPr>
        </p:nvSpPr>
        <p:spPr>
          <a:xfrm>
            <a:off x="7240369" y="4105014"/>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4" name="Picture Placeholder 2"/>
          <p:cNvSpPr>
            <a:spLocks noGrp="1"/>
          </p:cNvSpPr>
          <p:nvPr>
            <p:ph type="pic" sz="quarter" idx="39" hasCustomPrompt="1"/>
          </p:nvPr>
        </p:nvSpPr>
        <p:spPr>
          <a:xfrm>
            <a:off x="7240773" y="2814635"/>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35" name="Text Placeholder 3"/>
          <p:cNvSpPr>
            <a:spLocks noGrp="1"/>
          </p:cNvSpPr>
          <p:nvPr>
            <p:ph type="body" sz="quarter" idx="40"/>
          </p:nvPr>
        </p:nvSpPr>
        <p:spPr>
          <a:xfrm>
            <a:off x="77606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6" name="Text Placeholder 3"/>
          <p:cNvSpPr>
            <a:spLocks noGrp="1"/>
          </p:cNvSpPr>
          <p:nvPr>
            <p:ph type="body" sz="quarter" idx="41"/>
          </p:nvPr>
        </p:nvSpPr>
        <p:spPr>
          <a:xfrm>
            <a:off x="77606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37" name="Picture Placeholder 2"/>
          <p:cNvSpPr>
            <a:spLocks noGrp="1"/>
          </p:cNvSpPr>
          <p:nvPr>
            <p:ph type="pic" sz="quarter" idx="42" hasCustomPrompt="1"/>
          </p:nvPr>
        </p:nvSpPr>
        <p:spPr>
          <a:xfrm>
            <a:off x="776473" y="4483946"/>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38" name="Text Placeholder 3"/>
          <p:cNvSpPr>
            <a:spLocks noGrp="1"/>
          </p:cNvSpPr>
          <p:nvPr>
            <p:ph type="body" sz="quarter" idx="43"/>
          </p:nvPr>
        </p:nvSpPr>
        <p:spPr>
          <a:xfrm>
            <a:off x="2392144"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39" name="Text Placeholder 3"/>
          <p:cNvSpPr>
            <a:spLocks noGrp="1"/>
          </p:cNvSpPr>
          <p:nvPr>
            <p:ph type="body" sz="quarter" idx="44"/>
          </p:nvPr>
        </p:nvSpPr>
        <p:spPr>
          <a:xfrm>
            <a:off x="2392144"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0" name="Picture Placeholder 2"/>
          <p:cNvSpPr>
            <a:spLocks noGrp="1"/>
          </p:cNvSpPr>
          <p:nvPr>
            <p:ph type="pic" sz="quarter" idx="45" hasCustomPrompt="1"/>
          </p:nvPr>
        </p:nvSpPr>
        <p:spPr>
          <a:xfrm>
            <a:off x="2392548" y="4483946"/>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41" name="Text Placeholder 3"/>
          <p:cNvSpPr>
            <a:spLocks noGrp="1"/>
          </p:cNvSpPr>
          <p:nvPr>
            <p:ph type="body" sz="quarter" idx="46"/>
          </p:nvPr>
        </p:nvSpPr>
        <p:spPr>
          <a:xfrm>
            <a:off x="400821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2" name="Text Placeholder 3"/>
          <p:cNvSpPr>
            <a:spLocks noGrp="1"/>
          </p:cNvSpPr>
          <p:nvPr>
            <p:ph type="body" sz="quarter" idx="47"/>
          </p:nvPr>
        </p:nvSpPr>
        <p:spPr>
          <a:xfrm>
            <a:off x="400821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3" name="Picture Placeholder 2"/>
          <p:cNvSpPr>
            <a:spLocks noGrp="1"/>
          </p:cNvSpPr>
          <p:nvPr>
            <p:ph type="pic" sz="quarter" idx="48" hasCustomPrompt="1"/>
          </p:nvPr>
        </p:nvSpPr>
        <p:spPr>
          <a:xfrm>
            <a:off x="4008623" y="4483946"/>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45" name="Text Placeholder 3"/>
          <p:cNvSpPr>
            <a:spLocks noGrp="1"/>
          </p:cNvSpPr>
          <p:nvPr>
            <p:ph type="body" sz="quarter" idx="49"/>
          </p:nvPr>
        </p:nvSpPr>
        <p:spPr>
          <a:xfrm>
            <a:off x="5624294"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6" name="Text Placeholder 3"/>
          <p:cNvSpPr>
            <a:spLocks noGrp="1"/>
          </p:cNvSpPr>
          <p:nvPr>
            <p:ph type="body" sz="quarter" idx="50"/>
          </p:nvPr>
        </p:nvSpPr>
        <p:spPr>
          <a:xfrm>
            <a:off x="5624294"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47" name="Picture Placeholder 2"/>
          <p:cNvSpPr>
            <a:spLocks noGrp="1"/>
          </p:cNvSpPr>
          <p:nvPr>
            <p:ph type="pic" sz="quarter" idx="51" hasCustomPrompt="1"/>
          </p:nvPr>
        </p:nvSpPr>
        <p:spPr>
          <a:xfrm>
            <a:off x="5624698" y="4483946"/>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
        <p:nvSpPr>
          <p:cNvPr id="48" name="Text Placeholder 3"/>
          <p:cNvSpPr>
            <a:spLocks noGrp="1"/>
          </p:cNvSpPr>
          <p:nvPr>
            <p:ph type="body" sz="quarter" idx="52"/>
          </p:nvPr>
        </p:nvSpPr>
        <p:spPr>
          <a:xfrm>
            <a:off x="7240369" y="5525936"/>
            <a:ext cx="1414239" cy="244549"/>
          </a:xfrm>
        </p:spPr>
        <p:txBody>
          <a:bodyPr anchor="ctr">
            <a:noAutofit/>
          </a:bodyPr>
          <a:lstStyle>
            <a:lvl1pPr marL="0" indent="0" algn="ctr">
              <a:buFontTx/>
              <a:buNone/>
              <a:defRPr sz="1200" b="1"/>
            </a:lvl1pPr>
            <a:lvl2pPr>
              <a:defRPr sz="1600"/>
            </a:lvl2pPr>
            <a:lvl3pPr>
              <a:defRPr sz="1400"/>
            </a:lvl3pPr>
          </a:lstStyle>
          <a:p>
            <a:pPr lvl="0"/>
            <a:r>
              <a:rPr lang="en-US" dirty="0" smtClean="0"/>
              <a:t>Click to edit </a:t>
            </a:r>
          </a:p>
        </p:txBody>
      </p:sp>
      <p:sp>
        <p:nvSpPr>
          <p:cNvPr id="49" name="Text Placeholder 3"/>
          <p:cNvSpPr>
            <a:spLocks noGrp="1"/>
          </p:cNvSpPr>
          <p:nvPr>
            <p:ph type="body" sz="quarter" idx="53"/>
          </p:nvPr>
        </p:nvSpPr>
        <p:spPr>
          <a:xfrm>
            <a:off x="7240369" y="5774325"/>
            <a:ext cx="1414239" cy="244549"/>
          </a:xfrm>
        </p:spPr>
        <p:txBody>
          <a:bodyPr anchor="ctr">
            <a:noAutofit/>
          </a:bodyPr>
          <a:lstStyle>
            <a:lvl1pPr marL="0" indent="0" algn="ctr">
              <a:buFontTx/>
              <a:buNone/>
              <a:defRPr sz="1200" b="0"/>
            </a:lvl1pPr>
            <a:lvl2pPr>
              <a:defRPr sz="1600"/>
            </a:lvl2pPr>
            <a:lvl3pPr>
              <a:defRPr sz="1400"/>
            </a:lvl3pPr>
          </a:lstStyle>
          <a:p>
            <a:pPr lvl="0"/>
            <a:r>
              <a:rPr lang="en-US" dirty="0" smtClean="0"/>
              <a:t>Click to edit </a:t>
            </a:r>
          </a:p>
        </p:txBody>
      </p:sp>
      <p:sp>
        <p:nvSpPr>
          <p:cNvPr id="50" name="Picture Placeholder 2"/>
          <p:cNvSpPr>
            <a:spLocks noGrp="1"/>
          </p:cNvSpPr>
          <p:nvPr>
            <p:ph type="pic" sz="quarter" idx="54" hasCustomPrompt="1"/>
          </p:nvPr>
        </p:nvSpPr>
        <p:spPr>
          <a:xfrm>
            <a:off x="7240773" y="4483946"/>
            <a:ext cx="1414463" cy="1009318"/>
          </a:xfrm>
        </p:spPr>
        <p:txBody>
          <a:bodyPr>
            <a:normAutofit/>
          </a:bodyPr>
          <a:lstStyle>
            <a:lvl1pPr marL="0" indent="0" algn="ctr">
              <a:buNone/>
              <a:defRPr sz="1400"/>
            </a:lvl1pPr>
          </a:lstStyle>
          <a:p>
            <a:r>
              <a:rPr lang="en-US" dirty="0" smtClean="0"/>
              <a:t>Click to Insert</a:t>
            </a:r>
            <a:br>
              <a:rPr lang="en-US" dirty="0" smtClean="0"/>
            </a:br>
            <a:r>
              <a:rPr lang="en-US" dirty="0" smtClean="0"/>
              <a:t>Picture</a:t>
            </a:r>
            <a:endParaRPr lang="en-US" dirty="0"/>
          </a:p>
        </p:txBody>
      </p:sp>
    </p:spTree>
    <p:extLst>
      <p:ext uri="{BB962C8B-B14F-4D97-AF65-F5344CB8AC3E}">
        <p14:creationId xmlns:p14="http://schemas.microsoft.com/office/powerpoint/2010/main" xmlns="" val="784831748"/>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6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6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6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6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67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6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6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7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7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sp>
        <p:nvSpPr>
          <p:cNvPr id="3" name="Picture Placeholder 2"/>
          <p:cNvSpPr>
            <a:spLocks noGrp="1"/>
          </p:cNvSpPr>
          <p:nvPr>
            <p:ph type="pic" sz="quarter" idx="12" hasCustomPrompt="1"/>
          </p:nvPr>
        </p:nvSpPr>
        <p:spPr>
          <a:xfrm>
            <a:off x="606356" y="1127055"/>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51" name="Rectangle 50"/>
          <p:cNvSpPr/>
          <p:nvPr userDrawn="1"/>
        </p:nvSpPr>
        <p:spPr>
          <a:xfrm>
            <a:off x="1387550" y="1127054"/>
            <a:ext cx="3184453" cy="2243470"/>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Picture Placeholder 2"/>
          <p:cNvSpPr>
            <a:spLocks noGrp="1"/>
          </p:cNvSpPr>
          <p:nvPr>
            <p:ph type="pic" sz="quarter" idx="13" hasCustomPrompt="1"/>
          </p:nvPr>
        </p:nvSpPr>
        <p:spPr>
          <a:xfrm>
            <a:off x="606356" y="1850066"/>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55" name="Picture Placeholder 2"/>
          <p:cNvSpPr>
            <a:spLocks noGrp="1"/>
          </p:cNvSpPr>
          <p:nvPr>
            <p:ph type="pic" sz="quarter" idx="14" hasCustomPrompt="1"/>
          </p:nvPr>
        </p:nvSpPr>
        <p:spPr>
          <a:xfrm>
            <a:off x="606356" y="2567765"/>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5" name="Text Placeholder 3"/>
          <p:cNvSpPr>
            <a:spLocks noGrp="1"/>
          </p:cNvSpPr>
          <p:nvPr>
            <p:ph type="body" sz="quarter" idx="10"/>
          </p:nvPr>
        </p:nvSpPr>
        <p:spPr>
          <a:xfrm>
            <a:off x="1477821" y="1196166"/>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4" name="Text Placeholder 3"/>
          <p:cNvSpPr>
            <a:spLocks noGrp="1"/>
          </p:cNvSpPr>
          <p:nvPr>
            <p:ph type="body" sz="quarter" idx="15"/>
          </p:nvPr>
        </p:nvSpPr>
        <p:spPr>
          <a:xfrm>
            <a:off x="1477781" y="1541761"/>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6" name="Picture Placeholder 2"/>
          <p:cNvSpPr>
            <a:spLocks noGrp="1"/>
          </p:cNvSpPr>
          <p:nvPr>
            <p:ph type="pic" sz="quarter" idx="16" hasCustomPrompt="1"/>
          </p:nvPr>
        </p:nvSpPr>
        <p:spPr>
          <a:xfrm>
            <a:off x="4855837" y="1127055"/>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57" name="Rectangle 56"/>
          <p:cNvSpPr/>
          <p:nvPr userDrawn="1"/>
        </p:nvSpPr>
        <p:spPr>
          <a:xfrm>
            <a:off x="5637031" y="1127054"/>
            <a:ext cx="3184453" cy="2243470"/>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Picture Placeholder 2"/>
          <p:cNvSpPr>
            <a:spLocks noGrp="1"/>
          </p:cNvSpPr>
          <p:nvPr>
            <p:ph type="pic" sz="quarter" idx="17" hasCustomPrompt="1"/>
          </p:nvPr>
        </p:nvSpPr>
        <p:spPr>
          <a:xfrm>
            <a:off x="4855837" y="1850066"/>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59" name="Picture Placeholder 2"/>
          <p:cNvSpPr>
            <a:spLocks noGrp="1"/>
          </p:cNvSpPr>
          <p:nvPr>
            <p:ph type="pic" sz="quarter" idx="18" hasCustomPrompt="1"/>
          </p:nvPr>
        </p:nvSpPr>
        <p:spPr>
          <a:xfrm>
            <a:off x="4855837" y="2567765"/>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60" name="Text Placeholder 3"/>
          <p:cNvSpPr>
            <a:spLocks noGrp="1"/>
          </p:cNvSpPr>
          <p:nvPr>
            <p:ph type="body" sz="quarter" idx="19"/>
          </p:nvPr>
        </p:nvSpPr>
        <p:spPr>
          <a:xfrm>
            <a:off x="5727302" y="1196166"/>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61" name="Text Placeholder 3"/>
          <p:cNvSpPr>
            <a:spLocks noGrp="1"/>
          </p:cNvSpPr>
          <p:nvPr>
            <p:ph type="body" sz="quarter" idx="20"/>
          </p:nvPr>
        </p:nvSpPr>
        <p:spPr>
          <a:xfrm>
            <a:off x="5727262" y="1541761"/>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2" name="Picture Placeholder 2"/>
          <p:cNvSpPr>
            <a:spLocks noGrp="1"/>
          </p:cNvSpPr>
          <p:nvPr>
            <p:ph type="pic" sz="quarter" idx="21" hasCustomPrompt="1"/>
          </p:nvPr>
        </p:nvSpPr>
        <p:spPr>
          <a:xfrm>
            <a:off x="606356" y="3576087"/>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63" name="Rectangle 62"/>
          <p:cNvSpPr/>
          <p:nvPr userDrawn="1"/>
        </p:nvSpPr>
        <p:spPr>
          <a:xfrm>
            <a:off x="1387550" y="3576086"/>
            <a:ext cx="3184453" cy="2243470"/>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icture Placeholder 2"/>
          <p:cNvSpPr>
            <a:spLocks noGrp="1"/>
          </p:cNvSpPr>
          <p:nvPr>
            <p:ph type="pic" sz="quarter" idx="22" hasCustomPrompt="1"/>
          </p:nvPr>
        </p:nvSpPr>
        <p:spPr>
          <a:xfrm>
            <a:off x="606356" y="4299098"/>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65" name="Picture Placeholder 2"/>
          <p:cNvSpPr>
            <a:spLocks noGrp="1"/>
          </p:cNvSpPr>
          <p:nvPr>
            <p:ph type="pic" sz="quarter" idx="23" hasCustomPrompt="1"/>
          </p:nvPr>
        </p:nvSpPr>
        <p:spPr>
          <a:xfrm>
            <a:off x="606356" y="5016797"/>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66" name="Text Placeholder 3"/>
          <p:cNvSpPr>
            <a:spLocks noGrp="1"/>
          </p:cNvSpPr>
          <p:nvPr>
            <p:ph type="body" sz="quarter" idx="24"/>
          </p:nvPr>
        </p:nvSpPr>
        <p:spPr>
          <a:xfrm>
            <a:off x="1477821" y="3645198"/>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67" name="Text Placeholder 3"/>
          <p:cNvSpPr>
            <a:spLocks noGrp="1"/>
          </p:cNvSpPr>
          <p:nvPr>
            <p:ph type="body" sz="quarter" idx="25"/>
          </p:nvPr>
        </p:nvSpPr>
        <p:spPr>
          <a:xfrm>
            <a:off x="1477781" y="3990793"/>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8" name="Picture Placeholder 2"/>
          <p:cNvSpPr>
            <a:spLocks noGrp="1"/>
          </p:cNvSpPr>
          <p:nvPr>
            <p:ph type="pic" sz="quarter" idx="26" hasCustomPrompt="1"/>
          </p:nvPr>
        </p:nvSpPr>
        <p:spPr>
          <a:xfrm>
            <a:off x="4855837" y="3576087"/>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69" name="Rectangle 68"/>
          <p:cNvSpPr/>
          <p:nvPr userDrawn="1"/>
        </p:nvSpPr>
        <p:spPr>
          <a:xfrm>
            <a:off x="5637031" y="3576086"/>
            <a:ext cx="3184453" cy="2243470"/>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Picture Placeholder 2"/>
          <p:cNvSpPr>
            <a:spLocks noGrp="1"/>
          </p:cNvSpPr>
          <p:nvPr>
            <p:ph type="pic" sz="quarter" idx="27" hasCustomPrompt="1"/>
          </p:nvPr>
        </p:nvSpPr>
        <p:spPr>
          <a:xfrm>
            <a:off x="4855837" y="4299098"/>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71" name="Picture Placeholder 2"/>
          <p:cNvSpPr>
            <a:spLocks noGrp="1"/>
          </p:cNvSpPr>
          <p:nvPr>
            <p:ph type="pic" sz="quarter" idx="28" hasCustomPrompt="1"/>
          </p:nvPr>
        </p:nvSpPr>
        <p:spPr>
          <a:xfrm>
            <a:off x="4855837" y="5016797"/>
            <a:ext cx="722717" cy="678880"/>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72" name="Text Placeholder 3"/>
          <p:cNvSpPr>
            <a:spLocks noGrp="1"/>
          </p:cNvSpPr>
          <p:nvPr>
            <p:ph type="body" sz="quarter" idx="29"/>
          </p:nvPr>
        </p:nvSpPr>
        <p:spPr>
          <a:xfrm>
            <a:off x="5727302" y="3645198"/>
            <a:ext cx="2987857" cy="292395"/>
          </a:xfrm>
        </p:spPr>
        <p:txBody>
          <a:bodyPr anchor="ctr">
            <a:noAutofit/>
          </a:bodyPr>
          <a:lstStyle>
            <a:lvl1pPr marL="0" indent="0" algn="l">
              <a:buFontTx/>
              <a:buNone/>
              <a:defRPr sz="1600" b="1">
                <a:solidFill>
                  <a:schemeClr val="accent6"/>
                </a:solidFill>
              </a:defRPr>
            </a:lvl1pPr>
            <a:lvl2pPr>
              <a:defRPr sz="1600"/>
            </a:lvl2pPr>
            <a:lvl3pPr>
              <a:defRPr sz="1400"/>
            </a:lvl3pPr>
          </a:lstStyle>
          <a:p>
            <a:pPr lvl="0"/>
            <a:r>
              <a:rPr lang="en-US" dirty="0" smtClean="0"/>
              <a:t>Click to edit </a:t>
            </a:r>
          </a:p>
        </p:txBody>
      </p:sp>
      <p:sp>
        <p:nvSpPr>
          <p:cNvPr id="73" name="Text Placeholder 3"/>
          <p:cNvSpPr>
            <a:spLocks noGrp="1"/>
          </p:cNvSpPr>
          <p:nvPr>
            <p:ph type="body" sz="quarter" idx="30"/>
          </p:nvPr>
        </p:nvSpPr>
        <p:spPr>
          <a:xfrm>
            <a:off x="5727262" y="3990793"/>
            <a:ext cx="3009900" cy="1828800"/>
          </a:xfrm>
        </p:spPr>
        <p:txBody>
          <a:bodyPr>
            <a:noAutofit/>
          </a:bodyPr>
          <a:lstStyle>
            <a:lvl1pPr>
              <a:lnSpc>
                <a:spcPts val="1800"/>
              </a:lnSpc>
              <a:spcBef>
                <a:spcPts val="500"/>
              </a:spcBef>
              <a:defRPr sz="1500"/>
            </a:lvl1pPr>
            <a:lvl2pPr>
              <a:lnSpc>
                <a:spcPts val="1800"/>
              </a:lnSpc>
              <a:spcBef>
                <a:spcPts val="500"/>
              </a:spcBef>
              <a:defRPr sz="1400"/>
            </a:lvl2pPr>
            <a:lvl3pPr>
              <a:lnSpc>
                <a:spcPts val="1800"/>
              </a:lnSpc>
              <a:spcBef>
                <a:spcPts val="500"/>
              </a:spcBef>
              <a:defRPr sz="1300"/>
            </a:lvl3pPr>
            <a:lvl4pPr>
              <a:lnSpc>
                <a:spcPts val="1800"/>
              </a:lnSpc>
              <a:spcBef>
                <a:spcPts val="5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xmlns="" val="1422810737"/>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7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7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7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7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7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7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7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8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8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8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44" name="Rectangle 226"/>
          <p:cNvSpPr>
            <a:spLocks noGrp="1" noChangeArrowheads="1"/>
          </p:cNvSpPr>
          <p:nvPr>
            <p:ph type="title"/>
          </p:nvPr>
        </p:nvSpPr>
        <p:spPr bwMode="auto">
          <a:xfrm>
            <a:off x="533400" y="279400"/>
            <a:ext cx="8362950"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sp>
        <p:nvSpPr>
          <p:cNvPr id="56" name="Picture Placeholder 2"/>
          <p:cNvSpPr>
            <a:spLocks noGrp="1"/>
          </p:cNvSpPr>
          <p:nvPr>
            <p:ph type="pic" sz="quarter" idx="16" hasCustomPrompt="1"/>
          </p:nvPr>
        </p:nvSpPr>
        <p:spPr>
          <a:xfrm>
            <a:off x="536946" y="1105786"/>
            <a:ext cx="1608390" cy="849005"/>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60" name="Text Placeholder 3"/>
          <p:cNvSpPr>
            <a:spLocks noGrp="1"/>
          </p:cNvSpPr>
          <p:nvPr>
            <p:ph type="body" sz="quarter" idx="19"/>
          </p:nvPr>
        </p:nvSpPr>
        <p:spPr>
          <a:xfrm>
            <a:off x="536947" y="1998921"/>
            <a:ext cx="1608390" cy="372142"/>
          </a:xfrm>
        </p:spPr>
        <p:txBody>
          <a:bodyPr anchor="ctr">
            <a:noAutofit/>
          </a:bodyPr>
          <a:lstStyle>
            <a:lvl1pPr marL="0" indent="0" algn="ctr">
              <a:buFontTx/>
              <a:buNone/>
              <a:defRPr sz="1400" b="1">
                <a:solidFill>
                  <a:schemeClr val="accent6"/>
                </a:solidFill>
              </a:defRPr>
            </a:lvl1pPr>
            <a:lvl2pPr>
              <a:defRPr sz="1600"/>
            </a:lvl2pPr>
            <a:lvl3pPr>
              <a:defRPr sz="1400"/>
            </a:lvl3pPr>
          </a:lstStyle>
          <a:p>
            <a:pPr lvl="0"/>
            <a:r>
              <a:rPr lang="en-US" dirty="0" smtClean="0"/>
              <a:t>Click to edit </a:t>
            </a:r>
          </a:p>
        </p:txBody>
      </p:sp>
      <p:sp>
        <p:nvSpPr>
          <p:cNvPr id="51" name="Rectangle 50"/>
          <p:cNvSpPr/>
          <p:nvPr userDrawn="1"/>
        </p:nvSpPr>
        <p:spPr>
          <a:xfrm>
            <a:off x="536946" y="2429541"/>
            <a:ext cx="1608390" cy="3535323"/>
          </a:xfrm>
          <a:prstGeom prst="rect">
            <a:avLst/>
          </a:prstGeom>
          <a:gradFill>
            <a:gsLst>
              <a:gs pos="0">
                <a:schemeClr val="bg1">
                  <a:alpha val="0"/>
                </a:schemeClr>
              </a:gs>
              <a:gs pos="80000">
                <a:schemeClr val="accent4">
                  <a:lumMod val="20000"/>
                  <a:lumOff val="80000"/>
                </a:schemeClr>
              </a:gs>
              <a:gs pos="100000">
                <a:schemeClr val="accent4">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2228134" y="2429541"/>
            <a:ext cx="1608390" cy="3535323"/>
          </a:xfrm>
          <a:prstGeom prst="rect">
            <a:avLst/>
          </a:prstGeom>
          <a:gradFill>
            <a:gsLst>
              <a:gs pos="0">
                <a:schemeClr val="bg1">
                  <a:alpha val="0"/>
                </a:schemeClr>
              </a:gs>
              <a:gs pos="80000">
                <a:schemeClr val="accent3">
                  <a:lumMod val="20000"/>
                  <a:lumOff val="80000"/>
                </a:schemeClr>
              </a:gs>
              <a:gs pos="99000">
                <a:schemeClr val="accent3">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3919321" y="2429541"/>
            <a:ext cx="1608390" cy="3535323"/>
          </a:xfrm>
          <a:prstGeom prst="rect">
            <a:avLst/>
          </a:prstGeom>
          <a:gradFill>
            <a:gsLst>
              <a:gs pos="0">
                <a:schemeClr val="bg1">
                  <a:alpha val="0"/>
                </a:schemeClr>
              </a:gs>
              <a:gs pos="80000">
                <a:schemeClr val="accent2">
                  <a:lumMod val="20000"/>
                  <a:lumOff val="80000"/>
                </a:schemeClr>
              </a:gs>
              <a:gs pos="100000">
                <a:schemeClr val="accent2">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userDrawn="1"/>
        </p:nvSpPr>
        <p:spPr>
          <a:xfrm>
            <a:off x="5610509" y="2429541"/>
            <a:ext cx="1608390" cy="3535323"/>
          </a:xfrm>
          <a:prstGeom prst="rect">
            <a:avLst/>
          </a:prstGeom>
          <a:gradFill>
            <a:gsLst>
              <a:gs pos="0">
                <a:schemeClr val="bg1">
                  <a:alpha val="0"/>
                </a:schemeClr>
              </a:gs>
              <a:gs pos="80000">
                <a:schemeClr val="accent1">
                  <a:lumMod val="20000"/>
                  <a:lumOff val="80000"/>
                </a:schemeClr>
              </a:gs>
              <a:gs pos="100000">
                <a:schemeClr val="accent1">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userDrawn="1"/>
        </p:nvSpPr>
        <p:spPr>
          <a:xfrm>
            <a:off x="7301694" y="2429541"/>
            <a:ext cx="1608390" cy="3535323"/>
          </a:xfrm>
          <a:prstGeom prst="rect">
            <a:avLst/>
          </a:prstGeom>
          <a:gradFill>
            <a:gsLst>
              <a:gs pos="0">
                <a:schemeClr val="bg1">
                  <a:alpha val="0"/>
                </a:schemeClr>
              </a:gs>
              <a:gs pos="80000">
                <a:schemeClr val="bg2">
                  <a:lumMod val="90000"/>
                </a:schemeClr>
              </a:gs>
              <a:gs pos="100000">
                <a:schemeClr val="bg2">
                  <a:lumMod val="9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2"/>
          <p:cNvSpPr>
            <a:spLocks noGrp="1"/>
          </p:cNvSpPr>
          <p:nvPr>
            <p:ph type="pic" sz="quarter" idx="21" hasCustomPrompt="1"/>
          </p:nvPr>
        </p:nvSpPr>
        <p:spPr>
          <a:xfrm>
            <a:off x="2228134" y="1105786"/>
            <a:ext cx="1608390" cy="849005"/>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33" name="Picture Placeholder 2"/>
          <p:cNvSpPr>
            <a:spLocks noGrp="1"/>
          </p:cNvSpPr>
          <p:nvPr>
            <p:ph type="pic" sz="quarter" idx="22" hasCustomPrompt="1"/>
          </p:nvPr>
        </p:nvSpPr>
        <p:spPr>
          <a:xfrm>
            <a:off x="3919321" y="1105786"/>
            <a:ext cx="1608390" cy="849005"/>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34" name="Picture Placeholder 2"/>
          <p:cNvSpPr>
            <a:spLocks noGrp="1"/>
          </p:cNvSpPr>
          <p:nvPr>
            <p:ph type="pic" sz="quarter" idx="23" hasCustomPrompt="1"/>
          </p:nvPr>
        </p:nvSpPr>
        <p:spPr>
          <a:xfrm>
            <a:off x="5610509" y="1105786"/>
            <a:ext cx="1608390" cy="849005"/>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35" name="Picture Placeholder 2"/>
          <p:cNvSpPr>
            <a:spLocks noGrp="1"/>
          </p:cNvSpPr>
          <p:nvPr>
            <p:ph type="pic" sz="quarter" idx="24" hasCustomPrompt="1"/>
          </p:nvPr>
        </p:nvSpPr>
        <p:spPr>
          <a:xfrm>
            <a:off x="7301694" y="1105786"/>
            <a:ext cx="1608390" cy="849005"/>
          </a:xfrm>
        </p:spPr>
        <p:txBody>
          <a:bodyPr>
            <a:noAutofit/>
          </a:bodyPr>
          <a:lstStyle>
            <a:lvl1pPr marL="0" indent="0" algn="ctr">
              <a:lnSpc>
                <a:spcPct val="100000"/>
              </a:lnSpc>
              <a:buNone/>
              <a:defRPr sz="1100"/>
            </a:lvl1pPr>
          </a:lstStyle>
          <a:p>
            <a:r>
              <a:rPr lang="en-US" dirty="0" smtClean="0"/>
              <a:t>Click to Insert</a:t>
            </a:r>
            <a:br>
              <a:rPr lang="en-US" dirty="0" smtClean="0"/>
            </a:br>
            <a:r>
              <a:rPr lang="en-US" dirty="0" smtClean="0"/>
              <a:t>Picture</a:t>
            </a:r>
            <a:endParaRPr lang="en-US" dirty="0"/>
          </a:p>
        </p:txBody>
      </p:sp>
      <p:sp>
        <p:nvSpPr>
          <p:cNvPr id="36" name="Text Placeholder 3"/>
          <p:cNvSpPr>
            <a:spLocks noGrp="1"/>
          </p:cNvSpPr>
          <p:nvPr>
            <p:ph type="body" sz="quarter" idx="25"/>
          </p:nvPr>
        </p:nvSpPr>
        <p:spPr>
          <a:xfrm>
            <a:off x="2228134" y="1998921"/>
            <a:ext cx="1608390" cy="372142"/>
          </a:xfrm>
        </p:spPr>
        <p:txBody>
          <a:bodyPr anchor="ctr">
            <a:noAutofit/>
          </a:bodyPr>
          <a:lstStyle>
            <a:lvl1pPr marL="0" indent="0" algn="ctr">
              <a:buFontTx/>
              <a:buNone/>
              <a:defRPr sz="1400" b="1">
                <a:solidFill>
                  <a:schemeClr val="accent3"/>
                </a:solidFill>
              </a:defRPr>
            </a:lvl1pPr>
            <a:lvl2pPr>
              <a:defRPr sz="1600"/>
            </a:lvl2pPr>
            <a:lvl3pPr>
              <a:defRPr sz="1400"/>
            </a:lvl3pPr>
          </a:lstStyle>
          <a:p>
            <a:pPr lvl="0"/>
            <a:r>
              <a:rPr lang="en-US" dirty="0" smtClean="0"/>
              <a:t>Click to edit </a:t>
            </a:r>
          </a:p>
        </p:txBody>
      </p:sp>
      <p:sp>
        <p:nvSpPr>
          <p:cNvPr id="37" name="Text Placeholder 3"/>
          <p:cNvSpPr>
            <a:spLocks noGrp="1"/>
          </p:cNvSpPr>
          <p:nvPr>
            <p:ph type="body" sz="quarter" idx="26"/>
          </p:nvPr>
        </p:nvSpPr>
        <p:spPr>
          <a:xfrm>
            <a:off x="3919321" y="1998921"/>
            <a:ext cx="1608390" cy="372142"/>
          </a:xfrm>
        </p:spPr>
        <p:txBody>
          <a:bodyPr anchor="ctr">
            <a:noAutofit/>
          </a:bodyPr>
          <a:lstStyle>
            <a:lvl1pPr marL="0" indent="0" algn="ctr">
              <a:buFontTx/>
              <a:buNone/>
              <a:defRPr sz="1400" b="1">
                <a:solidFill>
                  <a:schemeClr val="accent2"/>
                </a:solidFill>
              </a:defRPr>
            </a:lvl1pPr>
            <a:lvl2pPr>
              <a:defRPr sz="1600"/>
            </a:lvl2pPr>
            <a:lvl3pPr>
              <a:defRPr sz="1400"/>
            </a:lvl3pPr>
          </a:lstStyle>
          <a:p>
            <a:pPr lvl="0"/>
            <a:r>
              <a:rPr lang="en-US" dirty="0" smtClean="0"/>
              <a:t>Click to edit </a:t>
            </a:r>
          </a:p>
        </p:txBody>
      </p:sp>
      <p:sp>
        <p:nvSpPr>
          <p:cNvPr id="38" name="Text Placeholder 3"/>
          <p:cNvSpPr>
            <a:spLocks noGrp="1"/>
          </p:cNvSpPr>
          <p:nvPr>
            <p:ph type="body" sz="quarter" idx="27"/>
          </p:nvPr>
        </p:nvSpPr>
        <p:spPr>
          <a:xfrm>
            <a:off x="5610509" y="1998921"/>
            <a:ext cx="1608390" cy="372142"/>
          </a:xfrm>
        </p:spPr>
        <p:txBody>
          <a:bodyPr anchor="ctr">
            <a:noAutofit/>
          </a:bodyPr>
          <a:lstStyle>
            <a:lvl1pPr marL="0" indent="0" algn="ctr">
              <a:buFontTx/>
              <a:buNone/>
              <a:defRPr sz="1400" b="1">
                <a:solidFill>
                  <a:schemeClr val="accent1"/>
                </a:solidFill>
              </a:defRPr>
            </a:lvl1pPr>
            <a:lvl2pPr>
              <a:defRPr sz="1600"/>
            </a:lvl2pPr>
            <a:lvl3pPr>
              <a:defRPr sz="1400"/>
            </a:lvl3pPr>
          </a:lstStyle>
          <a:p>
            <a:pPr lvl="0"/>
            <a:r>
              <a:rPr lang="en-US" dirty="0" smtClean="0"/>
              <a:t>Click to edit </a:t>
            </a:r>
          </a:p>
        </p:txBody>
      </p:sp>
      <p:sp>
        <p:nvSpPr>
          <p:cNvPr id="39" name="Text Placeholder 3"/>
          <p:cNvSpPr>
            <a:spLocks noGrp="1"/>
          </p:cNvSpPr>
          <p:nvPr>
            <p:ph type="body" sz="quarter" idx="28"/>
          </p:nvPr>
        </p:nvSpPr>
        <p:spPr>
          <a:xfrm>
            <a:off x="7301694" y="1998921"/>
            <a:ext cx="1608390" cy="372142"/>
          </a:xfrm>
        </p:spPr>
        <p:txBody>
          <a:bodyPr anchor="ctr">
            <a:noAutofit/>
          </a:bodyPr>
          <a:lstStyle>
            <a:lvl1pPr marL="0" indent="0" algn="ctr">
              <a:buFontTx/>
              <a:buNone/>
              <a:defRPr sz="1400" b="1">
                <a:solidFill>
                  <a:schemeClr val="tx2"/>
                </a:solidFill>
              </a:defRPr>
            </a:lvl1pPr>
            <a:lvl2pPr>
              <a:defRPr sz="1600"/>
            </a:lvl2pPr>
            <a:lvl3pPr>
              <a:defRPr sz="1400"/>
            </a:lvl3pPr>
          </a:lstStyle>
          <a:p>
            <a:pPr lvl="0"/>
            <a:r>
              <a:rPr lang="en-US" dirty="0" smtClean="0"/>
              <a:t>Click to edit </a:t>
            </a:r>
          </a:p>
        </p:txBody>
      </p:sp>
      <p:sp>
        <p:nvSpPr>
          <p:cNvPr id="61" name="Text Placeholder 3"/>
          <p:cNvSpPr>
            <a:spLocks noGrp="1"/>
          </p:cNvSpPr>
          <p:nvPr>
            <p:ph type="body" sz="quarter" idx="20"/>
          </p:nvPr>
        </p:nvSpPr>
        <p:spPr>
          <a:xfrm>
            <a:off x="537605"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0" name="Text Placeholder 3"/>
          <p:cNvSpPr>
            <a:spLocks noGrp="1"/>
          </p:cNvSpPr>
          <p:nvPr>
            <p:ph type="body" sz="quarter" idx="29"/>
          </p:nvPr>
        </p:nvSpPr>
        <p:spPr>
          <a:xfrm>
            <a:off x="2228134"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1" name="Text Placeholder 3"/>
          <p:cNvSpPr>
            <a:spLocks noGrp="1"/>
          </p:cNvSpPr>
          <p:nvPr>
            <p:ph type="body" sz="quarter" idx="30"/>
          </p:nvPr>
        </p:nvSpPr>
        <p:spPr>
          <a:xfrm>
            <a:off x="3931715"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2" name="Text Placeholder 3"/>
          <p:cNvSpPr>
            <a:spLocks noGrp="1"/>
          </p:cNvSpPr>
          <p:nvPr>
            <p:ph type="body" sz="quarter" idx="31"/>
          </p:nvPr>
        </p:nvSpPr>
        <p:spPr>
          <a:xfrm>
            <a:off x="5610509"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3" name="Text Placeholder 3"/>
          <p:cNvSpPr>
            <a:spLocks noGrp="1"/>
          </p:cNvSpPr>
          <p:nvPr>
            <p:ph type="body" sz="quarter" idx="32"/>
          </p:nvPr>
        </p:nvSpPr>
        <p:spPr>
          <a:xfrm>
            <a:off x="7301694" y="2557132"/>
            <a:ext cx="1595996" cy="3258877"/>
          </a:xfrm>
        </p:spPr>
        <p:txBody>
          <a:bodyPr>
            <a:noAutofit/>
          </a:bodyPr>
          <a:lstStyle>
            <a:lvl1pPr marL="117475" indent="-117475">
              <a:lnSpc>
                <a:spcPts val="1600"/>
              </a:lnSpc>
              <a:spcBef>
                <a:spcPts val="400"/>
              </a:spcBef>
              <a:defRPr sz="1400"/>
            </a:lvl1pPr>
            <a:lvl2pPr marL="233363" indent="-115888">
              <a:lnSpc>
                <a:spcPts val="1600"/>
              </a:lnSpc>
              <a:spcBef>
                <a:spcPts val="400"/>
              </a:spcBef>
              <a:defRPr sz="1300"/>
            </a:lvl2pPr>
            <a:lvl3pPr marL="233363" indent="-115888">
              <a:lnSpc>
                <a:spcPts val="1600"/>
              </a:lnSpc>
              <a:spcBef>
                <a:spcPts val="400"/>
              </a:spcBef>
              <a:defRPr sz="1100"/>
            </a:lvl3pPr>
            <a:lvl4pPr>
              <a:spcBef>
                <a:spcPts val="200"/>
              </a:spcBef>
              <a:defRPr sz="12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xmlns="" val="3021142134"/>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8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8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8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8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87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8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8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9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9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9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94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95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96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97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98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99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00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01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02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03_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228600" y="804545"/>
            <a:ext cx="8686800" cy="0"/>
          </a:xfrm>
          <a:prstGeom prst="line">
            <a:avLst/>
          </a:prstGeom>
          <a:noFill/>
          <a:ln w="38100">
            <a:solidFill>
              <a:srgbClr val="2D679E"/>
            </a:solidFill>
            <a:round/>
            <a:headEnd/>
            <a:tailEnd/>
          </a:ln>
          <a:effectLst/>
        </p:spPr>
        <p:txBody>
          <a:bodyPr wrap="none" anchor="ctr"/>
          <a:lstStyle/>
          <a:p>
            <a:pPr>
              <a:defRPr/>
            </a:pPr>
            <a:endParaRPr lang="en-US" dirty="0"/>
          </a:p>
        </p:txBody>
      </p:sp>
      <p:pic>
        <p:nvPicPr>
          <p:cNvPr id="6" name="Picture 13" descr="criticalblue_logo.gif                                          00B29145G5 HD                          BB926AFD:"/>
          <p:cNvPicPr>
            <a:picLocks noChangeAspect="1" noChangeArrowheads="1"/>
          </p:cNvPicPr>
          <p:nvPr userDrawn="1"/>
        </p:nvPicPr>
        <p:blipFill>
          <a:blip r:embed="rId2" cstate="print"/>
          <a:srcRect/>
          <a:stretch>
            <a:fillRect/>
          </a:stretch>
        </p:blipFill>
        <p:spPr bwMode="auto">
          <a:xfrm>
            <a:off x="7461196" y="48736"/>
            <a:ext cx="1676400" cy="633413"/>
          </a:xfrm>
          <a:prstGeom prst="rect">
            <a:avLst/>
          </a:prstGeom>
          <a:noFill/>
          <a:ln w="9525">
            <a:noFill/>
            <a:miter lim="800000"/>
            <a:headEnd/>
            <a:tailEnd/>
          </a:ln>
        </p:spPr>
      </p:pic>
      <p:sp>
        <p:nvSpPr>
          <p:cNvPr id="2" name="Title 1"/>
          <p:cNvSpPr>
            <a:spLocks noGrp="1"/>
          </p:cNvSpPr>
          <p:nvPr>
            <p:ph type="title"/>
          </p:nvPr>
        </p:nvSpPr>
        <p:spPr>
          <a:xfrm>
            <a:off x="230505" y="164165"/>
            <a:ext cx="7155815" cy="518460"/>
          </a:xfrm>
        </p:spPr>
        <p:txBody>
          <a:bodyPr/>
          <a:lstStyle>
            <a:lvl1pPr algn="l">
              <a:defRPr sz="2800" b="1">
                <a:solidFill>
                  <a:srgbClr val="FE5D10"/>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4025" y="914400"/>
            <a:ext cx="8229600" cy="5486400"/>
          </a:xfrm>
        </p:spPr>
        <p:txBody>
          <a:bodyPr/>
          <a:lstStyle>
            <a:lvl1pPr>
              <a:buFont typeface="Arial" pitchFamily="34" charset="0"/>
              <a:buChar char="•"/>
              <a:defRPr sz="2400">
                <a:solidFill>
                  <a:srgbClr val="003C8A"/>
                </a:solidFill>
                <a:latin typeface="Arial" pitchFamily="34" charset="0"/>
                <a:cs typeface="Arial" pitchFamily="34" charset="0"/>
              </a:defRPr>
            </a:lvl1pPr>
            <a:lvl2pPr>
              <a:buFont typeface="Arial" pitchFamily="34" charset="0"/>
              <a:buChar char="•"/>
              <a:defRPr sz="2200">
                <a:solidFill>
                  <a:srgbClr val="003C8A"/>
                </a:solidFill>
                <a:latin typeface="Arial" pitchFamily="34" charset="0"/>
                <a:cs typeface="Arial" pitchFamily="34" charset="0"/>
              </a:defRPr>
            </a:lvl2pPr>
            <a:lvl3pPr>
              <a:buFont typeface="Arial" pitchFamily="34" charset="0"/>
              <a:buChar char="•"/>
              <a:defRPr sz="2000">
                <a:solidFill>
                  <a:srgbClr val="003C8A"/>
                </a:solidFill>
                <a:latin typeface="Arial" pitchFamily="34" charset="0"/>
                <a:cs typeface="Arial" pitchFamily="34" charset="0"/>
              </a:defRPr>
            </a:lvl3pPr>
            <a:lvl4pPr>
              <a:buFont typeface="Arial" pitchFamily="34" charset="0"/>
              <a:buChar char="•"/>
              <a:defRPr sz="1800">
                <a:solidFill>
                  <a:srgbClr val="003C8A"/>
                </a:solidFill>
                <a:latin typeface="Arial" pitchFamily="34" charset="0"/>
                <a:cs typeface="Arial" pitchFamily="34" charset="0"/>
              </a:defRPr>
            </a:lvl4pPr>
            <a:lvl5pPr>
              <a:buFont typeface="Arial" pitchFamily="34" charset="0"/>
              <a:buChar char="•"/>
              <a:defRPr sz="1800">
                <a:solidFill>
                  <a:srgbClr val="003C8A"/>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Line 5"/>
          <p:cNvSpPr>
            <a:spLocks noChangeShapeType="1"/>
          </p:cNvSpPr>
          <p:nvPr userDrawn="1"/>
        </p:nvSpPr>
        <p:spPr bwMode="auto">
          <a:xfrm>
            <a:off x="228600" y="6600928"/>
            <a:ext cx="8686800" cy="0"/>
          </a:xfrm>
          <a:prstGeom prst="line">
            <a:avLst/>
          </a:prstGeom>
          <a:noFill/>
          <a:ln w="38100">
            <a:solidFill>
              <a:srgbClr val="FD5E10"/>
            </a:solidFill>
            <a:round/>
            <a:headEnd/>
            <a:tailEnd/>
          </a:ln>
          <a:effectLst/>
        </p:spPr>
        <p:txBody>
          <a:bodyPr wrap="none" anchor="ctr"/>
          <a:lstStyle/>
          <a:p>
            <a:pPr>
              <a:defRPr/>
            </a:pPr>
            <a:endParaRPr lang="en-US" sz="2000" dirty="0">
              <a:latin typeface="Arial" pitchFamily="34" charset="0"/>
              <a:cs typeface="Arial" pitchFamily="34" charset="0"/>
            </a:endParaRPr>
          </a:p>
        </p:txBody>
      </p:sp>
      <p:sp>
        <p:nvSpPr>
          <p:cNvPr id="9" name="Text Box 17"/>
          <p:cNvSpPr txBox="1">
            <a:spLocks noChangeArrowheads="1"/>
          </p:cNvSpPr>
          <p:nvPr userDrawn="1"/>
        </p:nvSpPr>
        <p:spPr bwMode="auto">
          <a:xfrm>
            <a:off x="6629400" y="6591668"/>
            <a:ext cx="2271049" cy="246221"/>
          </a:xfrm>
          <a:prstGeom prst="rect">
            <a:avLst/>
          </a:prstGeom>
          <a:noFill/>
          <a:ln w="9525">
            <a:noFill/>
            <a:miter lim="800000"/>
            <a:headEnd/>
            <a:tailEnd/>
          </a:ln>
          <a:effectLst/>
        </p:spPr>
        <p:txBody>
          <a:bodyPr wrap="square">
            <a:spAutoFit/>
          </a:bodyPr>
          <a:lstStyle/>
          <a:p>
            <a:pPr algn="r">
              <a:spcBef>
                <a:spcPct val="50000"/>
              </a:spcBef>
              <a:defRPr/>
            </a:pPr>
            <a:r>
              <a:rPr lang="en-US" sz="1000" dirty="0" smtClean="0">
                <a:solidFill>
                  <a:srgbClr val="0059B1"/>
                </a:solidFill>
                <a:latin typeface="Arial" pitchFamily="34" charset="0"/>
                <a:cs typeface="Arial" pitchFamily="34" charset="0"/>
              </a:rPr>
              <a:t>Page </a:t>
            </a:r>
            <a:fld id="{E214B53E-FE2B-49E2-99F4-D8E0E8F5FEF1}" type="slidenum">
              <a:rPr lang="en-US" sz="1000" smtClean="0">
                <a:solidFill>
                  <a:srgbClr val="0059B1"/>
                </a:solidFill>
                <a:latin typeface="Arial" pitchFamily="34" charset="0"/>
                <a:cs typeface="Arial" pitchFamily="34" charset="0"/>
              </a:rPr>
              <a:pPr algn="r">
                <a:spcBef>
                  <a:spcPct val="50000"/>
                </a:spcBef>
                <a:defRPr/>
              </a:pPr>
              <a:t>‹#›</a:t>
            </a:fld>
            <a:endParaRPr lang="en-US" sz="1600" dirty="0">
              <a:solidFill>
                <a:srgbClr val="0059B1"/>
              </a:solidFill>
              <a:latin typeface="Arial" pitchFamily="34" charset="0"/>
              <a:cs typeface="Arial" pitchFamily="34" charset="0"/>
            </a:endParaRPr>
          </a:p>
        </p:txBody>
      </p:sp>
      <p:sp>
        <p:nvSpPr>
          <p:cNvPr id="13" name="Text Box 17"/>
          <p:cNvSpPr txBox="1">
            <a:spLocks noChangeArrowheads="1"/>
          </p:cNvSpPr>
          <p:nvPr userDrawn="1"/>
        </p:nvSpPr>
        <p:spPr bwMode="auto">
          <a:xfrm>
            <a:off x="228600" y="6596390"/>
            <a:ext cx="3195029" cy="246221"/>
          </a:xfrm>
          <a:prstGeom prst="rect">
            <a:avLst/>
          </a:prstGeom>
          <a:noFill/>
          <a:ln w="9525">
            <a:noFill/>
            <a:miter lim="800000"/>
            <a:headEnd/>
            <a:tailEnd/>
          </a:ln>
          <a:effectLst/>
        </p:spPr>
        <p:txBody>
          <a:bodyPr wrap="square">
            <a:spAutoFit/>
          </a:bodyPr>
          <a:lstStyle/>
          <a:p>
            <a:pPr algn="l">
              <a:spcBef>
                <a:spcPct val="50000"/>
              </a:spcBef>
              <a:defRPr/>
            </a:pPr>
            <a:r>
              <a:rPr lang="en-US" sz="1000" dirty="0" smtClean="0">
                <a:solidFill>
                  <a:srgbClr val="0059B1"/>
                </a:solidFill>
                <a:latin typeface="Arial" pitchFamily="34" charset="0"/>
                <a:cs typeface="Arial" pitchFamily="34" charset="0"/>
              </a:rPr>
              <a:t>Copyright © 2011, CriticalBlue, Ltd.</a:t>
            </a:r>
            <a:endParaRPr lang="en-US" sz="1600" dirty="0">
              <a:solidFill>
                <a:srgbClr val="0059B1"/>
              </a:solidFill>
              <a:latin typeface="Arial" pitchFamily="34" charset="0"/>
              <a:cs typeface="Arial" pitchFamily="34" charset="0"/>
            </a:endParaRPr>
          </a:p>
        </p:txBody>
      </p:sp>
    </p:spTree>
    <p:extLst>
      <p:ext uri="{BB962C8B-B14F-4D97-AF65-F5344CB8AC3E}">
        <p14:creationId xmlns:p14="http://schemas.microsoft.com/office/powerpoint/2010/main" xmlns="" val="1657552632"/>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28" Type="http://schemas.openxmlformats.org/officeDocument/2006/relationships/slideLayout" Target="../slideLayouts/slideLayout128.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26" Type="http://schemas.openxmlformats.org/officeDocument/2006/relationships/slideLayout" Target="../slideLayouts/slideLayout126.xml"/><Relationship Id="rId134" Type="http://schemas.openxmlformats.org/officeDocument/2006/relationships/slideLayout" Target="../slideLayouts/slideLayout13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16" Type="http://schemas.openxmlformats.org/officeDocument/2006/relationships/slideLayout" Target="../slideLayouts/slideLayout116.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30" Type="http://schemas.openxmlformats.org/officeDocument/2006/relationships/slideLayout" Target="../slideLayouts/slideLayout130.xml"/><Relationship Id="rId13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8.xml"/><Relationship Id="rId7" Type="http://schemas.openxmlformats.org/officeDocument/2006/relationships/theme" Target="../theme/theme3.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5" Type="http://schemas.openxmlformats.org/officeDocument/2006/relationships/slideLayout" Target="../slideLayouts/slideLayout140.xml"/><Relationship Id="rId4" Type="http://schemas.openxmlformats.org/officeDocument/2006/relationships/slideLayout" Target="../slideLayouts/slideLayout1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49.xml"/><Relationship Id="rId3" Type="http://schemas.openxmlformats.org/officeDocument/2006/relationships/slideLayout" Target="../slideLayouts/slideLayout144.xml"/><Relationship Id="rId7" Type="http://schemas.openxmlformats.org/officeDocument/2006/relationships/slideLayout" Target="../slideLayouts/slideLayout148.xml"/><Relationship Id="rId12" Type="http://schemas.openxmlformats.org/officeDocument/2006/relationships/theme" Target="../theme/theme4.xml"/><Relationship Id="rId2" Type="http://schemas.openxmlformats.org/officeDocument/2006/relationships/slideLayout" Target="../slideLayouts/slideLayout143.xml"/><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5" Type="http://schemas.openxmlformats.org/officeDocument/2006/relationships/slideLayout" Target="../slideLayouts/slideLayout146.xml"/><Relationship Id="rId10" Type="http://schemas.openxmlformats.org/officeDocument/2006/relationships/slideLayout" Target="../slideLayouts/slideLayout151.xml"/><Relationship Id="rId4" Type="http://schemas.openxmlformats.org/officeDocument/2006/relationships/slideLayout" Target="../slideLayouts/slideLayout145.xml"/><Relationship Id="rId9" Type="http://schemas.openxmlformats.org/officeDocument/2006/relationships/slideLayout" Target="../slideLayouts/slideLayout150.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56.xml"/><Relationship Id="rId7" Type="http://schemas.openxmlformats.org/officeDocument/2006/relationships/theme" Target="../theme/theme6.xml"/><Relationship Id="rId2" Type="http://schemas.openxmlformats.org/officeDocument/2006/relationships/slideLayout" Target="../slideLayouts/slideLayout155.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5" Type="http://schemas.openxmlformats.org/officeDocument/2006/relationships/slideLayout" Target="../slideLayouts/slideLayout158.xml"/><Relationship Id="rId4" Type="http://schemas.openxmlformats.org/officeDocument/2006/relationships/slideLayout" Target="../slideLayouts/slideLayout1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67.xml"/><Relationship Id="rId3" Type="http://schemas.openxmlformats.org/officeDocument/2006/relationships/slideLayout" Target="../slideLayouts/slideLayout162.xml"/><Relationship Id="rId7" Type="http://schemas.openxmlformats.org/officeDocument/2006/relationships/slideLayout" Target="../slideLayouts/slideLayout166.xml"/><Relationship Id="rId2" Type="http://schemas.openxmlformats.org/officeDocument/2006/relationships/slideLayout" Target="../slideLayouts/slideLayout161.xml"/><Relationship Id="rId1" Type="http://schemas.openxmlformats.org/officeDocument/2006/relationships/slideLayout" Target="../slideLayouts/slideLayout160.xml"/><Relationship Id="rId6" Type="http://schemas.openxmlformats.org/officeDocument/2006/relationships/slideLayout" Target="../slideLayouts/slideLayout165.xml"/><Relationship Id="rId5" Type="http://schemas.openxmlformats.org/officeDocument/2006/relationships/slideLayout" Target="../slideLayouts/slideLayout164.xml"/><Relationship Id="rId4" Type="http://schemas.openxmlformats.org/officeDocument/2006/relationships/slideLayout" Target="../slideLayouts/slideLayout163.xml"/><Relationship Id="rId9"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4" name="Rectangle 73"/>
          <p:cNvSpPr/>
          <p:nvPr/>
        </p:nvSpPr>
        <p:spPr>
          <a:xfrm flipV="1">
            <a:off x="0" y="0"/>
            <a:ext cx="9144000" cy="1638300"/>
          </a:xfrm>
          <a:prstGeom prst="rect">
            <a:avLst/>
          </a:prstGeom>
          <a:gradFill flip="none" rotWithShape="1">
            <a:gsLst>
              <a:gs pos="0">
                <a:schemeClr val="bg1">
                  <a:lumMod val="85000"/>
                </a:schemeClr>
              </a:gs>
              <a:gs pos="19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66" name="Rectangle 226"/>
          <p:cNvSpPr>
            <a:spLocks noGrp="1" noChangeArrowheads="1"/>
          </p:cNvSpPr>
          <p:nvPr>
            <p:ph type="title"/>
          </p:nvPr>
        </p:nvSpPr>
        <p:spPr bwMode="auto">
          <a:xfrm>
            <a:off x="305669" y="280713"/>
            <a:ext cx="8544146"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sp>
        <p:nvSpPr>
          <p:cNvPr id="17" name="Text Placeholder 16"/>
          <p:cNvSpPr>
            <a:spLocks noGrp="1"/>
          </p:cNvSpPr>
          <p:nvPr>
            <p:ph type="body" idx="1"/>
          </p:nvPr>
        </p:nvSpPr>
        <p:spPr>
          <a:xfrm>
            <a:off x="304801" y="1068042"/>
            <a:ext cx="8553450" cy="466600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8" name="Rounded Rectangle 15"/>
          <p:cNvSpPr/>
          <p:nvPr/>
        </p:nvSpPr>
        <p:spPr>
          <a:xfrm rot="5400000">
            <a:off x="7021434" y="4739576"/>
            <a:ext cx="155280" cy="4098830"/>
          </a:xfrm>
          <a:custGeom>
            <a:avLst/>
            <a:gdLst>
              <a:gd name="connsiteX0" fmla="*/ 0 w 2409825"/>
              <a:gd name="connsiteY0" fmla="*/ 401646 h 5886450"/>
              <a:gd name="connsiteX1" fmla="*/ 401646 w 2409825"/>
              <a:gd name="connsiteY1" fmla="*/ 0 h 5886450"/>
              <a:gd name="connsiteX2" fmla="*/ 2008179 w 2409825"/>
              <a:gd name="connsiteY2" fmla="*/ 0 h 5886450"/>
              <a:gd name="connsiteX3" fmla="*/ 2409825 w 2409825"/>
              <a:gd name="connsiteY3" fmla="*/ 401646 h 5886450"/>
              <a:gd name="connsiteX4" fmla="*/ 2409825 w 2409825"/>
              <a:gd name="connsiteY4" fmla="*/ 5484804 h 5886450"/>
              <a:gd name="connsiteX5" fmla="*/ 2008179 w 2409825"/>
              <a:gd name="connsiteY5" fmla="*/ 5886450 h 5886450"/>
              <a:gd name="connsiteX6" fmla="*/ 401646 w 2409825"/>
              <a:gd name="connsiteY6" fmla="*/ 5886450 h 5886450"/>
              <a:gd name="connsiteX7" fmla="*/ 0 w 2409825"/>
              <a:gd name="connsiteY7" fmla="*/ 5484804 h 5886450"/>
              <a:gd name="connsiteX8" fmla="*/ 0 w 2409825"/>
              <a:gd name="connsiteY8" fmla="*/ 401646 h 5886450"/>
              <a:gd name="connsiteX0" fmla="*/ 0 w 2409825"/>
              <a:gd name="connsiteY0" fmla="*/ 544833 h 6029637"/>
              <a:gd name="connsiteX1" fmla="*/ 2008179 w 2409825"/>
              <a:gd name="connsiteY1" fmla="*/ 143187 h 6029637"/>
              <a:gd name="connsiteX2" fmla="*/ 2409825 w 2409825"/>
              <a:gd name="connsiteY2" fmla="*/ 544833 h 6029637"/>
              <a:gd name="connsiteX3" fmla="*/ 2409825 w 2409825"/>
              <a:gd name="connsiteY3" fmla="*/ 5627991 h 6029637"/>
              <a:gd name="connsiteX4" fmla="*/ 2008179 w 2409825"/>
              <a:gd name="connsiteY4" fmla="*/ 6029637 h 6029637"/>
              <a:gd name="connsiteX5" fmla="*/ 401646 w 2409825"/>
              <a:gd name="connsiteY5" fmla="*/ 6029637 h 6029637"/>
              <a:gd name="connsiteX6" fmla="*/ 0 w 2409825"/>
              <a:gd name="connsiteY6" fmla="*/ 5627991 h 6029637"/>
              <a:gd name="connsiteX7" fmla="*/ 0 w 2409825"/>
              <a:gd name="connsiteY7" fmla="*/ 544833 h 6029637"/>
              <a:gd name="connsiteX0" fmla="*/ 0 w 2409825"/>
              <a:gd name="connsiteY0" fmla="*/ 401805 h 6305709"/>
              <a:gd name="connsiteX1" fmla="*/ 2008179 w 2409825"/>
              <a:gd name="connsiteY1" fmla="*/ 419259 h 6305709"/>
              <a:gd name="connsiteX2" fmla="*/ 2409825 w 2409825"/>
              <a:gd name="connsiteY2" fmla="*/ 820905 h 6305709"/>
              <a:gd name="connsiteX3" fmla="*/ 2409825 w 2409825"/>
              <a:gd name="connsiteY3" fmla="*/ 5904063 h 6305709"/>
              <a:gd name="connsiteX4" fmla="*/ 2008179 w 2409825"/>
              <a:gd name="connsiteY4" fmla="*/ 6305709 h 6305709"/>
              <a:gd name="connsiteX5" fmla="*/ 401646 w 2409825"/>
              <a:gd name="connsiteY5" fmla="*/ 6305709 h 6305709"/>
              <a:gd name="connsiteX6" fmla="*/ 0 w 2409825"/>
              <a:gd name="connsiteY6" fmla="*/ 5904063 h 6305709"/>
              <a:gd name="connsiteX7" fmla="*/ 0 w 2409825"/>
              <a:gd name="connsiteY7" fmla="*/ 401805 h 6305709"/>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482642 h 6386546"/>
              <a:gd name="connsiteX1" fmla="*/ 2409825 w 2409825"/>
              <a:gd name="connsiteY1" fmla="*/ 901742 h 6386546"/>
              <a:gd name="connsiteX2" fmla="*/ 2409825 w 2409825"/>
              <a:gd name="connsiteY2" fmla="*/ 5984900 h 6386546"/>
              <a:gd name="connsiteX3" fmla="*/ 2008179 w 2409825"/>
              <a:gd name="connsiteY3" fmla="*/ 6386546 h 6386546"/>
              <a:gd name="connsiteX4" fmla="*/ 401646 w 2409825"/>
              <a:gd name="connsiteY4" fmla="*/ 6386546 h 6386546"/>
              <a:gd name="connsiteX5" fmla="*/ 0 w 2409825"/>
              <a:gd name="connsiteY5" fmla="*/ 5984900 h 6386546"/>
              <a:gd name="connsiteX6" fmla="*/ 0 w 2409825"/>
              <a:gd name="connsiteY6" fmla="*/ 482642 h 6386546"/>
              <a:gd name="connsiteX0" fmla="*/ 0 w 2409825"/>
              <a:gd name="connsiteY0" fmla="*/ 656963 h 6560867"/>
              <a:gd name="connsiteX1" fmla="*/ 2409825 w 2409825"/>
              <a:gd name="connsiteY1" fmla="*/ 666488 h 6560867"/>
              <a:gd name="connsiteX2" fmla="*/ 2409825 w 2409825"/>
              <a:gd name="connsiteY2" fmla="*/ 6159221 h 6560867"/>
              <a:gd name="connsiteX3" fmla="*/ 2008179 w 2409825"/>
              <a:gd name="connsiteY3" fmla="*/ 6560867 h 6560867"/>
              <a:gd name="connsiteX4" fmla="*/ 401646 w 2409825"/>
              <a:gd name="connsiteY4" fmla="*/ 6560867 h 6560867"/>
              <a:gd name="connsiteX5" fmla="*/ 0 w 2409825"/>
              <a:gd name="connsiteY5" fmla="*/ 6159221 h 6560867"/>
              <a:gd name="connsiteX6" fmla="*/ 0 w 2409825"/>
              <a:gd name="connsiteY6" fmla="*/ 656963 h 6560867"/>
              <a:gd name="connsiteX0" fmla="*/ 0 w 2409825"/>
              <a:gd name="connsiteY0" fmla="*/ 664226 h 6568130"/>
              <a:gd name="connsiteX1" fmla="*/ 2409825 w 2409825"/>
              <a:gd name="connsiteY1" fmla="*/ 673751 h 6568130"/>
              <a:gd name="connsiteX2" fmla="*/ 2409825 w 2409825"/>
              <a:gd name="connsiteY2" fmla="*/ 6166484 h 6568130"/>
              <a:gd name="connsiteX3" fmla="*/ 2008179 w 2409825"/>
              <a:gd name="connsiteY3" fmla="*/ 6568130 h 6568130"/>
              <a:gd name="connsiteX4" fmla="*/ 401646 w 2409825"/>
              <a:gd name="connsiteY4" fmla="*/ 6568130 h 6568130"/>
              <a:gd name="connsiteX5" fmla="*/ 0 w 2409825"/>
              <a:gd name="connsiteY5" fmla="*/ 6166484 h 6568130"/>
              <a:gd name="connsiteX6" fmla="*/ 0 w 2409825"/>
              <a:gd name="connsiteY6" fmla="*/ 664226 h 6568130"/>
              <a:gd name="connsiteX0" fmla="*/ 0 w 2409825"/>
              <a:gd name="connsiteY0" fmla="*/ 754733 h 6658637"/>
              <a:gd name="connsiteX1" fmla="*/ 2409825 w 2409825"/>
              <a:gd name="connsiteY1" fmla="*/ 764258 h 6658637"/>
              <a:gd name="connsiteX2" fmla="*/ 2409825 w 2409825"/>
              <a:gd name="connsiteY2" fmla="*/ 6256991 h 6658637"/>
              <a:gd name="connsiteX3" fmla="*/ 2008179 w 2409825"/>
              <a:gd name="connsiteY3" fmla="*/ 6658637 h 6658637"/>
              <a:gd name="connsiteX4" fmla="*/ 401646 w 2409825"/>
              <a:gd name="connsiteY4" fmla="*/ 6658637 h 6658637"/>
              <a:gd name="connsiteX5" fmla="*/ 0 w 2409825"/>
              <a:gd name="connsiteY5" fmla="*/ 6256991 h 6658637"/>
              <a:gd name="connsiteX6" fmla="*/ 0 w 2409825"/>
              <a:gd name="connsiteY6" fmla="*/ 754733 h 6658637"/>
              <a:gd name="connsiteX0" fmla="*/ 0 w 2409825"/>
              <a:gd name="connsiteY0" fmla="*/ 714516 h 6618420"/>
              <a:gd name="connsiteX1" fmla="*/ 2409825 w 2409825"/>
              <a:gd name="connsiteY1" fmla="*/ 724041 h 6618420"/>
              <a:gd name="connsiteX2" fmla="*/ 2409825 w 2409825"/>
              <a:gd name="connsiteY2" fmla="*/ 6216774 h 6618420"/>
              <a:gd name="connsiteX3" fmla="*/ 2008179 w 2409825"/>
              <a:gd name="connsiteY3" fmla="*/ 6618420 h 6618420"/>
              <a:gd name="connsiteX4" fmla="*/ 401646 w 2409825"/>
              <a:gd name="connsiteY4" fmla="*/ 6618420 h 6618420"/>
              <a:gd name="connsiteX5" fmla="*/ 0 w 2409825"/>
              <a:gd name="connsiteY5" fmla="*/ 6216774 h 6618420"/>
              <a:gd name="connsiteX6" fmla="*/ 0 w 2409825"/>
              <a:gd name="connsiteY6" fmla="*/ 714516 h 6618420"/>
              <a:gd name="connsiteX0" fmla="*/ 0 w 2409825"/>
              <a:gd name="connsiteY0" fmla="*/ 399467 h 6303371"/>
              <a:gd name="connsiteX1" fmla="*/ 2409825 w 2409825"/>
              <a:gd name="connsiteY1" fmla="*/ 408992 h 6303371"/>
              <a:gd name="connsiteX2" fmla="*/ 2409825 w 2409825"/>
              <a:gd name="connsiteY2" fmla="*/ 5901725 h 6303371"/>
              <a:gd name="connsiteX3" fmla="*/ 2008179 w 2409825"/>
              <a:gd name="connsiteY3" fmla="*/ 6303371 h 6303371"/>
              <a:gd name="connsiteX4" fmla="*/ 401646 w 2409825"/>
              <a:gd name="connsiteY4" fmla="*/ 6303371 h 6303371"/>
              <a:gd name="connsiteX5" fmla="*/ 0 w 2409825"/>
              <a:gd name="connsiteY5" fmla="*/ 5901725 h 6303371"/>
              <a:gd name="connsiteX6" fmla="*/ 0 w 2409825"/>
              <a:gd name="connsiteY6" fmla="*/ 399467 h 6303371"/>
              <a:gd name="connsiteX0" fmla="*/ 0 w 2409825"/>
              <a:gd name="connsiteY0" fmla="*/ 0 h 5903904"/>
              <a:gd name="connsiteX1" fmla="*/ 2409825 w 2409825"/>
              <a:gd name="connsiteY1" fmla="*/ 9525 h 5903904"/>
              <a:gd name="connsiteX2" fmla="*/ 2409825 w 2409825"/>
              <a:gd name="connsiteY2" fmla="*/ 5502258 h 5903904"/>
              <a:gd name="connsiteX3" fmla="*/ 2008179 w 2409825"/>
              <a:gd name="connsiteY3" fmla="*/ 5903904 h 5903904"/>
              <a:gd name="connsiteX4" fmla="*/ 401646 w 2409825"/>
              <a:gd name="connsiteY4" fmla="*/ 5903904 h 5903904"/>
              <a:gd name="connsiteX5" fmla="*/ 0 w 2409825"/>
              <a:gd name="connsiteY5" fmla="*/ 5502258 h 5903904"/>
              <a:gd name="connsiteX6" fmla="*/ 0 w 2409825"/>
              <a:gd name="connsiteY6" fmla="*/ 0 h 5903904"/>
              <a:gd name="connsiteX0" fmla="*/ 0 w 2409825"/>
              <a:gd name="connsiteY0" fmla="*/ 0 h 6074363"/>
              <a:gd name="connsiteX1" fmla="*/ 2409825 w 2409825"/>
              <a:gd name="connsiteY1" fmla="*/ 9525 h 6074363"/>
              <a:gd name="connsiteX2" fmla="*/ 2409825 w 2409825"/>
              <a:gd name="connsiteY2" fmla="*/ 5502258 h 6074363"/>
              <a:gd name="connsiteX3" fmla="*/ 401646 w 2409825"/>
              <a:gd name="connsiteY3" fmla="*/ 5903904 h 6074363"/>
              <a:gd name="connsiteX4" fmla="*/ 0 w 2409825"/>
              <a:gd name="connsiteY4" fmla="*/ 5502258 h 6074363"/>
              <a:gd name="connsiteX5" fmla="*/ 0 w 2409825"/>
              <a:gd name="connsiteY5" fmla="*/ 0 h 6074363"/>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5921358"/>
              <a:gd name="connsiteX1" fmla="*/ 2409825 w 2409825"/>
              <a:gd name="connsiteY1" fmla="*/ 9525 h 5921358"/>
              <a:gd name="connsiteX2" fmla="*/ 2409825 w 2409825"/>
              <a:gd name="connsiteY2" fmla="*/ 5921358 h 5921358"/>
              <a:gd name="connsiteX3" fmla="*/ 401646 w 2409825"/>
              <a:gd name="connsiteY3" fmla="*/ 5903904 h 5921358"/>
              <a:gd name="connsiteX4" fmla="*/ 0 w 2409825"/>
              <a:gd name="connsiteY4" fmla="*/ 5502258 h 5921358"/>
              <a:gd name="connsiteX5" fmla="*/ 0 w 2409825"/>
              <a:gd name="connsiteY5" fmla="*/ 0 h 5921358"/>
              <a:gd name="connsiteX0" fmla="*/ 0 w 2409825"/>
              <a:gd name="connsiteY0" fmla="*/ 3476 h 5911833"/>
              <a:gd name="connsiteX1" fmla="*/ 2409825 w 2409825"/>
              <a:gd name="connsiteY1" fmla="*/ 0 h 5911833"/>
              <a:gd name="connsiteX2" fmla="*/ 2409825 w 2409825"/>
              <a:gd name="connsiteY2" fmla="*/ 5911833 h 5911833"/>
              <a:gd name="connsiteX3" fmla="*/ 401646 w 2409825"/>
              <a:gd name="connsiteY3" fmla="*/ 5894379 h 5911833"/>
              <a:gd name="connsiteX4" fmla="*/ 0 w 2409825"/>
              <a:gd name="connsiteY4" fmla="*/ 5492733 h 5911833"/>
              <a:gd name="connsiteX5" fmla="*/ 0 w 2409825"/>
              <a:gd name="connsiteY5" fmla="*/ 3476 h 5911833"/>
              <a:gd name="connsiteX0" fmla="*/ 0 w 2409825"/>
              <a:gd name="connsiteY0" fmla="*/ 0 h 5908357"/>
              <a:gd name="connsiteX1" fmla="*/ 2409825 w 2409825"/>
              <a:gd name="connsiteY1" fmla="*/ 26860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0 h 5908357"/>
              <a:gd name="connsiteX1" fmla="*/ 2409825 w 2409825"/>
              <a:gd name="connsiteY1" fmla="*/ 5192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3475 h 5903165"/>
              <a:gd name="connsiteX1" fmla="*/ 2409825 w 2409825"/>
              <a:gd name="connsiteY1" fmla="*/ 0 h 5903165"/>
              <a:gd name="connsiteX2" fmla="*/ 2409825 w 2409825"/>
              <a:gd name="connsiteY2" fmla="*/ 5903165 h 5903165"/>
              <a:gd name="connsiteX3" fmla="*/ 401646 w 2409825"/>
              <a:gd name="connsiteY3" fmla="*/ 5885711 h 5903165"/>
              <a:gd name="connsiteX4" fmla="*/ 0 w 2409825"/>
              <a:gd name="connsiteY4" fmla="*/ 5484065 h 5903165"/>
              <a:gd name="connsiteX5" fmla="*/ 0 w 2409825"/>
              <a:gd name="connsiteY5" fmla="*/ 3475 h 5903165"/>
              <a:gd name="connsiteX0" fmla="*/ 0 w 2414159"/>
              <a:gd name="connsiteY0" fmla="*/ 0 h 5904023"/>
              <a:gd name="connsiteX1" fmla="*/ 2414159 w 2414159"/>
              <a:gd name="connsiteY1" fmla="*/ 858 h 5904023"/>
              <a:gd name="connsiteX2" fmla="*/ 2414159 w 2414159"/>
              <a:gd name="connsiteY2" fmla="*/ 5904023 h 5904023"/>
              <a:gd name="connsiteX3" fmla="*/ 405980 w 2414159"/>
              <a:gd name="connsiteY3" fmla="*/ 5886569 h 5904023"/>
              <a:gd name="connsiteX4" fmla="*/ 4334 w 2414159"/>
              <a:gd name="connsiteY4" fmla="*/ 5484923 h 5904023"/>
              <a:gd name="connsiteX5" fmla="*/ 0 w 2414159"/>
              <a:gd name="connsiteY5" fmla="*/ 0 h 5904023"/>
              <a:gd name="connsiteX0" fmla="*/ 0 w 2414159"/>
              <a:gd name="connsiteY0" fmla="*/ 0 h 5886569"/>
              <a:gd name="connsiteX1" fmla="*/ 2414159 w 2414159"/>
              <a:gd name="connsiteY1" fmla="*/ 858 h 5886569"/>
              <a:gd name="connsiteX2" fmla="*/ 2414159 w 2414159"/>
              <a:gd name="connsiteY2" fmla="*/ 5878021 h 5886569"/>
              <a:gd name="connsiteX3" fmla="*/ 405980 w 2414159"/>
              <a:gd name="connsiteY3" fmla="*/ 5886569 h 5886569"/>
              <a:gd name="connsiteX4" fmla="*/ 4334 w 2414159"/>
              <a:gd name="connsiteY4" fmla="*/ 5484923 h 5886569"/>
              <a:gd name="connsiteX5" fmla="*/ 0 w 2414159"/>
              <a:gd name="connsiteY5" fmla="*/ 0 h 5886569"/>
              <a:gd name="connsiteX0" fmla="*/ 0 w 2414159"/>
              <a:gd name="connsiteY0" fmla="*/ 0 h 5886689"/>
              <a:gd name="connsiteX1" fmla="*/ 2414159 w 2414159"/>
              <a:gd name="connsiteY1" fmla="*/ 858 h 5886689"/>
              <a:gd name="connsiteX2" fmla="*/ 2414159 w 2414159"/>
              <a:gd name="connsiteY2" fmla="*/ 5886689 h 5886689"/>
              <a:gd name="connsiteX3" fmla="*/ 405980 w 2414159"/>
              <a:gd name="connsiteY3" fmla="*/ 5886569 h 5886689"/>
              <a:gd name="connsiteX4" fmla="*/ 4334 w 2414159"/>
              <a:gd name="connsiteY4" fmla="*/ 5484923 h 5886689"/>
              <a:gd name="connsiteX5" fmla="*/ 0 w 2414159"/>
              <a:gd name="connsiteY5" fmla="*/ 0 h 5886689"/>
              <a:gd name="connsiteX0" fmla="*/ 4486 w 2410019"/>
              <a:gd name="connsiteY0" fmla="*/ 0 h 6654440"/>
              <a:gd name="connsiteX1" fmla="*/ 2410019 w 2410019"/>
              <a:gd name="connsiteY1" fmla="*/ 768609 h 6654440"/>
              <a:gd name="connsiteX2" fmla="*/ 2410019 w 2410019"/>
              <a:gd name="connsiteY2" fmla="*/ 6654440 h 6654440"/>
              <a:gd name="connsiteX3" fmla="*/ 401840 w 2410019"/>
              <a:gd name="connsiteY3" fmla="*/ 6654320 h 6654440"/>
              <a:gd name="connsiteX4" fmla="*/ 194 w 2410019"/>
              <a:gd name="connsiteY4" fmla="*/ 6252674 h 6654440"/>
              <a:gd name="connsiteX5" fmla="*/ 4486 w 2410019"/>
              <a:gd name="connsiteY5" fmla="*/ 0 h 6654440"/>
              <a:gd name="connsiteX0" fmla="*/ 4486 w 2418645"/>
              <a:gd name="connsiteY0" fmla="*/ 0 h 6654440"/>
              <a:gd name="connsiteX1" fmla="*/ 2418645 w 2418645"/>
              <a:gd name="connsiteY1" fmla="*/ 858 h 6654440"/>
              <a:gd name="connsiteX2" fmla="*/ 2410019 w 2418645"/>
              <a:gd name="connsiteY2" fmla="*/ 6654440 h 6654440"/>
              <a:gd name="connsiteX3" fmla="*/ 401840 w 2418645"/>
              <a:gd name="connsiteY3" fmla="*/ 6654320 h 6654440"/>
              <a:gd name="connsiteX4" fmla="*/ 194 w 2418645"/>
              <a:gd name="connsiteY4" fmla="*/ 6252674 h 6654440"/>
              <a:gd name="connsiteX5" fmla="*/ 4486 w 2418645"/>
              <a:gd name="connsiteY5" fmla="*/ 0 h 6654440"/>
              <a:gd name="connsiteX0" fmla="*/ 4486 w 2418645"/>
              <a:gd name="connsiteY0" fmla="*/ 85406 h 6653582"/>
              <a:gd name="connsiteX1" fmla="*/ 2418645 w 2418645"/>
              <a:gd name="connsiteY1" fmla="*/ 0 h 6653582"/>
              <a:gd name="connsiteX2" fmla="*/ 2410019 w 2418645"/>
              <a:gd name="connsiteY2" fmla="*/ 6653582 h 6653582"/>
              <a:gd name="connsiteX3" fmla="*/ 401840 w 2418645"/>
              <a:gd name="connsiteY3" fmla="*/ 6653462 h 6653582"/>
              <a:gd name="connsiteX4" fmla="*/ 194 w 2418645"/>
              <a:gd name="connsiteY4" fmla="*/ 6251816 h 6653582"/>
              <a:gd name="connsiteX5" fmla="*/ 4486 w 2418645"/>
              <a:gd name="connsiteY5" fmla="*/ 85406 h 6653582"/>
              <a:gd name="connsiteX0" fmla="*/ 4486 w 2418645"/>
              <a:gd name="connsiteY0" fmla="*/ 0 h 6568176"/>
              <a:gd name="connsiteX1" fmla="*/ 2418645 w 2418645"/>
              <a:gd name="connsiteY1" fmla="*/ 9484 h 6568176"/>
              <a:gd name="connsiteX2" fmla="*/ 2410019 w 2418645"/>
              <a:gd name="connsiteY2" fmla="*/ 6568176 h 6568176"/>
              <a:gd name="connsiteX3" fmla="*/ 401840 w 2418645"/>
              <a:gd name="connsiteY3" fmla="*/ 6568056 h 6568176"/>
              <a:gd name="connsiteX4" fmla="*/ 194 w 2418645"/>
              <a:gd name="connsiteY4" fmla="*/ 6166410 h 6568176"/>
              <a:gd name="connsiteX5" fmla="*/ 4486 w 2418645"/>
              <a:gd name="connsiteY5" fmla="*/ 0 h 6568176"/>
              <a:gd name="connsiteX0" fmla="*/ 4486 w 2427271"/>
              <a:gd name="connsiteY0" fmla="*/ 0 h 6568176"/>
              <a:gd name="connsiteX1" fmla="*/ 2427271 w 2427271"/>
              <a:gd name="connsiteY1" fmla="*/ 9484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0 h 6568176"/>
              <a:gd name="connsiteX1" fmla="*/ 2427271 w 2427271"/>
              <a:gd name="connsiteY1" fmla="*/ 857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8066 h 6576242"/>
              <a:gd name="connsiteX1" fmla="*/ 376489 w 2427271"/>
              <a:gd name="connsiteY1" fmla="*/ 0 h 6576242"/>
              <a:gd name="connsiteX2" fmla="*/ 2427271 w 2427271"/>
              <a:gd name="connsiteY2" fmla="*/ 8923 h 6576242"/>
              <a:gd name="connsiteX3" fmla="*/ 2410019 w 2427271"/>
              <a:gd name="connsiteY3" fmla="*/ 6576242 h 6576242"/>
              <a:gd name="connsiteX4" fmla="*/ 401840 w 2427271"/>
              <a:gd name="connsiteY4" fmla="*/ 6576122 h 6576242"/>
              <a:gd name="connsiteX5" fmla="*/ 194 w 2427271"/>
              <a:gd name="connsiteY5" fmla="*/ 6174476 h 6576242"/>
              <a:gd name="connsiteX6" fmla="*/ 4486 w 2427271"/>
              <a:gd name="connsiteY6" fmla="*/ 8066 h 6576242"/>
              <a:gd name="connsiteX0" fmla="*/ 4486 w 2427271"/>
              <a:gd name="connsiteY0" fmla="*/ 8066 h 6576242"/>
              <a:gd name="connsiteX1" fmla="*/ 376489 w 2427271"/>
              <a:gd name="connsiteY1" fmla="*/ 0 h 6576242"/>
              <a:gd name="connsiteX2" fmla="*/ 2427271 w 2427271"/>
              <a:gd name="connsiteY2" fmla="*/ 8923 h 6576242"/>
              <a:gd name="connsiteX3" fmla="*/ 2410019 w 2427271"/>
              <a:gd name="connsiteY3" fmla="*/ 6576242 h 6576242"/>
              <a:gd name="connsiteX4" fmla="*/ 401840 w 2427271"/>
              <a:gd name="connsiteY4" fmla="*/ 6576122 h 6576242"/>
              <a:gd name="connsiteX5" fmla="*/ 194 w 2427271"/>
              <a:gd name="connsiteY5" fmla="*/ 6174476 h 6576242"/>
              <a:gd name="connsiteX6" fmla="*/ 4486 w 2427271"/>
              <a:gd name="connsiteY6" fmla="*/ 8066 h 6576242"/>
              <a:gd name="connsiteX0" fmla="*/ 4486 w 2410019"/>
              <a:gd name="connsiteY0" fmla="*/ 8066 h 6576242"/>
              <a:gd name="connsiteX1" fmla="*/ 376489 w 2410019"/>
              <a:gd name="connsiteY1" fmla="*/ 0 h 6576242"/>
              <a:gd name="connsiteX2" fmla="*/ 2410019 w 2410019"/>
              <a:gd name="connsiteY2" fmla="*/ 6576242 h 6576242"/>
              <a:gd name="connsiteX3" fmla="*/ 401840 w 2410019"/>
              <a:gd name="connsiteY3" fmla="*/ 6576122 h 6576242"/>
              <a:gd name="connsiteX4" fmla="*/ 194 w 2410019"/>
              <a:gd name="connsiteY4" fmla="*/ 6174476 h 6576242"/>
              <a:gd name="connsiteX5" fmla="*/ 4486 w 2410019"/>
              <a:gd name="connsiteY5" fmla="*/ 8066 h 6576242"/>
              <a:gd name="connsiteX0" fmla="*/ 4486 w 401840"/>
              <a:gd name="connsiteY0" fmla="*/ 8066 h 6576122"/>
              <a:gd name="connsiteX1" fmla="*/ 376489 w 401840"/>
              <a:gd name="connsiteY1" fmla="*/ 0 h 6576122"/>
              <a:gd name="connsiteX2" fmla="*/ 401840 w 401840"/>
              <a:gd name="connsiteY2" fmla="*/ 6576122 h 6576122"/>
              <a:gd name="connsiteX3" fmla="*/ 194 w 401840"/>
              <a:gd name="connsiteY3" fmla="*/ 6174476 h 6576122"/>
              <a:gd name="connsiteX4" fmla="*/ 4486 w 401840"/>
              <a:gd name="connsiteY4" fmla="*/ 8066 h 6576122"/>
              <a:gd name="connsiteX0" fmla="*/ 4486 w 401840"/>
              <a:gd name="connsiteY0" fmla="*/ 1242 h 6569298"/>
              <a:gd name="connsiteX1" fmla="*/ 369665 w 401840"/>
              <a:gd name="connsiteY1" fmla="*/ 0 h 6569298"/>
              <a:gd name="connsiteX2" fmla="*/ 401840 w 401840"/>
              <a:gd name="connsiteY2" fmla="*/ 6569298 h 6569298"/>
              <a:gd name="connsiteX3" fmla="*/ 194 w 401840"/>
              <a:gd name="connsiteY3" fmla="*/ 6167652 h 6569298"/>
              <a:gd name="connsiteX4" fmla="*/ 4486 w 401840"/>
              <a:gd name="connsiteY4" fmla="*/ 1242 h 6569298"/>
              <a:gd name="connsiteX0" fmla="*/ 4486 w 371900"/>
              <a:gd name="connsiteY0" fmla="*/ 1242 h 6569298"/>
              <a:gd name="connsiteX1" fmla="*/ 369665 w 371900"/>
              <a:gd name="connsiteY1" fmla="*/ 0 h 6569298"/>
              <a:gd name="connsiteX2" fmla="*/ 367721 w 371900"/>
              <a:gd name="connsiteY2" fmla="*/ 6569298 h 6569298"/>
              <a:gd name="connsiteX3" fmla="*/ 194 w 371900"/>
              <a:gd name="connsiteY3" fmla="*/ 6167652 h 6569298"/>
              <a:gd name="connsiteX4" fmla="*/ 4486 w 371900"/>
              <a:gd name="connsiteY4" fmla="*/ 1242 h 6569298"/>
              <a:gd name="connsiteX0" fmla="*/ 4486 w 374545"/>
              <a:gd name="connsiteY0" fmla="*/ 1242 h 6569298"/>
              <a:gd name="connsiteX1" fmla="*/ 369665 w 374545"/>
              <a:gd name="connsiteY1" fmla="*/ 0 h 6569298"/>
              <a:gd name="connsiteX2" fmla="*/ 374545 w 374545"/>
              <a:gd name="connsiteY2" fmla="*/ 6569298 h 6569298"/>
              <a:gd name="connsiteX3" fmla="*/ 194 w 374545"/>
              <a:gd name="connsiteY3" fmla="*/ 6167652 h 6569298"/>
              <a:gd name="connsiteX4" fmla="*/ 4486 w 374545"/>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206068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206068 h 6569298"/>
              <a:gd name="connsiteX0" fmla="*/ 4292 w 374351"/>
              <a:gd name="connsiteY0" fmla="*/ 1242 h 6364472"/>
              <a:gd name="connsiteX1" fmla="*/ 362156 w 374351"/>
              <a:gd name="connsiteY1" fmla="*/ 0 h 6364472"/>
              <a:gd name="connsiteX2" fmla="*/ 374351 w 374351"/>
              <a:gd name="connsiteY2" fmla="*/ 6364472 h 6364472"/>
              <a:gd name="connsiteX3" fmla="*/ 0 w 374351"/>
              <a:gd name="connsiteY3" fmla="*/ 5962826 h 6364472"/>
              <a:gd name="connsiteX4" fmla="*/ 4292 w 374351"/>
              <a:gd name="connsiteY4" fmla="*/ 1242 h 6364472"/>
              <a:gd name="connsiteX0" fmla="*/ 4292 w 374351"/>
              <a:gd name="connsiteY0" fmla="*/ 0 h 6363230"/>
              <a:gd name="connsiteX1" fmla="*/ 369471 w 374351"/>
              <a:gd name="connsiteY1" fmla="*/ 6073 h 6363230"/>
              <a:gd name="connsiteX2" fmla="*/ 374351 w 374351"/>
              <a:gd name="connsiteY2" fmla="*/ 6363230 h 6363230"/>
              <a:gd name="connsiteX3" fmla="*/ 0 w 374351"/>
              <a:gd name="connsiteY3" fmla="*/ 5961584 h 6363230"/>
              <a:gd name="connsiteX4" fmla="*/ 4292 w 374351"/>
              <a:gd name="connsiteY4" fmla="*/ 0 h 6363230"/>
              <a:gd name="connsiteX0" fmla="*/ 4292 w 374351"/>
              <a:gd name="connsiteY0" fmla="*/ 8558 h 6371788"/>
              <a:gd name="connsiteX1" fmla="*/ 369471 w 374351"/>
              <a:gd name="connsiteY1" fmla="*/ 0 h 6371788"/>
              <a:gd name="connsiteX2" fmla="*/ 374351 w 374351"/>
              <a:gd name="connsiteY2" fmla="*/ 6371788 h 6371788"/>
              <a:gd name="connsiteX3" fmla="*/ 0 w 374351"/>
              <a:gd name="connsiteY3" fmla="*/ 5970142 h 6371788"/>
              <a:gd name="connsiteX4" fmla="*/ 4292 w 374351"/>
              <a:gd name="connsiteY4" fmla="*/ 8558 h 6371788"/>
              <a:gd name="connsiteX0" fmla="*/ 4292 w 378975"/>
              <a:gd name="connsiteY0" fmla="*/ 0 h 6363230"/>
              <a:gd name="connsiteX1" fmla="*/ 376787 w 378975"/>
              <a:gd name="connsiteY1" fmla="*/ 6073 h 6363230"/>
              <a:gd name="connsiteX2" fmla="*/ 374351 w 378975"/>
              <a:gd name="connsiteY2" fmla="*/ 6363230 h 6363230"/>
              <a:gd name="connsiteX3" fmla="*/ 0 w 378975"/>
              <a:gd name="connsiteY3" fmla="*/ 5961584 h 6363230"/>
              <a:gd name="connsiteX4" fmla="*/ 4292 w 378975"/>
              <a:gd name="connsiteY4" fmla="*/ 0 h 6363230"/>
              <a:gd name="connsiteX0" fmla="*/ 4292 w 378975"/>
              <a:gd name="connsiteY0" fmla="*/ 8558 h 6371788"/>
              <a:gd name="connsiteX1" fmla="*/ 376787 w 378975"/>
              <a:gd name="connsiteY1" fmla="*/ 0 h 6371788"/>
              <a:gd name="connsiteX2" fmla="*/ 374351 w 378975"/>
              <a:gd name="connsiteY2" fmla="*/ 6371788 h 6371788"/>
              <a:gd name="connsiteX3" fmla="*/ 0 w 378975"/>
              <a:gd name="connsiteY3" fmla="*/ 5970142 h 6371788"/>
              <a:gd name="connsiteX4" fmla="*/ 4292 w 378975"/>
              <a:gd name="connsiteY4" fmla="*/ 8558 h 6371788"/>
              <a:gd name="connsiteX0" fmla="*/ 4292 w 378975"/>
              <a:gd name="connsiteY0" fmla="*/ 0 h 6377861"/>
              <a:gd name="connsiteX1" fmla="*/ 376787 w 378975"/>
              <a:gd name="connsiteY1" fmla="*/ 6073 h 6377861"/>
              <a:gd name="connsiteX2" fmla="*/ 374351 w 378975"/>
              <a:gd name="connsiteY2" fmla="*/ 6377861 h 6377861"/>
              <a:gd name="connsiteX3" fmla="*/ 0 w 378975"/>
              <a:gd name="connsiteY3" fmla="*/ 5976215 h 6377861"/>
              <a:gd name="connsiteX4" fmla="*/ 4292 w 378975"/>
              <a:gd name="connsiteY4" fmla="*/ 0 h 6377861"/>
              <a:gd name="connsiteX0" fmla="*/ 4292 w 378975"/>
              <a:gd name="connsiteY0" fmla="*/ 0 h 6373098"/>
              <a:gd name="connsiteX1" fmla="*/ 376787 w 378975"/>
              <a:gd name="connsiteY1" fmla="*/ 1310 h 6373098"/>
              <a:gd name="connsiteX2" fmla="*/ 374351 w 378975"/>
              <a:gd name="connsiteY2" fmla="*/ 6373098 h 6373098"/>
              <a:gd name="connsiteX3" fmla="*/ 0 w 378975"/>
              <a:gd name="connsiteY3" fmla="*/ 5971452 h 6373098"/>
              <a:gd name="connsiteX4" fmla="*/ 4292 w 378975"/>
              <a:gd name="connsiteY4" fmla="*/ 0 h 6373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975" h="6373098">
                <a:moveTo>
                  <a:pt x="4292" y="0"/>
                </a:moveTo>
                <a:lnTo>
                  <a:pt x="376787" y="1310"/>
                </a:lnTo>
                <a:cubicBezTo>
                  <a:pt x="385237" y="2193351"/>
                  <a:pt x="365901" y="4181057"/>
                  <a:pt x="374351" y="6373098"/>
                </a:cubicBezTo>
                <a:cubicBezTo>
                  <a:pt x="152528" y="6373098"/>
                  <a:pt x="0" y="6273661"/>
                  <a:pt x="0" y="5971452"/>
                </a:cubicBezTo>
                <a:cubicBezTo>
                  <a:pt x="0" y="5669243"/>
                  <a:pt x="5737" y="1828308"/>
                  <a:pt x="4292" y="0"/>
                </a:cubicBezTo>
                <a:close/>
              </a:path>
            </a:pathLst>
          </a:custGeom>
          <a:gradFill flip="none" rotWithShape="1">
            <a:gsLst>
              <a:gs pos="0">
                <a:srgbClr val="D8450A"/>
              </a:gs>
              <a:gs pos="50000">
                <a:srgbClr val="F86F08">
                  <a:alpha val="95000"/>
                </a:srgbClr>
              </a:gs>
              <a:gs pos="100000">
                <a:srgbClr val="FC7420">
                  <a:alpha val="94000"/>
                </a:srgbClr>
              </a:gs>
            </a:gsLst>
            <a:lin ang="16200000" scaled="1"/>
            <a:tileRect/>
          </a:gradFill>
          <a:ln>
            <a:noFill/>
          </a:ln>
          <a:effectLst>
            <a:innerShdw blurRad="38100" dist="12700" dir="108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Text Box 1"/>
          <p:cNvSpPr txBox="1">
            <a:spLocks noChangeArrowheads="1"/>
          </p:cNvSpPr>
          <p:nvPr/>
        </p:nvSpPr>
        <p:spPr bwMode="black">
          <a:xfrm>
            <a:off x="5109081" y="6350719"/>
            <a:ext cx="3839007" cy="307777"/>
          </a:xfrm>
          <a:prstGeom prst="rect">
            <a:avLst/>
          </a:prstGeom>
          <a:noFill/>
          <a:ln w="25400">
            <a:noFill/>
            <a:miter lim="800000"/>
            <a:headEnd/>
            <a:tailEnd type="none" w="lg" len="sm"/>
          </a:ln>
          <a:effectLst/>
        </p:spPr>
        <p:txBody>
          <a:bodyPr vert="horz" wrap="square" lIns="0" tIns="0" rIns="0" bIns="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chemeClr val="bg1">
                    <a:lumMod val="50000"/>
                  </a:schemeClr>
                </a:solidFill>
                <a:effectLst/>
                <a:latin typeface="Arial Narrow" pitchFamily="34" charset="0"/>
                <a:cs typeface="Arial" pitchFamily="34" charset="0"/>
              </a:rPr>
              <a:t>Freescale, the Freescale logo, AltiVec, C-5, CodeTEST, CodeWarrior, ColdFire, C-Ware, the Energy Efficient Solutions logo, mobileGT, PowerQUICC, QorIQ, StarCore and Symphony are trademarks of Freescale Semiconductor, Inc., Reg. U.S. Pat. &amp; Tm. Off. BeeKit, BeeStack, ColdFire+, CoreNet, Flexis, Kinetis, MXC, Platform in a Package, Processor Expert, QorIQ Qonverge, Qorivva, QUICC Engine, SMARTMOS, TurboLink, VortiQa and Xtrinsic are trademarks of Freescale Semiconductor, Inc. All other product or service names are the property of their respective owners. © 2011 Freescale Semiconductor, Inc.</a:t>
            </a:r>
          </a:p>
        </p:txBody>
      </p:sp>
      <p:sp>
        <p:nvSpPr>
          <p:cNvPr id="30" name="Slide Number Placeholder 1"/>
          <p:cNvSpPr txBox="1">
            <a:spLocks/>
          </p:cNvSpPr>
          <p:nvPr/>
        </p:nvSpPr>
        <p:spPr>
          <a:xfrm>
            <a:off x="4680823" y="6314051"/>
            <a:ext cx="398106" cy="365125"/>
          </a:xfrm>
          <a:prstGeom prst="rect">
            <a:avLst/>
          </a:prstGeom>
        </p:spPr>
        <p:txBody>
          <a:bodyPr vert="horz" lIns="91440" tIns="45720" rIns="91440" bIns="45720" rtlCol="0" anchor="ctr"/>
          <a:lstStyle>
            <a:defPPr>
              <a:defRPr lang="en-US"/>
            </a:defPPr>
            <a:lvl1pPr algn="l" rtl="0" fontAlgn="base">
              <a:spcBef>
                <a:spcPct val="0"/>
              </a:spcBef>
              <a:spcAft>
                <a:spcPct val="0"/>
              </a:spcAft>
              <a:defRPr sz="1000" b="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9899D5D8-9A89-49C6-87E2-D5B81659BB09}" type="slidenum">
              <a:rPr lang="en-US" smtClean="0">
                <a:solidFill>
                  <a:schemeClr val="tx1">
                    <a:lumMod val="75000"/>
                    <a:lumOff val="25000"/>
                  </a:schemeClr>
                </a:solidFill>
              </a:rPr>
              <a:pPr/>
              <a:t>‹#›</a:t>
            </a:fld>
            <a:endParaRPr lang="en-US" dirty="0">
              <a:solidFill>
                <a:schemeClr val="tx1">
                  <a:lumMod val="75000"/>
                  <a:lumOff val="25000"/>
                </a:schemeClr>
              </a:solidFill>
            </a:endParaRPr>
          </a:p>
        </p:txBody>
      </p:sp>
      <p:cxnSp>
        <p:nvCxnSpPr>
          <p:cNvPr id="31" name="Straight Connector 30"/>
          <p:cNvCxnSpPr/>
          <p:nvPr/>
        </p:nvCxnSpPr>
        <p:spPr>
          <a:xfrm>
            <a:off x="5049660" y="6366416"/>
            <a:ext cx="0" cy="2767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633159" y="6272566"/>
            <a:ext cx="1771650" cy="381114"/>
            <a:chOff x="633159" y="6301141"/>
            <a:chExt cx="1771650" cy="381114"/>
          </a:xfrm>
        </p:grpSpPr>
        <p:sp>
          <p:nvSpPr>
            <p:cNvPr id="33" name="Text Box 129"/>
            <p:cNvSpPr txBox="1">
              <a:spLocks noChangeAspect="1" noChangeArrowheads="1"/>
            </p:cNvSpPr>
            <p:nvPr/>
          </p:nvSpPr>
          <p:spPr bwMode="black">
            <a:xfrm>
              <a:off x="2094626" y="6487368"/>
              <a:ext cx="310183" cy="151580"/>
            </a:xfrm>
            <a:prstGeom prst="rect">
              <a:avLst/>
            </a:prstGeom>
            <a:noFill/>
            <a:ln w="9525">
              <a:noFill/>
              <a:miter lim="800000"/>
              <a:headEnd/>
              <a:tailEnd/>
            </a:ln>
            <a:effectLst/>
          </p:spPr>
          <p:txBody>
            <a:bodyPr>
              <a:spAutoFit/>
            </a:bodyPr>
            <a:lstStyle/>
            <a:p>
              <a:r>
                <a:rPr lang="en-US" sz="400" b="1"/>
                <a:t>TM</a:t>
              </a:r>
            </a:p>
          </p:txBody>
        </p:sp>
        <p:sp>
          <p:nvSpPr>
            <p:cNvPr id="34" name="Freeform 143"/>
            <p:cNvSpPr>
              <a:spLocks noChangeAspect="1"/>
            </p:cNvSpPr>
            <p:nvPr/>
          </p:nvSpPr>
          <p:spPr bwMode="black">
            <a:xfrm>
              <a:off x="739920" y="6301141"/>
              <a:ext cx="126959" cy="69294"/>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endParaRPr lang="en-US"/>
            </a:p>
          </p:txBody>
        </p:sp>
        <p:sp>
          <p:nvSpPr>
            <p:cNvPr id="35" name="Freeform 144"/>
            <p:cNvSpPr>
              <a:spLocks noChangeAspect="1"/>
            </p:cNvSpPr>
            <p:nvPr/>
          </p:nvSpPr>
          <p:spPr bwMode="black">
            <a:xfrm>
              <a:off x="813498" y="6338675"/>
              <a:ext cx="124073" cy="70737"/>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rgbClr val="FED95E"/>
            </a:solidFill>
            <a:ln w="9525" cap="flat" cmpd="sng">
              <a:noFill/>
              <a:prstDash val="solid"/>
              <a:round/>
              <a:headEnd type="none" w="med" len="med"/>
              <a:tailEnd type="none" w="med" len="med"/>
            </a:ln>
            <a:effectLst/>
          </p:spPr>
          <p:txBody>
            <a:bodyPr/>
            <a:lstStyle/>
            <a:p>
              <a:endParaRPr lang="en-US"/>
            </a:p>
          </p:txBody>
        </p:sp>
        <p:sp>
          <p:nvSpPr>
            <p:cNvPr id="36" name="Freeform 145"/>
            <p:cNvSpPr>
              <a:spLocks noChangeAspect="1"/>
            </p:cNvSpPr>
            <p:nvPr/>
          </p:nvSpPr>
          <p:spPr bwMode="black">
            <a:xfrm>
              <a:off x="882748" y="6374765"/>
              <a:ext cx="126959" cy="72181"/>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endParaRPr lang="en-US"/>
            </a:p>
          </p:txBody>
        </p:sp>
        <p:sp>
          <p:nvSpPr>
            <p:cNvPr id="37" name="Freeform 146"/>
            <p:cNvSpPr>
              <a:spLocks noChangeAspect="1"/>
            </p:cNvSpPr>
            <p:nvPr/>
          </p:nvSpPr>
          <p:spPr bwMode="black">
            <a:xfrm>
              <a:off x="775987" y="6439728"/>
              <a:ext cx="126959" cy="72181"/>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ED95E"/>
            </a:solidFill>
            <a:ln w="9525" cap="flat" cmpd="sng">
              <a:noFill/>
              <a:prstDash val="solid"/>
              <a:round/>
              <a:headEnd type="none" w="med" len="med"/>
              <a:tailEnd type="none" w="med" len="med"/>
            </a:ln>
            <a:effectLst/>
          </p:spPr>
          <p:txBody>
            <a:bodyPr/>
            <a:lstStyle/>
            <a:p>
              <a:endParaRPr lang="en-US"/>
            </a:p>
          </p:txBody>
        </p:sp>
        <p:sp>
          <p:nvSpPr>
            <p:cNvPr id="38" name="Freeform 147"/>
            <p:cNvSpPr>
              <a:spLocks noChangeAspect="1"/>
            </p:cNvSpPr>
            <p:nvPr/>
          </p:nvSpPr>
          <p:spPr bwMode="black">
            <a:xfrm>
              <a:off x="848123" y="6478706"/>
              <a:ext cx="125516" cy="69294"/>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endParaRPr lang="en-US"/>
            </a:p>
          </p:txBody>
        </p:sp>
        <p:sp>
          <p:nvSpPr>
            <p:cNvPr id="39" name="Freeform 148"/>
            <p:cNvSpPr>
              <a:spLocks noChangeAspect="1"/>
            </p:cNvSpPr>
            <p:nvPr/>
          </p:nvSpPr>
          <p:spPr bwMode="black">
            <a:xfrm>
              <a:off x="670670" y="6503247"/>
              <a:ext cx="124073" cy="73624"/>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rgbClr val="FF4F00"/>
            </a:solidFill>
            <a:ln w="9525" cap="flat" cmpd="sng">
              <a:noFill/>
              <a:prstDash val="solid"/>
              <a:round/>
              <a:headEnd type="none" w="med" len="med"/>
              <a:tailEnd type="none" w="med" len="med"/>
            </a:ln>
            <a:effectLst/>
          </p:spPr>
          <p:txBody>
            <a:bodyPr/>
            <a:lstStyle/>
            <a:p>
              <a:endParaRPr lang="en-US"/>
            </a:p>
          </p:txBody>
        </p:sp>
        <p:sp>
          <p:nvSpPr>
            <p:cNvPr id="40" name="Freeform 149"/>
            <p:cNvSpPr>
              <a:spLocks noChangeAspect="1"/>
            </p:cNvSpPr>
            <p:nvPr/>
          </p:nvSpPr>
          <p:spPr bwMode="black">
            <a:xfrm>
              <a:off x="739920" y="6540781"/>
              <a:ext cx="126959" cy="72181"/>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ED95E"/>
            </a:solidFill>
            <a:ln w="9525" cap="flat" cmpd="sng">
              <a:noFill/>
              <a:prstDash val="solid"/>
              <a:round/>
              <a:headEnd type="none" w="med" len="med"/>
              <a:tailEnd type="none" w="med" len="med"/>
            </a:ln>
            <a:effectLst/>
          </p:spPr>
          <p:txBody>
            <a:bodyPr/>
            <a:lstStyle/>
            <a:p>
              <a:endParaRPr lang="en-US"/>
            </a:p>
          </p:txBody>
        </p:sp>
        <p:sp>
          <p:nvSpPr>
            <p:cNvPr id="41" name="Freeform 150"/>
            <p:cNvSpPr>
              <a:spLocks noChangeAspect="1"/>
            </p:cNvSpPr>
            <p:nvPr/>
          </p:nvSpPr>
          <p:spPr bwMode="black">
            <a:xfrm>
              <a:off x="633159" y="6607188"/>
              <a:ext cx="126959" cy="72181"/>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F4F00"/>
            </a:solidFill>
            <a:ln w="9525" cap="flat" cmpd="sng">
              <a:noFill/>
              <a:prstDash val="solid"/>
              <a:round/>
              <a:headEnd type="none" w="med" len="med"/>
              <a:tailEnd type="none" w="med" len="med"/>
            </a:ln>
            <a:effectLst/>
          </p:spPr>
          <p:txBody>
            <a:bodyPr/>
            <a:lstStyle/>
            <a:p>
              <a:endParaRPr lang="en-US"/>
            </a:p>
          </p:txBody>
        </p:sp>
        <p:sp>
          <p:nvSpPr>
            <p:cNvPr id="42" name="Freeform 151"/>
            <p:cNvSpPr>
              <a:spLocks noChangeAspect="1"/>
            </p:cNvSpPr>
            <p:nvPr/>
          </p:nvSpPr>
          <p:spPr bwMode="black">
            <a:xfrm>
              <a:off x="1009707" y="6488811"/>
              <a:ext cx="102433" cy="190557"/>
            </a:xfrm>
            <a:custGeom>
              <a:avLst/>
              <a:gdLst/>
              <a:ahLst/>
              <a:cxnLst>
                <a:cxn ang="0">
                  <a:pos x="12" y="45"/>
                </a:cxn>
                <a:cxn ang="0">
                  <a:pos x="0" y="45"/>
                </a:cxn>
                <a:cxn ang="0">
                  <a:pos x="3" y="30"/>
                </a:cxn>
                <a:cxn ang="0">
                  <a:pos x="15" y="30"/>
                </a:cxn>
                <a:cxn ang="0">
                  <a:pos x="17" y="22"/>
                </a:cxn>
                <a:cxn ang="0">
                  <a:pos x="44" y="0"/>
                </a:cxn>
                <a:cxn ang="0">
                  <a:pos x="59" y="1"/>
                </a:cxn>
                <a:cxn ang="0">
                  <a:pos x="56" y="19"/>
                </a:cxn>
                <a:cxn ang="0">
                  <a:pos x="49" y="19"/>
                </a:cxn>
                <a:cxn ang="0">
                  <a:pos x="40" y="25"/>
                </a:cxn>
                <a:cxn ang="0">
                  <a:pos x="39" y="30"/>
                </a:cxn>
                <a:cxn ang="0">
                  <a:pos x="54" y="30"/>
                </a:cxn>
                <a:cxn ang="0">
                  <a:pos x="51" y="45"/>
                </a:cxn>
                <a:cxn ang="0">
                  <a:pos x="36" y="45"/>
                </a:cxn>
                <a:cxn ang="0">
                  <a:pos x="23" y="110"/>
                </a:cxn>
                <a:cxn ang="0">
                  <a:pos x="0" y="110"/>
                </a:cxn>
                <a:cxn ang="0">
                  <a:pos x="12" y="45"/>
                </a:cxn>
              </a:cxnLst>
              <a:rect l="0" t="0" r="r" b="b"/>
              <a:pathLst>
                <a:path w="59" h="110">
                  <a:moveTo>
                    <a:pt x="12" y="45"/>
                  </a:moveTo>
                  <a:cubicBezTo>
                    <a:pt x="0" y="45"/>
                    <a:pt x="0" y="45"/>
                    <a:pt x="0" y="45"/>
                  </a:cubicBezTo>
                  <a:cubicBezTo>
                    <a:pt x="3" y="30"/>
                    <a:pt x="3" y="30"/>
                    <a:pt x="3" y="30"/>
                  </a:cubicBezTo>
                  <a:cubicBezTo>
                    <a:pt x="15" y="30"/>
                    <a:pt x="15" y="30"/>
                    <a:pt x="15" y="30"/>
                  </a:cubicBezTo>
                  <a:cubicBezTo>
                    <a:pt x="17" y="22"/>
                    <a:pt x="17" y="22"/>
                    <a:pt x="17" y="22"/>
                  </a:cubicBezTo>
                  <a:cubicBezTo>
                    <a:pt x="18" y="13"/>
                    <a:pt x="24" y="0"/>
                    <a:pt x="44" y="0"/>
                  </a:cubicBezTo>
                  <a:cubicBezTo>
                    <a:pt x="49" y="0"/>
                    <a:pt x="57" y="0"/>
                    <a:pt x="59" y="1"/>
                  </a:cubicBezTo>
                  <a:cubicBezTo>
                    <a:pt x="56" y="19"/>
                    <a:pt x="56" y="19"/>
                    <a:pt x="56" y="19"/>
                  </a:cubicBezTo>
                  <a:cubicBezTo>
                    <a:pt x="49" y="19"/>
                    <a:pt x="49" y="19"/>
                    <a:pt x="49" y="19"/>
                  </a:cubicBezTo>
                  <a:cubicBezTo>
                    <a:pt x="45" y="19"/>
                    <a:pt x="41" y="20"/>
                    <a:pt x="40" y="25"/>
                  </a:cubicBezTo>
                  <a:cubicBezTo>
                    <a:pt x="39" y="30"/>
                    <a:pt x="39" y="30"/>
                    <a:pt x="39" y="30"/>
                  </a:cubicBezTo>
                  <a:cubicBezTo>
                    <a:pt x="54" y="30"/>
                    <a:pt x="54" y="30"/>
                    <a:pt x="54" y="30"/>
                  </a:cubicBezTo>
                  <a:cubicBezTo>
                    <a:pt x="51" y="45"/>
                    <a:pt x="51" y="45"/>
                    <a:pt x="51" y="45"/>
                  </a:cubicBezTo>
                  <a:cubicBezTo>
                    <a:pt x="36" y="45"/>
                    <a:pt x="36" y="45"/>
                    <a:pt x="36" y="45"/>
                  </a:cubicBezTo>
                  <a:cubicBezTo>
                    <a:pt x="23" y="110"/>
                    <a:pt x="23" y="110"/>
                    <a:pt x="23" y="110"/>
                  </a:cubicBezTo>
                  <a:cubicBezTo>
                    <a:pt x="0" y="110"/>
                    <a:pt x="0" y="110"/>
                    <a:pt x="0" y="110"/>
                  </a:cubicBezTo>
                  <a:lnTo>
                    <a:pt x="12" y="45"/>
                  </a:lnTo>
                  <a:close/>
                </a:path>
              </a:pathLst>
            </a:custGeom>
            <a:solidFill>
              <a:schemeClr val="tx1"/>
            </a:solidFill>
            <a:ln w="9525">
              <a:noFill/>
              <a:round/>
              <a:headEnd/>
              <a:tailEnd/>
            </a:ln>
          </p:spPr>
          <p:txBody>
            <a:bodyPr/>
            <a:lstStyle/>
            <a:p>
              <a:endParaRPr lang="en-US"/>
            </a:p>
          </p:txBody>
        </p:sp>
        <p:sp>
          <p:nvSpPr>
            <p:cNvPr id="44" name="Freeform 152"/>
            <p:cNvSpPr>
              <a:spLocks noChangeAspect="1"/>
            </p:cNvSpPr>
            <p:nvPr/>
          </p:nvSpPr>
          <p:spPr bwMode="black">
            <a:xfrm>
              <a:off x="1094827" y="6536450"/>
              <a:ext cx="108203" cy="142918"/>
            </a:xfrm>
            <a:custGeom>
              <a:avLst/>
              <a:gdLst/>
              <a:ahLst/>
              <a:cxnLst>
                <a:cxn ang="0">
                  <a:pos x="16" y="0"/>
                </a:cxn>
                <a:cxn ang="0">
                  <a:pos x="39" y="0"/>
                </a:cxn>
                <a:cxn ang="0">
                  <a:pos x="38" y="9"/>
                </a:cxn>
                <a:cxn ang="0">
                  <a:pos x="62" y="0"/>
                </a:cxn>
                <a:cxn ang="0">
                  <a:pos x="58" y="21"/>
                </a:cxn>
                <a:cxn ang="0">
                  <a:pos x="55" y="21"/>
                </a:cxn>
                <a:cxn ang="0">
                  <a:pos x="33" y="35"/>
                </a:cxn>
                <a:cxn ang="0">
                  <a:pos x="24" y="82"/>
                </a:cxn>
                <a:cxn ang="0">
                  <a:pos x="0" y="82"/>
                </a:cxn>
                <a:cxn ang="0">
                  <a:pos x="16" y="0"/>
                </a:cxn>
              </a:cxnLst>
              <a:rect l="0" t="0" r="r" b="b"/>
              <a:pathLst>
                <a:path w="62" h="82">
                  <a:moveTo>
                    <a:pt x="16" y="0"/>
                  </a:moveTo>
                  <a:cubicBezTo>
                    <a:pt x="39" y="0"/>
                    <a:pt x="39" y="0"/>
                    <a:pt x="39" y="0"/>
                  </a:cubicBezTo>
                  <a:cubicBezTo>
                    <a:pt x="38" y="9"/>
                    <a:pt x="38" y="9"/>
                    <a:pt x="38" y="9"/>
                  </a:cubicBezTo>
                  <a:cubicBezTo>
                    <a:pt x="44" y="4"/>
                    <a:pt x="53" y="1"/>
                    <a:pt x="62" y="0"/>
                  </a:cubicBezTo>
                  <a:cubicBezTo>
                    <a:pt x="58" y="21"/>
                    <a:pt x="58" y="21"/>
                    <a:pt x="58" y="21"/>
                  </a:cubicBezTo>
                  <a:cubicBezTo>
                    <a:pt x="55" y="21"/>
                    <a:pt x="55" y="21"/>
                    <a:pt x="55" y="21"/>
                  </a:cubicBezTo>
                  <a:cubicBezTo>
                    <a:pt x="41" y="23"/>
                    <a:pt x="35" y="26"/>
                    <a:pt x="33" y="35"/>
                  </a:cubicBezTo>
                  <a:cubicBezTo>
                    <a:pt x="24" y="82"/>
                    <a:pt x="24" y="82"/>
                    <a:pt x="24" y="82"/>
                  </a:cubicBezTo>
                  <a:cubicBezTo>
                    <a:pt x="0" y="82"/>
                    <a:pt x="0" y="82"/>
                    <a:pt x="0" y="82"/>
                  </a:cubicBezTo>
                  <a:lnTo>
                    <a:pt x="16" y="0"/>
                  </a:lnTo>
                  <a:close/>
                </a:path>
              </a:pathLst>
            </a:custGeom>
            <a:solidFill>
              <a:schemeClr val="tx1"/>
            </a:solidFill>
            <a:ln w="9525">
              <a:noFill/>
              <a:round/>
              <a:headEnd/>
              <a:tailEnd/>
            </a:ln>
          </p:spPr>
          <p:txBody>
            <a:bodyPr/>
            <a:lstStyle/>
            <a:p>
              <a:endParaRPr lang="en-US"/>
            </a:p>
          </p:txBody>
        </p:sp>
        <p:sp>
          <p:nvSpPr>
            <p:cNvPr id="45" name="Freeform 153"/>
            <p:cNvSpPr>
              <a:spLocks noChangeAspect="1" noEditPoints="1"/>
            </p:cNvSpPr>
            <p:nvPr/>
          </p:nvSpPr>
          <p:spPr bwMode="black">
            <a:xfrm>
              <a:off x="1780115" y="6533563"/>
              <a:ext cx="150042" cy="148692"/>
            </a:xfrm>
            <a:custGeom>
              <a:avLst/>
              <a:gdLst/>
              <a:ahLst/>
              <a:cxnLst>
                <a:cxn ang="0">
                  <a:pos x="76" y="67"/>
                </a:cxn>
                <a:cxn ang="0">
                  <a:pos x="75" y="84"/>
                </a:cxn>
                <a:cxn ang="0">
                  <a:pos x="53" y="84"/>
                </a:cxn>
                <a:cxn ang="0">
                  <a:pos x="53" y="75"/>
                </a:cxn>
                <a:cxn ang="0">
                  <a:pos x="52" y="75"/>
                </a:cxn>
                <a:cxn ang="0">
                  <a:pos x="26" y="86"/>
                </a:cxn>
                <a:cxn ang="0">
                  <a:pos x="3" y="62"/>
                </a:cxn>
                <a:cxn ang="0">
                  <a:pos x="51" y="32"/>
                </a:cxn>
                <a:cxn ang="0">
                  <a:pos x="60" y="30"/>
                </a:cxn>
                <a:cxn ang="0">
                  <a:pos x="61" y="24"/>
                </a:cxn>
                <a:cxn ang="0">
                  <a:pos x="51" y="15"/>
                </a:cxn>
                <a:cxn ang="0">
                  <a:pos x="37" y="26"/>
                </a:cxn>
                <a:cxn ang="0">
                  <a:pos x="14" y="26"/>
                </a:cxn>
                <a:cxn ang="0">
                  <a:pos x="52" y="0"/>
                </a:cxn>
                <a:cxn ang="0">
                  <a:pos x="84" y="24"/>
                </a:cxn>
                <a:cxn ang="0">
                  <a:pos x="76" y="67"/>
                </a:cxn>
                <a:cxn ang="0">
                  <a:pos x="57" y="44"/>
                </a:cxn>
                <a:cxn ang="0">
                  <a:pos x="40" y="49"/>
                </a:cxn>
                <a:cxn ang="0">
                  <a:pos x="27" y="59"/>
                </a:cxn>
                <a:cxn ang="0">
                  <a:pos x="36" y="68"/>
                </a:cxn>
                <a:cxn ang="0">
                  <a:pos x="56" y="50"/>
                </a:cxn>
                <a:cxn ang="0">
                  <a:pos x="57" y="44"/>
                </a:cxn>
              </a:cxnLst>
              <a:rect l="0" t="0" r="r" b="b"/>
              <a:pathLst>
                <a:path w="87" h="86">
                  <a:moveTo>
                    <a:pt x="76" y="67"/>
                  </a:moveTo>
                  <a:cubicBezTo>
                    <a:pt x="75" y="72"/>
                    <a:pt x="74" y="79"/>
                    <a:pt x="75" y="84"/>
                  </a:cubicBezTo>
                  <a:cubicBezTo>
                    <a:pt x="53" y="84"/>
                    <a:pt x="53" y="84"/>
                    <a:pt x="53" y="84"/>
                  </a:cubicBezTo>
                  <a:cubicBezTo>
                    <a:pt x="52" y="81"/>
                    <a:pt x="52" y="78"/>
                    <a:pt x="53" y="75"/>
                  </a:cubicBezTo>
                  <a:cubicBezTo>
                    <a:pt x="52" y="75"/>
                    <a:pt x="52" y="75"/>
                    <a:pt x="52" y="75"/>
                  </a:cubicBezTo>
                  <a:cubicBezTo>
                    <a:pt x="47" y="82"/>
                    <a:pt x="34" y="86"/>
                    <a:pt x="26" y="86"/>
                  </a:cubicBezTo>
                  <a:cubicBezTo>
                    <a:pt x="10" y="86"/>
                    <a:pt x="0" y="77"/>
                    <a:pt x="3" y="62"/>
                  </a:cubicBezTo>
                  <a:cubicBezTo>
                    <a:pt x="7" y="42"/>
                    <a:pt x="24" y="35"/>
                    <a:pt x="51" y="32"/>
                  </a:cubicBezTo>
                  <a:cubicBezTo>
                    <a:pt x="60" y="30"/>
                    <a:pt x="60" y="30"/>
                    <a:pt x="60" y="30"/>
                  </a:cubicBezTo>
                  <a:cubicBezTo>
                    <a:pt x="61" y="24"/>
                    <a:pt x="61" y="24"/>
                    <a:pt x="61" y="24"/>
                  </a:cubicBezTo>
                  <a:cubicBezTo>
                    <a:pt x="62" y="17"/>
                    <a:pt x="58" y="15"/>
                    <a:pt x="51" y="15"/>
                  </a:cubicBezTo>
                  <a:cubicBezTo>
                    <a:pt x="44" y="15"/>
                    <a:pt x="40" y="18"/>
                    <a:pt x="37" y="26"/>
                  </a:cubicBezTo>
                  <a:cubicBezTo>
                    <a:pt x="14" y="26"/>
                    <a:pt x="14" y="26"/>
                    <a:pt x="14" y="26"/>
                  </a:cubicBezTo>
                  <a:cubicBezTo>
                    <a:pt x="19" y="2"/>
                    <a:pt x="41" y="0"/>
                    <a:pt x="52" y="0"/>
                  </a:cubicBezTo>
                  <a:cubicBezTo>
                    <a:pt x="75" y="0"/>
                    <a:pt x="87" y="5"/>
                    <a:pt x="84" y="24"/>
                  </a:cubicBezTo>
                  <a:lnTo>
                    <a:pt x="76" y="67"/>
                  </a:lnTo>
                  <a:close/>
                  <a:moveTo>
                    <a:pt x="57" y="44"/>
                  </a:moveTo>
                  <a:cubicBezTo>
                    <a:pt x="40" y="49"/>
                    <a:pt x="40" y="49"/>
                    <a:pt x="40" y="49"/>
                  </a:cubicBezTo>
                  <a:cubicBezTo>
                    <a:pt x="34" y="50"/>
                    <a:pt x="28" y="53"/>
                    <a:pt x="27" y="59"/>
                  </a:cubicBezTo>
                  <a:cubicBezTo>
                    <a:pt x="25" y="66"/>
                    <a:pt x="30" y="68"/>
                    <a:pt x="36" y="68"/>
                  </a:cubicBezTo>
                  <a:cubicBezTo>
                    <a:pt x="45" y="68"/>
                    <a:pt x="54" y="62"/>
                    <a:pt x="56" y="50"/>
                  </a:cubicBezTo>
                  <a:lnTo>
                    <a:pt x="57" y="44"/>
                  </a:lnTo>
                  <a:close/>
                </a:path>
              </a:pathLst>
            </a:custGeom>
            <a:solidFill>
              <a:schemeClr val="tx1"/>
            </a:solidFill>
            <a:ln w="9525">
              <a:noFill/>
              <a:round/>
              <a:headEnd/>
              <a:tailEnd/>
            </a:ln>
          </p:spPr>
          <p:txBody>
            <a:bodyPr/>
            <a:lstStyle/>
            <a:p>
              <a:endParaRPr lang="en-US"/>
            </a:p>
          </p:txBody>
        </p:sp>
        <p:sp>
          <p:nvSpPr>
            <p:cNvPr id="46" name="Freeform 154"/>
            <p:cNvSpPr>
              <a:spLocks noChangeAspect="1"/>
            </p:cNvSpPr>
            <p:nvPr/>
          </p:nvSpPr>
          <p:spPr bwMode="black">
            <a:xfrm>
              <a:off x="1934485" y="6490255"/>
              <a:ext cx="77906" cy="189114"/>
            </a:xfrm>
            <a:custGeom>
              <a:avLst/>
              <a:gdLst/>
              <a:ahLst/>
              <a:cxnLst>
                <a:cxn ang="0">
                  <a:pos x="0" y="218"/>
                </a:cxn>
                <a:cxn ang="0">
                  <a:pos x="42" y="0"/>
                </a:cxn>
                <a:cxn ang="0">
                  <a:pos x="90" y="0"/>
                </a:cxn>
                <a:cxn ang="0">
                  <a:pos x="48" y="218"/>
                </a:cxn>
                <a:cxn ang="0">
                  <a:pos x="0" y="218"/>
                </a:cxn>
              </a:cxnLst>
              <a:rect l="0" t="0" r="r" b="b"/>
              <a:pathLst>
                <a:path w="90" h="218">
                  <a:moveTo>
                    <a:pt x="0" y="218"/>
                  </a:moveTo>
                  <a:lnTo>
                    <a:pt x="42" y="0"/>
                  </a:lnTo>
                  <a:lnTo>
                    <a:pt x="90" y="0"/>
                  </a:lnTo>
                  <a:lnTo>
                    <a:pt x="48" y="218"/>
                  </a:lnTo>
                  <a:lnTo>
                    <a:pt x="0" y="218"/>
                  </a:lnTo>
                  <a:close/>
                </a:path>
              </a:pathLst>
            </a:custGeom>
            <a:solidFill>
              <a:schemeClr val="tx1"/>
            </a:solidFill>
            <a:ln w="9525">
              <a:noFill/>
              <a:round/>
              <a:headEnd/>
              <a:tailEnd/>
            </a:ln>
          </p:spPr>
          <p:txBody>
            <a:bodyPr/>
            <a:lstStyle/>
            <a:p>
              <a:endParaRPr lang="en-US"/>
            </a:p>
          </p:txBody>
        </p:sp>
        <p:sp>
          <p:nvSpPr>
            <p:cNvPr id="47" name="Freeform 155"/>
            <p:cNvSpPr>
              <a:spLocks noChangeAspect="1" noEditPoints="1"/>
            </p:cNvSpPr>
            <p:nvPr/>
          </p:nvSpPr>
          <p:spPr bwMode="black">
            <a:xfrm>
              <a:off x="1190046" y="6533563"/>
              <a:ext cx="154370" cy="148692"/>
            </a:xfrm>
            <a:custGeom>
              <a:avLst/>
              <a:gdLst/>
              <a:ahLst/>
              <a:cxnLst>
                <a:cxn ang="0">
                  <a:pos x="42" y="68"/>
                </a:cxn>
                <a:cxn ang="0">
                  <a:pos x="28" y="48"/>
                </a:cxn>
                <a:cxn ang="0">
                  <a:pos x="84" y="48"/>
                </a:cxn>
                <a:cxn ang="0">
                  <a:pos x="53" y="0"/>
                </a:cxn>
                <a:cxn ang="0">
                  <a:pos x="4" y="45"/>
                </a:cxn>
                <a:cxn ang="0">
                  <a:pos x="37" y="86"/>
                </a:cxn>
                <a:cxn ang="0">
                  <a:pos x="80" y="63"/>
                </a:cxn>
                <a:cxn ang="0">
                  <a:pos x="64" y="55"/>
                </a:cxn>
                <a:cxn ang="0">
                  <a:pos x="42" y="68"/>
                </a:cxn>
                <a:cxn ang="0">
                  <a:pos x="50" y="18"/>
                </a:cxn>
                <a:cxn ang="0">
                  <a:pos x="63" y="33"/>
                </a:cxn>
                <a:cxn ang="0">
                  <a:pos x="30"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8" y="0"/>
                    <a:pt x="10" y="17"/>
                    <a:pt x="4" y="45"/>
                  </a:cubicBezTo>
                  <a:cubicBezTo>
                    <a:pt x="0" y="68"/>
                    <a:pt x="11" y="86"/>
                    <a:pt x="37" y="86"/>
                  </a:cubicBezTo>
                  <a:cubicBezTo>
                    <a:pt x="55" y="86"/>
                    <a:pt x="69" y="79"/>
                    <a:pt x="80" y="63"/>
                  </a:cubicBezTo>
                  <a:cubicBezTo>
                    <a:pt x="64" y="55"/>
                    <a:pt x="64" y="55"/>
                    <a:pt x="64" y="55"/>
                  </a:cubicBezTo>
                  <a:cubicBezTo>
                    <a:pt x="55" y="64"/>
                    <a:pt x="50" y="68"/>
                    <a:pt x="42" y="68"/>
                  </a:cubicBezTo>
                  <a:close/>
                  <a:moveTo>
                    <a:pt x="50" y="18"/>
                  </a:moveTo>
                  <a:cubicBezTo>
                    <a:pt x="56" y="18"/>
                    <a:pt x="64" y="21"/>
                    <a:pt x="63" y="33"/>
                  </a:cubicBezTo>
                  <a:cubicBezTo>
                    <a:pt x="30" y="33"/>
                    <a:pt x="30" y="33"/>
                    <a:pt x="30" y="33"/>
                  </a:cubicBezTo>
                  <a:cubicBezTo>
                    <a:pt x="34" y="22"/>
                    <a:pt x="43" y="18"/>
                    <a:pt x="50" y="18"/>
                  </a:cubicBezTo>
                  <a:close/>
                </a:path>
              </a:pathLst>
            </a:custGeom>
            <a:solidFill>
              <a:schemeClr val="tx1"/>
            </a:solidFill>
            <a:ln w="9525">
              <a:noFill/>
              <a:round/>
              <a:headEnd/>
              <a:tailEnd/>
            </a:ln>
          </p:spPr>
          <p:txBody>
            <a:bodyPr/>
            <a:lstStyle/>
            <a:p>
              <a:endParaRPr lang="en-US"/>
            </a:p>
          </p:txBody>
        </p:sp>
        <p:sp>
          <p:nvSpPr>
            <p:cNvPr id="48" name="Freeform 156"/>
            <p:cNvSpPr>
              <a:spLocks noChangeAspect="1" noEditPoints="1"/>
            </p:cNvSpPr>
            <p:nvPr/>
          </p:nvSpPr>
          <p:spPr bwMode="black">
            <a:xfrm>
              <a:off x="1344416" y="6533563"/>
              <a:ext cx="154370" cy="148692"/>
            </a:xfrm>
            <a:custGeom>
              <a:avLst/>
              <a:gdLst/>
              <a:ahLst/>
              <a:cxnLst>
                <a:cxn ang="0">
                  <a:pos x="42" y="68"/>
                </a:cxn>
                <a:cxn ang="0">
                  <a:pos x="28" y="48"/>
                </a:cxn>
                <a:cxn ang="0">
                  <a:pos x="84" y="48"/>
                </a:cxn>
                <a:cxn ang="0">
                  <a:pos x="53" y="0"/>
                </a:cxn>
                <a:cxn ang="0">
                  <a:pos x="5" y="45"/>
                </a:cxn>
                <a:cxn ang="0">
                  <a:pos x="37" y="86"/>
                </a:cxn>
                <a:cxn ang="0">
                  <a:pos x="81" y="63"/>
                </a:cxn>
                <a:cxn ang="0">
                  <a:pos x="64" y="55"/>
                </a:cxn>
                <a:cxn ang="0">
                  <a:pos x="42" y="68"/>
                </a:cxn>
                <a:cxn ang="0">
                  <a:pos x="50" y="18"/>
                </a:cxn>
                <a:cxn ang="0">
                  <a:pos x="63" y="33"/>
                </a:cxn>
                <a:cxn ang="0">
                  <a:pos x="31"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9" y="0"/>
                    <a:pt x="10" y="17"/>
                    <a:pt x="5" y="45"/>
                  </a:cubicBezTo>
                  <a:cubicBezTo>
                    <a:pt x="0" y="68"/>
                    <a:pt x="12" y="86"/>
                    <a:pt x="37" y="86"/>
                  </a:cubicBezTo>
                  <a:cubicBezTo>
                    <a:pt x="55" y="86"/>
                    <a:pt x="69" y="79"/>
                    <a:pt x="81" y="63"/>
                  </a:cubicBezTo>
                  <a:cubicBezTo>
                    <a:pt x="64" y="55"/>
                    <a:pt x="64" y="55"/>
                    <a:pt x="64" y="55"/>
                  </a:cubicBezTo>
                  <a:cubicBezTo>
                    <a:pt x="55" y="64"/>
                    <a:pt x="50" y="68"/>
                    <a:pt x="42" y="68"/>
                  </a:cubicBezTo>
                  <a:close/>
                  <a:moveTo>
                    <a:pt x="50" y="18"/>
                  </a:moveTo>
                  <a:cubicBezTo>
                    <a:pt x="57" y="18"/>
                    <a:pt x="65" y="21"/>
                    <a:pt x="63" y="33"/>
                  </a:cubicBezTo>
                  <a:cubicBezTo>
                    <a:pt x="31" y="33"/>
                    <a:pt x="31" y="33"/>
                    <a:pt x="31" y="33"/>
                  </a:cubicBezTo>
                  <a:cubicBezTo>
                    <a:pt x="34" y="22"/>
                    <a:pt x="43" y="18"/>
                    <a:pt x="50" y="18"/>
                  </a:cubicBezTo>
                  <a:close/>
                </a:path>
              </a:pathLst>
            </a:custGeom>
            <a:solidFill>
              <a:schemeClr val="tx1"/>
            </a:solidFill>
            <a:ln w="9525">
              <a:noFill/>
              <a:round/>
              <a:headEnd/>
              <a:tailEnd/>
            </a:ln>
          </p:spPr>
          <p:txBody>
            <a:bodyPr/>
            <a:lstStyle/>
            <a:p>
              <a:endParaRPr lang="en-US"/>
            </a:p>
          </p:txBody>
        </p:sp>
        <p:sp>
          <p:nvSpPr>
            <p:cNvPr id="49" name="Freeform 157"/>
            <p:cNvSpPr>
              <a:spLocks noChangeAspect="1" noEditPoints="1"/>
            </p:cNvSpPr>
            <p:nvPr/>
          </p:nvSpPr>
          <p:spPr bwMode="black">
            <a:xfrm>
              <a:off x="2000850" y="6533563"/>
              <a:ext cx="152927" cy="148692"/>
            </a:xfrm>
            <a:custGeom>
              <a:avLst/>
              <a:gdLst/>
              <a:ahLst/>
              <a:cxnLst>
                <a:cxn ang="0">
                  <a:pos x="41" y="68"/>
                </a:cxn>
                <a:cxn ang="0">
                  <a:pos x="28" y="48"/>
                </a:cxn>
                <a:cxn ang="0">
                  <a:pos x="84" y="48"/>
                </a:cxn>
                <a:cxn ang="0">
                  <a:pos x="53" y="0"/>
                </a:cxn>
                <a:cxn ang="0">
                  <a:pos x="4" y="45"/>
                </a:cxn>
                <a:cxn ang="0">
                  <a:pos x="36" y="86"/>
                </a:cxn>
                <a:cxn ang="0">
                  <a:pos x="80" y="63"/>
                </a:cxn>
                <a:cxn ang="0">
                  <a:pos x="63" y="55"/>
                </a:cxn>
                <a:cxn ang="0">
                  <a:pos x="41" y="68"/>
                </a:cxn>
                <a:cxn ang="0">
                  <a:pos x="49" y="18"/>
                </a:cxn>
                <a:cxn ang="0">
                  <a:pos x="63" y="33"/>
                </a:cxn>
                <a:cxn ang="0">
                  <a:pos x="30" y="33"/>
                </a:cxn>
                <a:cxn ang="0">
                  <a:pos x="49" y="18"/>
                </a:cxn>
              </a:cxnLst>
              <a:rect l="0" t="0" r="r" b="b"/>
              <a:pathLst>
                <a:path w="88" h="86">
                  <a:moveTo>
                    <a:pt x="41" y="68"/>
                  </a:moveTo>
                  <a:cubicBezTo>
                    <a:pt x="34" y="68"/>
                    <a:pt x="25" y="63"/>
                    <a:pt x="28" y="48"/>
                  </a:cubicBezTo>
                  <a:cubicBezTo>
                    <a:pt x="84" y="48"/>
                    <a:pt x="84" y="48"/>
                    <a:pt x="84" y="48"/>
                  </a:cubicBezTo>
                  <a:cubicBezTo>
                    <a:pt x="88" y="23"/>
                    <a:pt x="83" y="0"/>
                    <a:pt x="53" y="0"/>
                  </a:cubicBezTo>
                  <a:cubicBezTo>
                    <a:pt x="28" y="0"/>
                    <a:pt x="10" y="17"/>
                    <a:pt x="4" y="45"/>
                  </a:cubicBezTo>
                  <a:cubicBezTo>
                    <a:pt x="0" y="68"/>
                    <a:pt x="11" y="86"/>
                    <a:pt x="36" y="86"/>
                  </a:cubicBezTo>
                  <a:cubicBezTo>
                    <a:pt x="55" y="86"/>
                    <a:pt x="69" y="79"/>
                    <a:pt x="80" y="63"/>
                  </a:cubicBezTo>
                  <a:cubicBezTo>
                    <a:pt x="63" y="55"/>
                    <a:pt x="63" y="55"/>
                    <a:pt x="63" y="55"/>
                  </a:cubicBezTo>
                  <a:cubicBezTo>
                    <a:pt x="55" y="64"/>
                    <a:pt x="50" y="68"/>
                    <a:pt x="41" y="68"/>
                  </a:cubicBezTo>
                  <a:close/>
                  <a:moveTo>
                    <a:pt x="49" y="18"/>
                  </a:moveTo>
                  <a:cubicBezTo>
                    <a:pt x="56" y="18"/>
                    <a:pt x="64" y="21"/>
                    <a:pt x="63" y="33"/>
                  </a:cubicBezTo>
                  <a:cubicBezTo>
                    <a:pt x="30" y="33"/>
                    <a:pt x="30" y="33"/>
                    <a:pt x="30" y="33"/>
                  </a:cubicBezTo>
                  <a:cubicBezTo>
                    <a:pt x="33" y="22"/>
                    <a:pt x="42" y="18"/>
                    <a:pt x="49" y="18"/>
                  </a:cubicBezTo>
                  <a:close/>
                </a:path>
              </a:pathLst>
            </a:custGeom>
            <a:solidFill>
              <a:schemeClr val="tx1"/>
            </a:solidFill>
            <a:ln w="9525">
              <a:noFill/>
              <a:round/>
              <a:headEnd/>
              <a:tailEnd/>
            </a:ln>
          </p:spPr>
          <p:txBody>
            <a:bodyPr/>
            <a:lstStyle/>
            <a:p>
              <a:endParaRPr lang="en-US"/>
            </a:p>
          </p:txBody>
        </p:sp>
        <p:sp>
          <p:nvSpPr>
            <p:cNvPr id="50" name="Freeform 158"/>
            <p:cNvSpPr>
              <a:spLocks noChangeAspect="1"/>
            </p:cNvSpPr>
            <p:nvPr/>
          </p:nvSpPr>
          <p:spPr bwMode="black">
            <a:xfrm>
              <a:off x="1635844" y="6533563"/>
              <a:ext cx="148599" cy="148692"/>
            </a:xfrm>
            <a:custGeom>
              <a:avLst/>
              <a:gdLst/>
              <a:ahLst/>
              <a:cxnLst>
                <a:cxn ang="0">
                  <a:pos x="63" y="56"/>
                </a:cxn>
                <a:cxn ang="0">
                  <a:pos x="44" y="67"/>
                </a:cxn>
                <a:cxn ang="0">
                  <a:pos x="30" y="43"/>
                </a:cxn>
                <a:cxn ang="0">
                  <a:pos x="53" y="19"/>
                </a:cxn>
                <a:cxn ang="0">
                  <a:pos x="67" y="31"/>
                </a:cxn>
                <a:cxn ang="0">
                  <a:pos x="86" y="19"/>
                </a:cxn>
                <a:cxn ang="0">
                  <a:pos x="54" y="0"/>
                </a:cxn>
                <a:cxn ang="0">
                  <a:pos x="5" y="43"/>
                </a:cxn>
                <a:cxn ang="0">
                  <a:pos x="38" y="86"/>
                </a:cxn>
                <a:cxn ang="0">
                  <a:pos x="79" y="64"/>
                </a:cxn>
                <a:cxn ang="0">
                  <a:pos x="63" y="56"/>
                </a:cxn>
              </a:cxnLst>
              <a:rect l="0" t="0" r="r" b="b"/>
              <a:pathLst>
                <a:path w="86" h="86">
                  <a:moveTo>
                    <a:pt x="63" y="56"/>
                  </a:moveTo>
                  <a:cubicBezTo>
                    <a:pt x="57" y="65"/>
                    <a:pt x="51" y="67"/>
                    <a:pt x="44" y="67"/>
                  </a:cubicBezTo>
                  <a:cubicBezTo>
                    <a:pt x="31" y="67"/>
                    <a:pt x="27" y="57"/>
                    <a:pt x="30" y="43"/>
                  </a:cubicBezTo>
                  <a:cubicBezTo>
                    <a:pt x="33" y="29"/>
                    <a:pt x="40" y="19"/>
                    <a:pt x="53" y="19"/>
                  </a:cubicBezTo>
                  <a:cubicBezTo>
                    <a:pt x="57" y="19"/>
                    <a:pt x="65" y="21"/>
                    <a:pt x="67" y="31"/>
                  </a:cubicBezTo>
                  <a:cubicBezTo>
                    <a:pt x="86" y="19"/>
                    <a:pt x="86" y="19"/>
                    <a:pt x="86" y="19"/>
                  </a:cubicBezTo>
                  <a:cubicBezTo>
                    <a:pt x="81" y="6"/>
                    <a:pt x="69" y="0"/>
                    <a:pt x="54" y="0"/>
                  </a:cubicBezTo>
                  <a:cubicBezTo>
                    <a:pt x="31" y="0"/>
                    <a:pt x="10" y="16"/>
                    <a:pt x="5" y="43"/>
                  </a:cubicBezTo>
                  <a:cubicBezTo>
                    <a:pt x="0" y="70"/>
                    <a:pt x="14" y="86"/>
                    <a:pt x="38" y="86"/>
                  </a:cubicBezTo>
                  <a:cubicBezTo>
                    <a:pt x="54" y="86"/>
                    <a:pt x="69" y="77"/>
                    <a:pt x="79" y="64"/>
                  </a:cubicBezTo>
                  <a:lnTo>
                    <a:pt x="63" y="56"/>
                  </a:lnTo>
                  <a:close/>
                </a:path>
              </a:pathLst>
            </a:custGeom>
            <a:solidFill>
              <a:schemeClr val="tx1"/>
            </a:solidFill>
            <a:ln w="9525">
              <a:noFill/>
              <a:round/>
              <a:headEnd/>
              <a:tailEnd/>
            </a:ln>
          </p:spPr>
          <p:txBody>
            <a:bodyPr/>
            <a:lstStyle/>
            <a:p>
              <a:endParaRPr lang="en-US"/>
            </a:p>
          </p:txBody>
        </p:sp>
        <p:sp>
          <p:nvSpPr>
            <p:cNvPr id="51" name="Freeform 159"/>
            <p:cNvSpPr>
              <a:spLocks noChangeAspect="1"/>
            </p:cNvSpPr>
            <p:nvPr/>
          </p:nvSpPr>
          <p:spPr bwMode="black">
            <a:xfrm>
              <a:off x="1487244" y="6533563"/>
              <a:ext cx="157256" cy="148692"/>
            </a:xfrm>
            <a:custGeom>
              <a:avLst/>
              <a:gdLst/>
              <a:ahLst/>
              <a:cxnLst>
                <a:cxn ang="0">
                  <a:pos x="38" y="24"/>
                </a:cxn>
                <a:cxn ang="0">
                  <a:pos x="49" y="18"/>
                </a:cxn>
                <a:cxn ang="0">
                  <a:pos x="70" y="26"/>
                </a:cxn>
                <a:cxn ang="0">
                  <a:pos x="90" y="14"/>
                </a:cxn>
                <a:cxn ang="0">
                  <a:pos x="54" y="0"/>
                </a:cxn>
                <a:cxn ang="0">
                  <a:pos x="14" y="29"/>
                </a:cxn>
                <a:cxn ang="0">
                  <a:pos x="56" y="60"/>
                </a:cxn>
                <a:cxn ang="0">
                  <a:pos x="41" y="68"/>
                </a:cxn>
                <a:cxn ang="0">
                  <a:pos x="18" y="57"/>
                </a:cxn>
                <a:cxn ang="0">
                  <a:pos x="0" y="68"/>
                </a:cxn>
                <a:cxn ang="0">
                  <a:pos x="37" y="86"/>
                </a:cxn>
                <a:cxn ang="0">
                  <a:pos x="80" y="57"/>
                </a:cxn>
                <a:cxn ang="0">
                  <a:pos x="38" y="24"/>
                </a:cxn>
              </a:cxnLst>
              <a:rect l="0" t="0" r="r" b="b"/>
              <a:pathLst>
                <a:path w="90" h="86">
                  <a:moveTo>
                    <a:pt x="38" y="24"/>
                  </a:moveTo>
                  <a:cubicBezTo>
                    <a:pt x="39" y="20"/>
                    <a:pt x="43" y="18"/>
                    <a:pt x="49" y="18"/>
                  </a:cubicBezTo>
                  <a:cubicBezTo>
                    <a:pt x="57" y="18"/>
                    <a:pt x="66" y="21"/>
                    <a:pt x="70" y="26"/>
                  </a:cubicBezTo>
                  <a:cubicBezTo>
                    <a:pt x="90" y="14"/>
                    <a:pt x="90" y="14"/>
                    <a:pt x="90" y="14"/>
                  </a:cubicBezTo>
                  <a:cubicBezTo>
                    <a:pt x="79" y="4"/>
                    <a:pt x="66" y="0"/>
                    <a:pt x="54" y="0"/>
                  </a:cubicBezTo>
                  <a:cubicBezTo>
                    <a:pt x="37" y="0"/>
                    <a:pt x="18" y="8"/>
                    <a:pt x="14" y="29"/>
                  </a:cubicBezTo>
                  <a:cubicBezTo>
                    <a:pt x="8" y="58"/>
                    <a:pt x="59" y="47"/>
                    <a:pt x="56" y="60"/>
                  </a:cubicBezTo>
                  <a:cubicBezTo>
                    <a:pt x="55" y="67"/>
                    <a:pt x="45" y="68"/>
                    <a:pt x="41" y="68"/>
                  </a:cubicBezTo>
                  <a:cubicBezTo>
                    <a:pt x="31" y="68"/>
                    <a:pt x="24" y="64"/>
                    <a:pt x="18" y="57"/>
                  </a:cubicBezTo>
                  <a:cubicBezTo>
                    <a:pt x="0" y="68"/>
                    <a:pt x="0" y="68"/>
                    <a:pt x="0" y="68"/>
                  </a:cubicBezTo>
                  <a:cubicBezTo>
                    <a:pt x="9" y="81"/>
                    <a:pt x="20" y="86"/>
                    <a:pt x="37" y="86"/>
                  </a:cubicBezTo>
                  <a:cubicBezTo>
                    <a:pt x="55" y="86"/>
                    <a:pt x="76" y="78"/>
                    <a:pt x="80" y="57"/>
                  </a:cubicBezTo>
                  <a:cubicBezTo>
                    <a:pt x="86" y="26"/>
                    <a:pt x="35" y="38"/>
                    <a:pt x="38" y="24"/>
                  </a:cubicBezTo>
                  <a:close/>
                </a:path>
              </a:pathLst>
            </a:custGeom>
            <a:solidFill>
              <a:schemeClr val="tx1"/>
            </a:solidFill>
            <a:ln w="9525">
              <a:noFill/>
              <a:round/>
              <a:headEnd/>
              <a:tailEnd/>
            </a:ln>
          </p:spPr>
          <p:txBody>
            <a:bodyPr/>
            <a:lstStyle/>
            <a:p>
              <a:endParaRPr lang="en-US"/>
            </a:p>
          </p:txBody>
        </p:sp>
      </p:grpSp>
    </p:spTree>
    <p:extLst>
      <p:ext uri="{BB962C8B-B14F-4D97-AF65-F5344CB8AC3E}">
        <p14:creationId xmlns:p14="http://schemas.microsoft.com/office/powerpoint/2010/main" xmlns="" val="2289545993"/>
      </p:ext>
    </p:extLst>
  </p:cSld>
  <p:clrMap bg1="lt1" tx1="dk1" bg2="lt2" tx2="dk2" accent1="accent1" accent2="accent2" accent3="accent3" accent4="accent4" accent5="accent5" accent6="accent6" hlink="hlink" folHlink="folHlink"/>
  <p:sldLayoutIdLst>
    <p:sldLayoutId id="2147483750" r:id="rId1"/>
    <p:sldLayoutId id="2147483763" r:id="rId2"/>
    <p:sldLayoutId id="2147483707" r:id="rId3"/>
    <p:sldLayoutId id="2147483708" r:id="rId4"/>
    <p:sldLayoutId id="2147483709" r:id="rId5"/>
    <p:sldLayoutId id="2147483710" r:id="rId6"/>
    <p:sldLayoutId id="2147483711" r:id="rId7"/>
    <p:sldLayoutId id="2147483712"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 id="2147483774" r:id="rId18"/>
    <p:sldLayoutId id="2147483775" r:id="rId19"/>
    <p:sldLayoutId id="2147483776" r:id="rId20"/>
    <p:sldLayoutId id="2147483777" r:id="rId21"/>
    <p:sldLayoutId id="2147483778" r:id="rId22"/>
    <p:sldLayoutId id="2147483779" r:id="rId23"/>
    <p:sldLayoutId id="2147483780" r:id="rId24"/>
    <p:sldLayoutId id="2147483781" r:id="rId25"/>
    <p:sldLayoutId id="2147483782" r:id="rId26"/>
    <p:sldLayoutId id="2147483783" r:id="rId27"/>
    <p:sldLayoutId id="2147483785" r:id="rId28"/>
    <p:sldLayoutId id="2147483787" r:id="rId29"/>
    <p:sldLayoutId id="2147483788" r:id="rId30"/>
    <p:sldLayoutId id="2147483789" r:id="rId31"/>
    <p:sldLayoutId id="2147483790" r:id="rId32"/>
    <p:sldLayoutId id="2147483791" r:id="rId33"/>
    <p:sldLayoutId id="2147483792" r:id="rId34"/>
    <p:sldLayoutId id="2147483793" r:id="rId35"/>
    <p:sldLayoutId id="2147483794" r:id="rId36"/>
    <p:sldLayoutId id="2147483795" r:id="rId37"/>
    <p:sldLayoutId id="2147483796" r:id="rId38"/>
    <p:sldLayoutId id="2147483797" r:id="rId39"/>
    <p:sldLayoutId id="2147483798" r:id="rId40"/>
    <p:sldLayoutId id="2147483799" r:id="rId41"/>
    <p:sldLayoutId id="2147483800" r:id="rId42"/>
    <p:sldLayoutId id="2147483801" r:id="rId43"/>
    <p:sldLayoutId id="2147483802" r:id="rId44"/>
    <p:sldLayoutId id="2147483803" r:id="rId45"/>
    <p:sldLayoutId id="2147483804" r:id="rId46"/>
    <p:sldLayoutId id="2147483805" r:id="rId47"/>
    <p:sldLayoutId id="2147483806" r:id="rId48"/>
    <p:sldLayoutId id="2147483807" r:id="rId49"/>
    <p:sldLayoutId id="2147483808" r:id="rId50"/>
    <p:sldLayoutId id="2147483809" r:id="rId51"/>
    <p:sldLayoutId id="2147483810" r:id="rId52"/>
    <p:sldLayoutId id="2147483811" r:id="rId53"/>
    <p:sldLayoutId id="2147483813" r:id="rId54"/>
    <p:sldLayoutId id="2147483814" r:id="rId55"/>
    <p:sldLayoutId id="2147483815" r:id="rId56"/>
    <p:sldLayoutId id="2147483816" r:id="rId57"/>
    <p:sldLayoutId id="2147483817" r:id="rId58"/>
    <p:sldLayoutId id="2147483818" r:id="rId59"/>
    <p:sldLayoutId id="2147483819" r:id="rId60"/>
    <p:sldLayoutId id="2147483820" r:id="rId61"/>
    <p:sldLayoutId id="2147483821" r:id="rId62"/>
    <p:sldLayoutId id="2147483822" r:id="rId63"/>
    <p:sldLayoutId id="2147483823" r:id="rId64"/>
    <p:sldLayoutId id="2147483824" r:id="rId65"/>
    <p:sldLayoutId id="2147483825" r:id="rId66"/>
    <p:sldLayoutId id="2147483826" r:id="rId67"/>
    <p:sldLayoutId id="2147483827" r:id="rId68"/>
    <p:sldLayoutId id="2147483828" r:id="rId69"/>
    <p:sldLayoutId id="2147483829" r:id="rId70"/>
    <p:sldLayoutId id="2147483830" r:id="rId71"/>
    <p:sldLayoutId id="2147483831" r:id="rId72"/>
    <p:sldLayoutId id="2147483832" r:id="rId73"/>
    <p:sldLayoutId id="2147483833" r:id="rId74"/>
    <p:sldLayoutId id="2147483835" r:id="rId75"/>
    <p:sldLayoutId id="2147483836" r:id="rId76"/>
    <p:sldLayoutId id="2147483837" r:id="rId77"/>
    <p:sldLayoutId id="2147483838" r:id="rId78"/>
    <p:sldLayoutId id="2147483839" r:id="rId79"/>
    <p:sldLayoutId id="2147483840" r:id="rId80"/>
    <p:sldLayoutId id="2147483841" r:id="rId81"/>
    <p:sldLayoutId id="2147483842" r:id="rId82"/>
    <p:sldLayoutId id="2147483843" r:id="rId83"/>
    <p:sldLayoutId id="2147483844" r:id="rId84"/>
    <p:sldLayoutId id="2147483845" r:id="rId85"/>
    <p:sldLayoutId id="2147483846" r:id="rId86"/>
    <p:sldLayoutId id="2147483847" r:id="rId87"/>
    <p:sldLayoutId id="2147483848" r:id="rId88"/>
    <p:sldLayoutId id="2147483850" r:id="rId89"/>
    <p:sldLayoutId id="2147483851" r:id="rId90"/>
    <p:sldLayoutId id="2147483852" r:id="rId91"/>
    <p:sldLayoutId id="2147483853" r:id="rId92"/>
    <p:sldLayoutId id="2147483854" r:id="rId93"/>
    <p:sldLayoutId id="2147483855" r:id="rId94"/>
    <p:sldLayoutId id="2147483856" r:id="rId95"/>
    <p:sldLayoutId id="2147483857" r:id="rId96"/>
    <p:sldLayoutId id="2147483858" r:id="rId97"/>
    <p:sldLayoutId id="2147483859" r:id="rId98"/>
    <p:sldLayoutId id="2147483860" r:id="rId99"/>
    <p:sldLayoutId id="2147483861" r:id="rId100"/>
    <p:sldLayoutId id="2147483862" r:id="rId101"/>
    <p:sldLayoutId id="2147483863" r:id="rId102"/>
    <p:sldLayoutId id="2147483864" r:id="rId103"/>
    <p:sldLayoutId id="2147483865" r:id="rId104"/>
    <p:sldLayoutId id="2147483866" r:id="rId105"/>
    <p:sldLayoutId id="2147483868" r:id="rId106"/>
    <p:sldLayoutId id="2147483869" r:id="rId107"/>
    <p:sldLayoutId id="2147483870" r:id="rId108"/>
    <p:sldLayoutId id="2147483871" r:id="rId109"/>
    <p:sldLayoutId id="2147483872" r:id="rId110"/>
    <p:sldLayoutId id="2147483873" r:id="rId111"/>
    <p:sldLayoutId id="2147483875" r:id="rId112"/>
    <p:sldLayoutId id="2147483876" r:id="rId113"/>
    <p:sldLayoutId id="2147483877" r:id="rId114"/>
    <p:sldLayoutId id="2147483878" r:id="rId115"/>
    <p:sldLayoutId id="2147483879" r:id="rId116"/>
    <p:sldLayoutId id="2147483880" r:id="rId117"/>
    <p:sldLayoutId id="2147483881" r:id="rId118"/>
    <p:sldLayoutId id="2147483882" r:id="rId119"/>
    <p:sldLayoutId id="2147483883" r:id="rId120"/>
    <p:sldLayoutId id="2147483885" r:id="rId121"/>
    <p:sldLayoutId id="2147483886" r:id="rId122"/>
    <p:sldLayoutId id="2147483888" r:id="rId123"/>
    <p:sldLayoutId id="2147483889" r:id="rId124"/>
    <p:sldLayoutId id="2147483890" r:id="rId125"/>
    <p:sldLayoutId id="2147483891" r:id="rId126"/>
    <p:sldLayoutId id="2147483892" r:id="rId127"/>
    <p:sldLayoutId id="2147483893" r:id="rId128"/>
    <p:sldLayoutId id="2147483894" r:id="rId129"/>
    <p:sldLayoutId id="2147483895" r:id="rId130"/>
    <p:sldLayoutId id="2147483896" r:id="rId131"/>
    <p:sldLayoutId id="2147483942" r:id="rId132"/>
    <p:sldLayoutId id="2147483943" r:id="rId133"/>
    <p:sldLayoutId id="2147483944" r:id="rId134"/>
  </p:sldLayoutIdLst>
  <p:transition>
    <p:fade/>
  </p:transition>
  <p:timing>
    <p:tnLst>
      <p:par>
        <p:cTn id="1" dur="indefinite" restart="never" nodeType="tmRoot"/>
      </p:par>
    </p:tnLst>
  </p:timing>
  <p:hf hdr="0" ftr="0" dt="0"/>
  <p:txStyles>
    <p:titleStyle>
      <a:lvl1pPr algn="l" rtl="0" fontAlgn="base">
        <a:lnSpc>
          <a:spcPct val="100000"/>
        </a:lnSpc>
        <a:spcBef>
          <a:spcPct val="0"/>
        </a:spcBef>
        <a:spcAft>
          <a:spcPct val="0"/>
        </a:spcAft>
        <a:defRPr lang="en-US" sz="2600" b="1" kern="1200" dirty="0" smtClean="0">
          <a:gradFill>
            <a:gsLst>
              <a:gs pos="0">
                <a:schemeClr val="bg1">
                  <a:lumMod val="50000"/>
                </a:schemeClr>
              </a:gs>
              <a:gs pos="99167">
                <a:schemeClr val="tx1"/>
              </a:gs>
              <a:gs pos="64000">
                <a:schemeClr val="tx1">
                  <a:lumMod val="85000"/>
                  <a:lumOff val="15000"/>
                </a:schemeClr>
              </a:gs>
            </a:gsLst>
            <a:lin ang="5400000" scaled="1"/>
          </a:gradFill>
          <a:effectLst>
            <a:outerShdw blurRad="152400" dist="25400" dir="5400000" algn="t" rotWithShape="0">
              <a:schemeClr val="bg1"/>
            </a:outerShdw>
          </a:effectLst>
          <a:latin typeface="Arial" charset="0"/>
          <a:ea typeface="+mn-ea"/>
          <a:cs typeface="+mn-cs"/>
        </a:defRPr>
      </a:lvl1pPr>
      <a:lvl2pPr algn="r" rtl="0" fontAlgn="base">
        <a:lnSpc>
          <a:spcPct val="85000"/>
        </a:lnSpc>
        <a:spcBef>
          <a:spcPct val="0"/>
        </a:spcBef>
        <a:spcAft>
          <a:spcPct val="0"/>
        </a:spcAft>
        <a:defRPr sz="2200" b="1">
          <a:solidFill>
            <a:schemeClr val="tx1"/>
          </a:solidFill>
          <a:latin typeface="Arial" charset="0"/>
        </a:defRPr>
      </a:lvl2pPr>
      <a:lvl3pPr algn="r" rtl="0" fontAlgn="base">
        <a:lnSpc>
          <a:spcPct val="85000"/>
        </a:lnSpc>
        <a:spcBef>
          <a:spcPct val="0"/>
        </a:spcBef>
        <a:spcAft>
          <a:spcPct val="0"/>
        </a:spcAft>
        <a:defRPr sz="2200" b="1">
          <a:solidFill>
            <a:schemeClr val="tx1"/>
          </a:solidFill>
          <a:latin typeface="Arial" charset="0"/>
        </a:defRPr>
      </a:lvl3pPr>
      <a:lvl4pPr algn="r" rtl="0" fontAlgn="base">
        <a:lnSpc>
          <a:spcPct val="85000"/>
        </a:lnSpc>
        <a:spcBef>
          <a:spcPct val="0"/>
        </a:spcBef>
        <a:spcAft>
          <a:spcPct val="0"/>
        </a:spcAft>
        <a:defRPr sz="2200" b="1">
          <a:solidFill>
            <a:schemeClr val="tx1"/>
          </a:solidFill>
          <a:latin typeface="Arial" charset="0"/>
        </a:defRPr>
      </a:lvl4pPr>
      <a:lvl5pPr algn="r" rtl="0" fontAlgn="base">
        <a:lnSpc>
          <a:spcPct val="85000"/>
        </a:lnSpc>
        <a:spcBef>
          <a:spcPct val="0"/>
        </a:spcBef>
        <a:spcAft>
          <a:spcPct val="0"/>
        </a:spcAft>
        <a:defRPr sz="2200" b="1">
          <a:solidFill>
            <a:schemeClr val="tx1"/>
          </a:solidFill>
          <a:latin typeface="Arial" charset="0"/>
        </a:defRPr>
      </a:lvl5pPr>
      <a:lvl6pPr marL="457200" algn="r" rtl="0" fontAlgn="base">
        <a:lnSpc>
          <a:spcPct val="85000"/>
        </a:lnSpc>
        <a:spcBef>
          <a:spcPct val="0"/>
        </a:spcBef>
        <a:spcAft>
          <a:spcPct val="0"/>
        </a:spcAft>
        <a:defRPr sz="2200" b="1">
          <a:solidFill>
            <a:schemeClr val="tx1"/>
          </a:solidFill>
          <a:latin typeface="Arial" charset="0"/>
        </a:defRPr>
      </a:lvl6pPr>
      <a:lvl7pPr marL="914400" algn="r" rtl="0" fontAlgn="base">
        <a:lnSpc>
          <a:spcPct val="85000"/>
        </a:lnSpc>
        <a:spcBef>
          <a:spcPct val="0"/>
        </a:spcBef>
        <a:spcAft>
          <a:spcPct val="0"/>
        </a:spcAft>
        <a:defRPr sz="2200" b="1">
          <a:solidFill>
            <a:schemeClr val="tx1"/>
          </a:solidFill>
          <a:latin typeface="Arial" charset="0"/>
        </a:defRPr>
      </a:lvl7pPr>
      <a:lvl8pPr marL="1371600" algn="r" rtl="0" fontAlgn="base">
        <a:lnSpc>
          <a:spcPct val="85000"/>
        </a:lnSpc>
        <a:spcBef>
          <a:spcPct val="0"/>
        </a:spcBef>
        <a:spcAft>
          <a:spcPct val="0"/>
        </a:spcAft>
        <a:defRPr sz="2200" b="1">
          <a:solidFill>
            <a:schemeClr val="tx1"/>
          </a:solidFill>
          <a:latin typeface="Arial" charset="0"/>
        </a:defRPr>
      </a:lvl8pPr>
      <a:lvl9pPr marL="1828800" algn="r" rtl="0" fontAlgn="base">
        <a:lnSpc>
          <a:spcPct val="85000"/>
        </a:lnSpc>
        <a:spcBef>
          <a:spcPct val="0"/>
        </a:spcBef>
        <a:spcAft>
          <a:spcPct val="0"/>
        </a:spcAft>
        <a:defRPr sz="2200" b="1">
          <a:solidFill>
            <a:schemeClr val="tx1"/>
          </a:solidFill>
          <a:latin typeface="Arial" charset="0"/>
        </a:defRPr>
      </a:lvl9pPr>
    </p:titleStyle>
    <p:body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23720" name="Text Box 8"/>
          <p:cNvSpPr txBox="1">
            <a:spLocks noChangeAspect="1" noChangeArrowheads="1"/>
          </p:cNvSpPr>
          <p:nvPr/>
        </p:nvSpPr>
        <p:spPr bwMode="black">
          <a:xfrm>
            <a:off x="6362700" y="2847975"/>
            <a:ext cx="933450" cy="246063"/>
          </a:xfrm>
          <a:prstGeom prst="rect">
            <a:avLst/>
          </a:prstGeom>
          <a:noFill/>
          <a:ln w="9525">
            <a:noFill/>
            <a:miter lim="800000"/>
            <a:headEnd/>
            <a:tailEnd/>
          </a:ln>
          <a:effectLst/>
        </p:spPr>
        <p:txBody>
          <a:bodyPr>
            <a:spAutoFit/>
          </a:bodyPr>
          <a:lstStyle/>
          <a:p>
            <a:r>
              <a:rPr lang="en-US" sz="1000" b="1"/>
              <a:t>TM</a:t>
            </a:r>
          </a:p>
        </p:txBody>
      </p:sp>
      <p:sp>
        <p:nvSpPr>
          <p:cNvPr id="1523734" name="Freeform 22"/>
          <p:cNvSpPr>
            <a:spLocks noChangeAspect="1"/>
          </p:cNvSpPr>
          <p:nvPr/>
        </p:nvSpPr>
        <p:spPr bwMode="black">
          <a:xfrm>
            <a:off x="2162175" y="2289175"/>
            <a:ext cx="382588" cy="207963"/>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26522"/>
          </a:solidFill>
          <a:ln w="9525" cap="flat" cmpd="sng">
            <a:noFill/>
            <a:prstDash val="solid"/>
            <a:round/>
            <a:headEnd type="none" w="med" len="med"/>
            <a:tailEnd type="none" w="med" len="med"/>
          </a:ln>
          <a:effectLst/>
        </p:spPr>
        <p:txBody>
          <a:bodyPr/>
          <a:lstStyle/>
          <a:p>
            <a:endParaRPr lang="en-US"/>
          </a:p>
        </p:txBody>
      </p:sp>
      <p:sp>
        <p:nvSpPr>
          <p:cNvPr id="1523735" name="Freeform 23"/>
          <p:cNvSpPr>
            <a:spLocks noChangeAspect="1"/>
          </p:cNvSpPr>
          <p:nvPr/>
        </p:nvSpPr>
        <p:spPr bwMode="black">
          <a:xfrm>
            <a:off x="2384425" y="2401888"/>
            <a:ext cx="373063" cy="211138"/>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rgbClr val="FFD400"/>
          </a:solidFill>
          <a:ln w="9525" cap="flat" cmpd="sng">
            <a:noFill/>
            <a:prstDash val="solid"/>
            <a:round/>
            <a:headEnd type="none" w="med" len="med"/>
            <a:tailEnd type="none" w="med" len="med"/>
          </a:ln>
          <a:effectLst/>
        </p:spPr>
        <p:txBody>
          <a:bodyPr/>
          <a:lstStyle/>
          <a:p>
            <a:endParaRPr lang="en-US"/>
          </a:p>
        </p:txBody>
      </p:sp>
      <p:sp>
        <p:nvSpPr>
          <p:cNvPr id="1523736" name="Freeform 24"/>
          <p:cNvSpPr>
            <a:spLocks noChangeAspect="1"/>
          </p:cNvSpPr>
          <p:nvPr/>
        </p:nvSpPr>
        <p:spPr bwMode="black">
          <a:xfrm>
            <a:off x="2592388" y="2509838"/>
            <a:ext cx="382588" cy="215900"/>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26522"/>
          </a:solidFill>
          <a:ln w="9525" cap="flat" cmpd="sng">
            <a:noFill/>
            <a:prstDash val="solid"/>
            <a:round/>
            <a:headEnd type="none" w="med" len="med"/>
            <a:tailEnd type="none" w="med" len="med"/>
          </a:ln>
          <a:effectLst/>
        </p:spPr>
        <p:txBody>
          <a:bodyPr/>
          <a:lstStyle/>
          <a:p>
            <a:endParaRPr lang="en-US"/>
          </a:p>
        </p:txBody>
      </p:sp>
      <p:sp>
        <p:nvSpPr>
          <p:cNvPr id="1523737" name="Freeform 25"/>
          <p:cNvSpPr>
            <a:spLocks noChangeAspect="1"/>
          </p:cNvSpPr>
          <p:nvPr/>
        </p:nvSpPr>
        <p:spPr bwMode="black">
          <a:xfrm>
            <a:off x="2271713" y="2705100"/>
            <a:ext cx="381000" cy="215900"/>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FD400"/>
          </a:solidFill>
          <a:ln w="9525" cap="flat" cmpd="sng">
            <a:noFill/>
            <a:prstDash val="solid"/>
            <a:round/>
            <a:headEnd type="none" w="med" len="med"/>
            <a:tailEnd type="none" w="med" len="med"/>
          </a:ln>
          <a:effectLst/>
        </p:spPr>
        <p:txBody>
          <a:bodyPr/>
          <a:lstStyle/>
          <a:p>
            <a:endParaRPr lang="en-US"/>
          </a:p>
        </p:txBody>
      </p:sp>
      <p:sp>
        <p:nvSpPr>
          <p:cNvPr id="1523738" name="Freeform 26"/>
          <p:cNvSpPr>
            <a:spLocks noChangeAspect="1"/>
          </p:cNvSpPr>
          <p:nvPr/>
        </p:nvSpPr>
        <p:spPr bwMode="black">
          <a:xfrm>
            <a:off x="2487613" y="2820988"/>
            <a:ext cx="377825" cy="207963"/>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26522"/>
          </a:solidFill>
          <a:ln w="9525" cap="flat" cmpd="sng">
            <a:noFill/>
            <a:prstDash val="solid"/>
            <a:round/>
            <a:headEnd type="none" w="med" len="med"/>
            <a:tailEnd type="none" w="med" len="med"/>
          </a:ln>
          <a:effectLst/>
        </p:spPr>
        <p:txBody>
          <a:bodyPr/>
          <a:lstStyle/>
          <a:p>
            <a:endParaRPr lang="en-US"/>
          </a:p>
        </p:txBody>
      </p:sp>
      <p:sp>
        <p:nvSpPr>
          <p:cNvPr id="1523739" name="Freeform 27"/>
          <p:cNvSpPr>
            <a:spLocks noChangeAspect="1"/>
          </p:cNvSpPr>
          <p:nvPr/>
        </p:nvSpPr>
        <p:spPr bwMode="black">
          <a:xfrm>
            <a:off x="1954213" y="2895600"/>
            <a:ext cx="373063" cy="219075"/>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rgbClr val="F26522"/>
          </a:solidFill>
          <a:ln w="9525" cap="flat" cmpd="sng">
            <a:noFill/>
            <a:prstDash val="solid"/>
            <a:round/>
            <a:headEnd type="none" w="med" len="med"/>
            <a:tailEnd type="none" w="med" len="med"/>
          </a:ln>
          <a:effectLst/>
        </p:spPr>
        <p:txBody>
          <a:bodyPr/>
          <a:lstStyle/>
          <a:p>
            <a:endParaRPr lang="en-US"/>
          </a:p>
        </p:txBody>
      </p:sp>
      <p:sp>
        <p:nvSpPr>
          <p:cNvPr id="1523740" name="Freeform 28"/>
          <p:cNvSpPr>
            <a:spLocks noChangeAspect="1"/>
          </p:cNvSpPr>
          <p:nvPr/>
        </p:nvSpPr>
        <p:spPr bwMode="black">
          <a:xfrm>
            <a:off x="2162175" y="3006725"/>
            <a:ext cx="382588" cy="217488"/>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D400"/>
          </a:solidFill>
          <a:ln w="9525" cap="flat" cmpd="sng">
            <a:noFill/>
            <a:prstDash val="solid"/>
            <a:round/>
            <a:headEnd type="none" w="med" len="med"/>
            <a:tailEnd type="none" w="med" len="med"/>
          </a:ln>
          <a:effectLst/>
        </p:spPr>
        <p:txBody>
          <a:bodyPr/>
          <a:lstStyle/>
          <a:p>
            <a:endParaRPr lang="en-US"/>
          </a:p>
        </p:txBody>
      </p:sp>
      <p:sp>
        <p:nvSpPr>
          <p:cNvPr id="1523741" name="Freeform 29"/>
          <p:cNvSpPr>
            <a:spLocks noChangeAspect="1"/>
          </p:cNvSpPr>
          <p:nvPr/>
        </p:nvSpPr>
        <p:spPr bwMode="black">
          <a:xfrm>
            <a:off x="1841500" y="3206750"/>
            <a:ext cx="382588" cy="215900"/>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26522"/>
          </a:solidFill>
          <a:ln w="9525" cap="flat" cmpd="sng">
            <a:noFill/>
            <a:prstDash val="solid"/>
            <a:round/>
            <a:headEnd type="none" w="med" len="med"/>
            <a:tailEnd type="none" w="med" len="med"/>
          </a:ln>
          <a:effectLst/>
        </p:spPr>
        <p:txBody>
          <a:bodyPr/>
          <a:lstStyle/>
          <a:p>
            <a:endParaRPr lang="en-US"/>
          </a:p>
        </p:txBody>
      </p:sp>
      <p:sp>
        <p:nvSpPr>
          <p:cNvPr id="1523742" name="Freeform 30"/>
          <p:cNvSpPr>
            <a:spLocks noChangeAspect="1"/>
          </p:cNvSpPr>
          <p:nvPr/>
        </p:nvSpPr>
        <p:spPr bwMode="black">
          <a:xfrm>
            <a:off x="2974975" y="2851150"/>
            <a:ext cx="307975" cy="571500"/>
          </a:xfrm>
          <a:custGeom>
            <a:avLst/>
            <a:gdLst/>
            <a:ahLst/>
            <a:cxnLst>
              <a:cxn ang="0">
                <a:pos x="12" y="45"/>
              </a:cxn>
              <a:cxn ang="0">
                <a:pos x="0" y="45"/>
              </a:cxn>
              <a:cxn ang="0">
                <a:pos x="3" y="30"/>
              </a:cxn>
              <a:cxn ang="0">
                <a:pos x="15" y="30"/>
              </a:cxn>
              <a:cxn ang="0">
                <a:pos x="17" y="22"/>
              </a:cxn>
              <a:cxn ang="0">
                <a:pos x="44" y="0"/>
              </a:cxn>
              <a:cxn ang="0">
                <a:pos x="59" y="1"/>
              </a:cxn>
              <a:cxn ang="0">
                <a:pos x="56" y="19"/>
              </a:cxn>
              <a:cxn ang="0">
                <a:pos x="49" y="19"/>
              </a:cxn>
              <a:cxn ang="0">
                <a:pos x="40" y="25"/>
              </a:cxn>
              <a:cxn ang="0">
                <a:pos x="39" y="30"/>
              </a:cxn>
              <a:cxn ang="0">
                <a:pos x="54" y="30"/>
              </a:cxn>
              <a:cxn ang="0">
                <a:pos x="51" y="45"/>
              </a:cxn>
              <a:cxn ang="0">
                <a:pos x="36" y="45"/>
              </a:cxn>
              <a:cxn ang="0">
                <a:pos x="23" y="110"/>
              </a:cxn>
              <a:cxn ang="0">
                <a:pos x="0" y="110"/>
              </a:cxn>
              <a:cxn ang="0">
                <a:pos x="12" y="45"/>
              </a:cxn>
            </a:cxnLst>
            <a:rect l="0" t="0" r="r" b="b"/>
            <a:pathLst>
              <a:path w="59" h="110">
                <a:moveTo>
                  <a:pt x="12" y="45"/>
                </a:moveTo>
                <a:cubicBezTo>
                  <a:pt x="0" y="45"/>
                  <a:pt x="0" y="45"/>
                  <a:pt x="0" y="45"/>
                </a:cubicBezTo>
                <a:cubicBezTo>
                  <a:pt x="3" y="30"/>
                  <a:pt x="3" y="30"/>
                  <a:pt x="3" y="30"/>
                </a:cubicBezTo>
                <a:cubicBezTo>
                  <a:pt x="15" y="30"/>
                  <a:pt x="15" y="30"/>
                  <a:pt x="15" y="30"/>
                </a:cubicBezTo>
                <a:cubicBezTo>
                  <a:pt x="17" y="22"/>
                  <a:pt x="17" y="22"/>
                  <a:pt x="17" y="22"/>
                </a:cubicBezTo>
                <a:cubicBezTo>
                  <a:pt x="18" y="13"/>
                  <a:pt x="24" y="0"/>
                  <a:pt x="44" y="0"/>
                </a:cubicBezTo>
                <a:cubicBezTo>
                  <a:pt x="49" y="0"/>
                  <a:pt x="57" y="0"/>
                  <a:pt x="59" y="1"/>
                </a:cubicBezTo>
                <a:cubicBezTo>
                  <a:pt x="56" y="19"/>
                  <a:pt x="56" y="19"/>
                  <a:pt x="56" y="19"/>
                </a:cubicBezTo>
                <a:cubicBezTo>
                  <a:pt x="49" y="19"/>
                  <a:pt x="49" y="19"/>
                  <a:pt x="49" y="19"/>
                </a:cubicBezTo>
                <a:cubicBezTo>
                  <a:pt x="45" y="19"/>
                  <a:pt x="41" y="20"/>
                  <a:pt x="40" y="25"/>
                </a:cubicBezTo>
                <a:cubicBezTo>
                  <a:pt x="39" y="30"/>
                  <a:pt x="39" y="30"/>
                  <a:pt x="39" y="30"/>
                </a:cubicBezTo>
                <a:cubicBezTo>
                  <a:pt x="54" y="30"/>
                  <a:pt x="54" y="30"/>
                  <a:pt x="54" y="30"/>
                </a:cubicBezTo>
                <a:cubicBezTo>
                  <a:pt x="51" y="45"/>
                  <a:pt x="51" y="45"/>
                  <a:pt x="51" y="45"/>
                </a:cubicBezTo>
                <a:cubicBezTo>
                  <a:pt x="36" y="45"/>
                  <a:pt x="36" y="45"/>
                  <a:pt x="36" y="45"/>
                </a:cubicBezTo>
                <a:cubicBezTo>
                  <a:pt x="23" y="110"/>
                  <a:pt x="23" y="110"/>
                  <a:pt x="23" y="110"/>
                </a:cubicBezTo>
                <a:cubicBezTo>
                  <a:pt x="0" y="110"/>
                  <a:pt x="0" y="110"/>
                  <a:pt x="0" y="110"/>
                </a:cubicBezTo>
                <a:lnTo>
                  <a:pt x="12" y="45"/>
                </a:lnTo>
                <a:close/>
              </a:path>
            </a:pathLst>
          </a:custGeom>
          <a:solidFill>
            <a:schemeClr val="tx1"/>
          </a:solidFill>
          <a:ln w="9525">
            <a:noFill/>
            <a:round/>
            <a:headEnd/>
            <a:tailEnd/>
          </a:ln>
        </p:spPr>
        <p:txBody>
          <a:bodyPr/>
          <a:lstStyle/>
          <a:p>
            <a:endParaRPr lang="en-US"/>
          </a:p>
        </p:txBody>
      </p:sp>
      <p:sp>
        <p:nvSpPr>
          <p:cNvPr id="1523743" name="Freeform 31"/>
          <p:cNvSpPr>
            <a:spLocks noChangeAspect="1"/>
          </p:cNvSpPr>
          <p:nvPr/>
        </p:nvSpPr>
        <p:spPr bwMode="black">
          <a:xfrm>
            <a:off x="3230563" y="2994025"/>
            <a:ext cx="325438" cy="428625"/>
          </a:xfrm>
          <a:custGeom>
            <a:avLst/>
            <a:gdLst/>
            <a:ahLst/>
            <a:cxnLst>
              <a:cxn ang="0">
                <a:pos x="16" y="0"/>
              </a:cxn>
              <a:cxn ang="0">
                <a:pos x="39" y="0"/>
              </a:cxn>
              <a:cxn ang="0">
                <a:pos x="38" y="9"/>
              </a:cxn>
              <a:cxn ang="0">
                <a:pos x="62" y="0"/>
              </a:cxn>
              <a:cxn ang="0">
                <a:pos x="58" y="21"/>
              </a:cxn>
              <a:cxn ang="0">
                <a:pos x="55" y="21"/>
              </a:cxn>
              <a:cxn ang="0">
                <a:pos x="33" y="35"/>
              </a:cxn>
              <a:cxn ang="0">
                <a:pos x="24" y="82"/>
              </a:cxn>
              <a:cxn ang="0">
                <a:pos x="0" y="82"/>
              </a:cxn>
              <a:cxn ang="0">
                <a:pos x="16" y="0"/>
              </a:cxn>
            </a:cxnLst>
            <a:rect l="0" t="0" r="r" b="b"/>
            <a:pathLst>
              <a:path w="62" h="82">
                <a:moveTo>
                  <a:pt x="16" y="0"/>
                </a:moveTo>
                <a:cubicBezTo>
                  <a:pt x="39" y="0"/>
                  <a:pt x="39" y="0"/>
                  <a:pt x="39" y="0"/>
                </a:cubicBezTo>
                <a:cubicBezTo>
                  <a:pt x="38" y="9"/>
                  <a:pt x="38" y="9"/>
                  <a:pt x="38" y="9"/>
                </a:cubicBezTo>
                <a:cubicBezTo>
                  <a:pt x="44" y="4"/>
                  <a:pt x="53" y="1"/>
                  <a:pt x="62" y="0"/>
                </a:cubicBezTo>
                <a:cubicBezTo>
                  <a:pt x="58" y="21"/>
                  <a:pt x="58" y="21"/>
                  <a:pt x="58" y="21"/>
                </a:cubicBezTo>
                <a:cubicBezTo>
                  <a:pt x="55" y="21"/>
                  <a:pt x="55" y="21"/>
                  <a:pt x="55" y="21"/>
                </a:cubicBezTo>
                <a:cubicBezTo>
                  <a:pt x="41" y="23"/>
                  <a:pt x="35" y="26"/>
                  <a:pt x="33" y="35"/>
                </a:cubicBezTo>
                <a:cubicBezTo>
                  <a:pt x="24" y="82"/>
                  <a:pt x="24" y="82"/>
                  <a:pt x="24" y="82"/>
                </a:cubicBezTo>
                <a:cubicBezTo>
                  <a:pt x="0" y="82"/>
                  <a:pt x="0" y="82"/>
                  <a:pt x="0" y="82"/>
                </a:cubicBezTo>
                <a:lnTo>
                  <a:pt x="16" y="0"/>
                </a:lnTo>
                <a:close/>
              </a:path>
            </a:pathLst>
          </a:custGeom>
          <a:solidFill>
            <a:schemeClr val="tx1"/>
          </a:solidFill>
          <a:ln w="9525">
            <a:noFill/>
            <a:round/>
            <a:headEnd/>
            <a:tailEnd/>
          </a:ln>
        </p:spPr>
        <p:txBody>
          <a:bodyPr/>
          <a:lstStyle/>
          <a:p>
            <a:endParaRPr lang="en-US"/>
          </a:p>
        </p:txBody>
      </p:sp>
      <p:sp>
        <p:nvSpPr>
          <p:cNvPr id="1523744" name="Freeform 32"/>
          <p:cNvSpPr>
            <a:spLocks noChangeAspect="1" noEditPoints="1"/>
          </p:cNvSpPr>
          <p:nvPr/>
        </p:nvSpPr>
        <p:spPr bwMode="black">
          <a:xfrm>
            <a:off x="5292725" y="2986088"/>
            <a:ext cx="450850" cy="444500"/>
          </a:xfrm>
          <a:custGeom>
            <a:avLst/>
            <a:gdLst/>
            <a:ahLst/>
            <a:cxnLst>
              <a:cxn ang="0">
                <a:pos x="76" y="67"/>
              </a:cxn>
              <a:cxn ang="0">
                <a:pos x="75" y="84"/>
              </a:cxn>
              <a:cxn ang="0">
                <a:pos x="53" y="84"/>
              </a:cxn>
              <a:cxn ang="0">
                <a:pos x="53" y="75"/>
              </a:cxn>
              <a:cxn ang="0">
                <a:pos x="52" y="75"/>
              </a:cxn>
              <a:cxn ang="0">
                <a:pos x="26" y="86"/>
              </a:cxn>
              <a:cxn ang="0">
                <a:pos x="3" y="62"/>
              </a:cxn>
              <a:cxn ang="0">
                <a:pos x="51" y="32"/>
              </a:cxn>
              <a:cxn ang="0">
                <a:pos x="60" y="30"/>
              </a:cxn>
              <a:cxn ang="0">
                <a:pos x="61" y="24"/>
              </a:cxn>
              <a:cxn ang="0">
                <a:pos x="51" y="15"/>
              </a:cxn>
              <a:cxn ang="0">
                <a:pos x="37" y="26"/>
              </a:cxn>
              <a:cxn ang="0">
                <a:pos x="14" y="26"/>
              </a:cxn>
              <a:cxn ang="0">
                <a:pos x="52" y="0"/>
              </a:cxn>
              <a:cxn ang="0">
                <a:pos x="84" y="24"/>
              </a:cxn>
              <a:cxn ang="0">
                <a:pos x="76" y="67"/>
              </a:cxn>
              <a:cxn ang="0">
                <a:pos x="57" y="44"/>
              </a:cxn>
              <a:cxn ang="0">
                <a:pos x="40" y="49"/>
              </a:cxn>
              <a:cxn ang="0">
                <a:pos x="27" y="59"/>
              </a:cxn>
              <a:cxn ang="0">
                <a:pos x="36" y="68"/>
              </a:cxn>
              <a:cxn ang="0">
                <a:pos x="56" y="50"/>
              </a:cxn>
              <a:cxn ang="0">
                <a:pos x="57" y="44"/>
              </a:cxn>
            </a:cxnLst>
            <a:rect l="0" t="0" r="r" b="b"/>
            <a:pathLst>
              <a:path w="87" h="86">
                <a:moveTo>
                  <a:pt x="76" y="67"/>
                </a:moveTo>
                <a:cubicBezTo>
                  <a:pt x="75" y="72"/>
                  <a:pt x="74" y="79"/>
                  <a:pt x="75" y="84"/>
                </a:cubicBezTo>
                <a:cubicBezTo>
                  <a:pt x="53" y="84"/>
                  <a:pt x="53" y="84"/>
                  <a:pt x="53" y="84"/>
                </a:cubicBezTo>
                <a:cubicBezTo>
                  <a:pt x="52" y="81"/>
                  <a:pt x="52" y="78"/>
                  <a:pt x="53" y="75"/>
                </a:cubicBezTo>
                <a:cubicBezTo>
                  <a:pt x="52" y="75"/>
                  <a:pt x="52" y="75"/>
                  <a:pt x="52" y="75"/>
                </a:cubicBezTo>
                <a:cubicBezTo>
                  <a:pt x="47" y="82"/>
                  <a:pt x="34" y="86"/>
                  <a:pt x="26" y="86"/>
                </a:cubicBezTo>
                <a:cubicBezTo>
                  <a:pt x="10" y="86"/>
                  <a:pt x="0" y="77"/>
                  <a:pt x="3" y="62"/>
                </a:cubicBezTo>
                <a:cubicBezTo>
                  <a:pt x="7" y="42"/>
                  <a:pt x="24" y="35"/>
                  <a:pt x="51" y="32"/>
                </a:cubicBezTo>
                <a:cubicBezTo>
                  <a:pt x="60" y="30"/>
                  <a:pt x="60" y="30"/>
                  <a:pt x="60" y="30"/>
                </a:cubicBezTo>
                <a:cubicBezTo>
                  <a:pt x="61" y="24"/>
                  <a:pt x="61" y="24"/>
                  <a:pt x="61" y="24"/>
                </a:cubicBezTo>
                <a:cubicBezTo>
                  <a:pt x="62" y="17"/>
                  <a:pt x="58" y="15"/>
                  <a:pt x="51" y="15"/>
                </a:cubicBezTo>
                <a:cubicBezTo>
                  <a:pt x="44" y="15"/>
                  <a:pt x="40" y="18"/>
                  <a:pt x="37" y="26"/>
                </a:cubicBezTo>
                <a:cubicBezTo>
                  <a:pt x="14" y="26"/>
                  <a:pt x="14" y="26"/>
                  <a:pt x="14" y="26"/>
                </a:cubicBezTo>
                <a:cubicBezTo>
                  <a:pt x="19" y="2"/>
                  <a:pt x="41" y="0"/>
                  <a:pt x="52" y="0"/>
                </a:cubicBezTo>
                <a:cubicBezTo>
                  <a:pt x="75" y="0"/>
                  <a:pt x="87" y="5"/>
                  <a:pt x="84" y="24"/>
                </a:cubicBezTo>
                <a:lnTo>
                  <a:pt x="76" y="67"/>
                </a:lnTo>
                <a:close/>
                <a:moveTo>
                  <a:pt x="57" y="44"/>
                </a:moveTo>
                <a:cubicBezTo>
                  <a:pt x="40" y="49"/>
                  <a:pt x="40" y="49"/>
                  <a:pt x="40" y="49"/>
                </a:cubicBezTo>
                <a:cubicBezTo>
                  <a:pt x="34" y="50"/>
                  <a:pt x="28" y="53"/>
                  <a:pt x="27" y="59"/>
                </a:cubicBezTo>
                <a:cubicBezTo>
                  <a:pt x="25" y="66"/>
                  <a:pt x="30" y="68"/>
                  <a:pt x="36" y="68"/>
                </a:cubicBezTo>
                <a:cubicBezTo>
                  <a:pt x="45" y="68"/>
                  <a:pt x="54" y="62"/>
                  <a:pt x="56" y="50"/>
                </a:cubicBezTo>
                <a:lnTo>
                  <a:pt x="57" y="44"/>
                </a:lnTo>
                <a:close/>
              </a:path>
            </a:pathLst>
          </a:custGeom>
          <a:solidFill>
            <a:schemeClr val="tx1"/>
          </a:solidFill>
          <a:ln w="9525">
            <a:noFill/>
            <a:round/>
            <a:headEnd/>
            <a:tailEnd/>
          </a:ln>
        </p:spPr>
        <p:txBody>
          <a:bodyPr/>
          <a:lstStyle/>
          <a:p>
            <a:endParaRPr lang="en-US"/>
          </a:p>
        </p:txBody>
      </p:sp>
      <p:sp>
        <p:nvSpPr>
          <p:cNvPr id="1523745" name="Freeform 33"/>
          <p:cNvSpPr>
            <a:spLocks noChangeAspect="1"/>
          </p:cNvSpPr>
          <p:nvPr/>
        </p:nvSpPr>
        <p:spPr bwMode="black">
          <a:xfrm>
            <a:off x="5757863" y="2855913"/>
            <a:ext cx="233363" cy="566738"/>
          </a:xfrm>
          <a:custGeom>
            <a:avLst/>
            <a:gdLst/>
            <a:ahLst/>
            <a:cxnLst>
              <a:cxn ang="0">
                <a:pos x="0" y="218"/>
              </a:cxn>
              <a:cxn ang="0">
                <a:pos x="42" y="0"/>
              </a:cxn>
              <a:cxn ang="0">
                <a:pos x="90" y="0"/>
              </a:cxn>
              <a:cxn ang="0">
                <a:pos x="48" y="218"/>
              </a:cxn>
              <a:cxn ang="0">
                <a:pos x="0" y="218"/>
              </a:cxn>
            </a:cxnLst>
            <a:rect l="0" t="0" r="r" b="b"/>
            <a:pathLst>
              <a:path w="90" h="218">
                <a:moveTo>
                  <a:pt x="0" y="218"/>
                </a:moveTo>
                <a:lnTo>
                  <a:pt x="42" y="0"/>
                </a:lnTo>
                <a:lnTo>
                  <a:pt x="90" y="0"/>
                </a:lnTo>
                <a:lnTo>
                  <a:pt x="48" y="218"/>
                </a:lnTo>
                <a:lnTo>
                  <a:pt x="0" y="218"/>
                </a:lnTo>
                <a:close/>
              </a:path>
            </a:pathLst>
          </a:custGeom>
          <a:solidFill>
            <a:schemeClr val="tx1"/>
          </a:solidFill>
          <a:ln w="9525">
            <a:noFill/>
            <a:round/>
            <a:headEnd/>
            <a:tailEnd/>
          </a:ln>
        </p:spPr>
        <p:txBody>
          <a:bodyPr/>
          <a:lstStyle/>
          <a:p>
            <a:endParaRPr lang="en-US"/>
          </a:p>
        </p:txBody>
      </p:sp>
      <p:sp>
        <p:nvSpPr>
          <p:cNvPr id="1523746" name="Freeform 34"/>
          <p:cNvSpPr>
            <a:spLocks noChangeAspect="1" noEditPoints="1"/>
          </p:cNvSpPr>
          <p:nvPr/>
        </p:nvSpPr>
        <p:spPr bwMode="black">
          <a:xfrm>
            <a:off x="3517900" y="2986088"/>
            <a:ext cx="463550" cy="444500"/>
          </a:xfrm>
          <a:custGeom>
            <a:avLst/>
            <a:gdLst/>
            <a:ahLst/>
            <a:cxnLst>
              <a:cxn ang="0">
                <a:pos x="42" y="68"/>
              </a:cxn>
              <a:cxn ang="0">
                <a:pos x="28" y="48"/>
              </a:cxn>
              <a:cxn ang="0">
                <a:pos x="84" y="48"/>
              </a:cxn>
              <a:cxn ang="0">
                <a:pos x="53" y="0"/>
              </a:cxn>
              <a:cxn ang="0">
                <a:pos x="4" y="45"/>
              </a:cxn>
              <a:cxn ang="0">
                <a:pos x="37" y="86"/>
              </a:cxn>
              <a:cxn ang="0">
                <a:pos x="80" y="63"/>
              </a:cxn>
              <a:cxn ang="0">
                <a:pos x="64" y="55"/>
              </a:cxn>
              <a:cxn ang="0">
                <a:pos x="42" y="68"/>
              </a:cxn>
              <a:cxn ang="0">
                <a:pos x="50" y="18"/>
              </a:cxn>
              <a:cxn ang="0">
                <a:pos x="63" y="33"/>
              </a:cxn>
              <a:cxn ang="0">
                <a:pos x="30"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8" y="0"/>
                  <a:pt x="10" y="17"/>
                  <a:pt x="4" y="45"/>
                </a:cubicBezTo>
                <a:cubicBezTo>
                  <a:pt x="0" y="68"/>
                  <a:pt x="11" y="86"/>
                  <a:pt x="37" y="86"/>
                </a:cubicBezTo>
                <a:cubicBezTo>
                  <a:pt x="55" y="86"/>
                  <a:pt x="69" y="79"/>
                  <a:pt x="80" y="63"/>
                </a:cubicBezTo>
                <a:cubicBezTo>
                  <a:pt x="64" y="55"/>
                  <a:pt x="64" y="55"/>
                  <a:pt x="64" y="55"/>
                </a:cubicBezTo>
                <a:cubicBezTo>
                  <a:pt x="55" y="64"/>
                  <a:pt x="50" y="68"/>
                  <a:pt x="42" y="68"/>
                </a:cubicBezTo>
                <a:close/>
                <a:moveTo>
                  <a:pt x="50" y="18"/>
                </a:moveTo>
                <a:cubicBezTo>
                  <a:pt x="56" y="18"/>
                  <a:pt x="64" y="21"/>
                  <a:pt x="63" y="33"/>
                </a:cubicBezTo>
                <a:cubicBezTo>
                  <a:pt x="30" y="33"/>
                  <a:pt x="30" y="33"/>
                  <a:pt x="30" y="33"/>
                </a:cubicBezTo>
                <a:cubicBezTo>
                  <a:pt x="34" y="22"/>
                  <a:pt x="43" y="18"/>
                  <a:pt x="50" y="18"/>
                </a:cubicBezTo>
                <a:close/>
              </a:path>
            </a:pathLst>
          </a:custGeom>
          <a:solidFill>
            <a:schemeClr val="tx1"/>
          </a:solidFill>
          <a:ln w="9525">
            <a:noFill/>
            <a:round/>
            <a:headEnd/>
            <a:tailEnd/>
          </a:ln>
        </p:spPr>
        <p:txBody>
          <a:bodyPr/>
          <a:lstStyle/>
          <a:p>
            <a:endParaRPr lang="en-US"/>
          </a:p>
        </p:txBody>
      </p:sp>
      <p:sp>
        <p:nvSpPr>
          <p:cNvPr id="1523747" name="Freeform 35"/>
          <p:cNvSpPr>
            <a:spLocks noChangeAspect="1" noEditPoints="1"/>
          </p:cNvSpPr>
          <p:nvPr/>
        </p:nvSpPr>
        <p:spPr bwMode="black">
          <a:xfrm>
            <a:off x="3981450" y="2986088"/>
            <a:ext cx="465138" cy="444500"/>
          </a:xfrm>
          <a:custGeom>
            <a:avLst/>
            <a:gdLst/>
            <a:ahLst/>
            <a:cxnLst>
              <a:cxn ang="0">
                <a:pos x="42" y="68"/>
              </a:cxn>
              <a:cxn ang="0">
                <a:pos x="28" y="48"/>
              </a:cxn>
              <a:cxn ang="0">
                <a:pos x="84" y="48"/>
              </a:cxn>
              <a:cxn ang="0">
                <a:pos x="53" y="0"/>
              </a:cxn>
              <a:cxn ang="0">
                <a:pos x="5" y="45"/>
              </a:cxn>
              <a:cxn ang="0">
                <a:pos x="37" y="86"/>
              </a:cxn>
              <a:cxn ang="0">
                <a:pos x="81" y="63"/>
              </a:cxn>
              <a:cxn ang="0">
                <a:pos x="64" y="55"/>
              </a:cxn>
              <a:cxn ang="0">
                <a:pos x="42" y="68"/>
              </a:cxn>
              <a:cxn ang="0">
                <a:pos x="50" y="18"/>
              </a:cxn>
              <a:cxn ang="0">
                <a:pos x="63" y="33"/>
              </a:cxn>
              <a:cxn ang="0">
                <a:pos x="31"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9" y="0"/>
                  <a:pt x="10" y="17"/>
                  <a:pt x="5" y="45"/>
                </a:cubicBezTo>
                <a:cubicBezTo>
                  <a:pt x="0" y="68"/>
                  <a:pt x="12" y="86"/>
                  <a:pt x="37" y="86"/>
                </a:cubicBezTo>
                <a:cubicBezTo>
                  <a:pt x="55" y="86"/>
                  <a:pt x="69" y="79"/>
                  <a:pt x="81" y="63"/>
                </a:cubicBezTo>
                <a:cubicBezTo>
                  <a:pt x="64" y="55"/>
                  <a:pt x="64" y="55"/>
                  <a:pt x="64" y="55"/>
                </a:cubicBezTo>
                <a:cubicBezTo>
                  <a:pt x="55" y="64"/>
                  <a:pt x="50" y="68"/>
                  <a:pt x="42" y="68"/>
                </a:cubicBezTo>
                <a:close/>
                <a:moveTo>
                  <a:pt x="50" y="18"/>
                </a:moveTo>
                <a:cubicBezTo>
                  <a:pt x="57" y="18"/>
                  <a:pt x="65" y="21"/>
                  <a:pt x="63" y="33"/>
                </a:cubicBezTo>
                <a:cubicBezTo>
                  <a:pt x="31" y="33"/>
                  <a:pt x="31" y="33"/>
                  <a:pt x="31" y="33"/>
                </a:cubicBezTo>
                <a:cubicBezTo>
                  <a:pt x="34" y="22"/>
                  <a:pt x="43" y="18"/>
                  <a:pt x="50" y="18"/>
                </a:cubicBezTo>
                <a:close/>
              </a:path>
            </a:pathLst>
          </a:custGeom>
          <a:solidFill>
            <a:schemeClr val="tx1"/>
          </a:solidFill>
          <a:ln w="9525">
            <a:noFill/>
            <a:round/>
            <a:headEnd/>
            <a:tailEnd/>
          </a:ln>
        </p:spPr>
        <p:txBody>
          <a:bodyPr/>
          <a:lstStyle/>
          <a:p>
            <a:endParaRPr lang="en-US"/>
          </a:p>
        </p:txBody>
      </p:sp>
      <p:sp>
        <p:nvSpPr>
          <p:cNvPr id="1523748" name="Freeform 36"/>
          <p:cNvSpPr>
            <a:spLocks noChangeAspect="1" noEditPoints="1"/>
          </p:cNvSpPr>
          <p:nvPr/>
        </p:nvSpPr>
        <p:spPr bwMode="black">
          <a:xfrm>
            <a:off x="5956300" y="2986088"/>
            <a:ext cx="460375" cy="444500"/>
          </a:xfrm>
          <a:custGeom>
            <a:avLst/>
            <a:gdLst/>
            <a:ahLst/>
            <a:cxnLst>
              <a:cxn ang="0">
                <a:pos x="41" y="68"/>
              </a:cxn>
              <a:cxn ang="0">
                <a:pos x="28" y="48"/>
              </a:cxn>
              <a:cxn ang="0">
                <a:pos x="84" y="48"/>
              </a:cxn>
              <a:cxn ang="0">
                <a:pos x="53" y="0"/>
              </a:cxn>
              <a:cxn ang="0">
                <a:pos x="4" y="45"/>
              </a:cxn>
              <a:cxn ang="0">
                <a:pos x="36" y="86"/>
              </a:cxn>
              <a:cxn ang="0">
                <a:pos x="80" y="63"/>
              </a:cxn>
              <a:cxn ang="0">
                <a:pos x="63" y="55"/>
              </a:cxn>
              <a:cxn ang="0">
                <a:pos x="41" y="68"/>
              </a:cxn>
              <a:cxn ang="0">
                <a:pos x="49" y="18"/>
              </a:cxn>
              <a:cxn ang="0">
                <a:pos x="63" y="33"/>
              </a:cxn>
              <a:cxn ang="0">
                <a:pos x="30" y="33"/>
              </a:cxn>
              <a:cxn ang="0">
                <a:pos x="49" y="18"/>
              </a:cxn>
            </a:cxnLst>
            <a:rect l="0" t="0" r="r" b="b"/>
            <a:pathLst>
              <a:path w="88" h="86">
                <a:moveTo>
                  <a:pt x="41" y="68"/>
                </a:moveTo>
                <a:cubicBezTo>
                  <a:pt x="34" y="68"/>
                  <a:pt x="25" y="63"/>
                  <a:pt x="28" y="48"/>
                </a:cubicBezTo>
                <a:cubicBezTo>
                  <a:pt x="84" y="48"/>
                  <a:pt x="84" y="48"/>
                  <a:pt x="84" y="48"/>
                </a:cubicBezTo>
                <a:cubicBezTo>
                  <a:pt x="88" y="23"/>
                  <a:pt x="83" y="0"/>
                  <a:pt x="53" y="0"/>
                </a:cubicBezTo>
                <a:cubicBezTo>
                  <a:pt x="28" y="0"/>
                  <a:pt x="10" y="17"/>
                  <a:pt x="4" y="45"/>
                </a:cubicBezTo>
                <a:cubicBezTo>
                  <a:pt x="0" y="68"/>
                  <a:pt x="11" y="86"/>
                  <a:pt x="36" y="86"/>
                </a:cubicBezTo>
                <a:cubicBezTo>
                  <a:pt x="55" y="86"/>
                  <a:pt x="69" y="79"/>
                  <a:pt x="80" y="63"/>
                </a:cubicBezTo>
                <a:cubicBezTo>
                  <a:pt x="63" y="55"/>
                  <a:pt x="63" y="55"/>
                  <a:pt x="63" y="55"/>
                </a:cubicBezTo>
                <a:cubicBezTo>
                  <a:pt x="55" y="64"/>
                  <a:pt x="50" y="68"/>
                  <a:pt x="41" y="68"/>
                </a:cubicBezTo>
                <a:close/>
                <a:moveTo>
                  <a:pt x="49" y="18"/>
                </a:moveTo>
                <a:cubicBezTo>
                  <a:pt x="56" y="18"/>
                  <a:pt x="64" y="21"/>
                  <a:pt x="63" y="33"/>
                </a:cubicBezTo>
                <a:cubicBezTo>
                  <a:pt x="30" y="33"/>
                  <a:pt x="30" y="33"/>
                  <a:pt x="30" y="33"/>
                </a:cubicBezTo>
                <a:cubicBezTo>
                  <a:pt x="33" y="22"/>
                  <a:pt x="42" y="18"/>
                  <a:pt x="49" y="18"/>
                </a:cubicBezTo>
                <a:close/>
              </a:path>
            </a:pathLst>
          </a:custGeom>
          <a:solidFill>
            <a:schemeClr val="tx1"/>
          </a:solidFill>
          <a:ln w="9525">
            <a:noFill/>
            <a:round/>
            <a:headEnd/>
            <a:tailEnd/>
          </a:ln>
        </p:spPr>
        <p:txBody>
          <a:bodyPr/>
          <a:lstStyle/>
          <a:p>
            <a:endParaRPr lang="en-US"/>
          </a:p>
        </p:txBody>
      </p:sp>
      <p:sp>
        <p:nvSpPr>
          <p:cNvPr id="1523749" name="Freeform 37"/>
          <p:cNvSpPr>
            <a:spLocks noChangeAspect="1"/>
          </p:cNvSpPr>
          <p:nvPr/>
        </p:nvSpPr>
        <p:spPr bwMode="black">
          <a:xfrm>
            <a:off x="4857750" y="2986088"/>
            <a:ext cx="447675" cy="444500"/>
          </a:xfrm>
          <a:custGeom>
            <a:avLst/>
            <a:gdLst/>
            <a:ahLst/>
            <a:cxnLst>
              <a:cxn ang="0">
                <a:pos x="63" y="56"/>
              </a:cxn>
              <a:cxn ang="0">
                <a:pos x="44" y="67"/>
              </a:cxn>
              <a:cxn ang="0">
                <a:pos x="30" y="43"/>
              </a:cxn>
              <a:cxn ang="0">
                <a:pos x="53" y="19"/>
              </a:cxn>
              <a:cxn ang="0">
                <a:pos x="67" y="31"/>
              </a:cxn>
              <a:cxn ang="0">
                <a:pos x="86" y="19"/>
              </a:cxn>
              <a:cxn ang="0">
                <a:pos x="54" y="0"/>
              </a:cxn>
              <a:cxn ang="0">
                <a:pos x="5" y="43"/>
              </a:cxn>
              <a:cxn ang="0">
                <a:pos x="38" y="86"/>
              </a:cxn>
              <a:cxn ang="0">
                <a:pos x="79" y="64"/>
              </a:cxn>
              <a:cxn ang="0">
                <a:pos x="63" y="56"/>
              </a:cxn>
            </a:cxnLst>
            <a:rect l="0" t="0" r="r" b="b"/>
            <a:pathLst>
              <a:path w="86" h="86">
                <a:moveTo>
                  <a:pt x="63" y="56"/>
                </a:moveTo>
                <a:cubicBezTo>
                  <a:pt x="57" y="65"/>
                  <a:pt x="51" y="67"/>
                  <a:pt x="44" y="67"/>
                </a:cubicBezTo>
                <a:cubicBezTo>
                  <a:pt x="31" y="67"/>
                  <a:pt x="27" y="57"/>
                  <a:pt x="30" y="43"/>
                </a:cubicBezTo>
                <a:cubicBezTo>
                  <a:pt x="33" y="29"/>
                  <a:pt x="40" y="19"/>
                  <a:pt x="53" y="19"/>
                </a:cubicBezTo>
                <a:cubicBezTo>
                  <a:pt x="57" y="19"/>
                  <a:pt x="65" y="21"/>
                  <a:pt x="67" y="31"/>
                </a:cubicBezTo>
                <a:cubicBezTo>
                  <a:pt x="86" y="19"/>
                  <a:pt x="86" y="19"/>
                  <a:pt x="86" y="19"/>
                </a:cubicBezTo>
                <a:cubicBezTo>
                  <a:pt x="81" y="6"/>
                  <a:pt x="69" y="0"/>
                  <a:pt x="54" y="0"/>
                </a:cubicBezTo>
                <a:cubicBezTo>
                  <a:pt x="31" y="0"/>
                  <a:pt x="10" y="16"/>
                  <a:pt x="5" y="43"/>
                </a:cubicBezTo>
                <a:cubicBezTo>
                  <a:pt x="0" y="70"/>
                  <a:pt x="14" y="86"/>
                  <a:pt x="38" y="86"/>
                </a:cubicBezTo>
                <a:cubicBezTo>
                  <a:pt x="54" y="86"/>
                  <a:pt x="69" y="77"/>
                  <a:pt x="79" y="64"/>
                </a:cubicBezTo>
                <a:lnTo>
                  <a:pt x="63" y="56"/>
                </a:lnTo>
                <a:close/>
              </a:path>
            </a:pathLst>
          </a:custGeom>
          <a:solidFill>
            <a:schemeClr val="tx1"/>
          </a:solidFill>
          <a:ln w="9525">
            <a:noFill/>
            <a:round/>
            <a:headEnd/>
            <a:tailEnd/>
          </a:ln>
        </p:spPr>
        <p:txBody>
          <a:bodyPr/>
          <a:lstStyle/>
          <a:p>
            <a:endParaRPr lang="en-US"/>
          </a:p>
        </p:txBody>
      </p:sp>
      <p:sp>
        <p:nvSpPr>
          <p:cNvPr id="1523750" name="Freeform 38"/>
          <p:cNvSpPr>
            <a:spLocks noChangeAspect="1"/>
          </p:cNvSpPr>
          <p:nvPr/>
        </p:nvSpPr>
        <p:spPr bwMode="black">
          <a:xfrm>
            <a:off x="4411663" y="2986088"/>
            <a:ext cx="473075" cy="444500"/>
          </a:xfrm>
          <a:custGeom>
            <a:avLst/>
            <a:gdLst/>
            <a:ahLst/>
            <a:cxnLst>
              <a:cxn ang="0">
                <a:pos x="38" y="24"/>
              </a:cxn>
              <a:cxn ang="0">
                <a:pos x="49" y="18"/>
              </a:cxn>
              <a:cxn ang="0">
                <a:pos x="70" y="26"/>
              </a:cxn>
              <a:cxn ang="0">
                <a:pos x="90" y="14"/>
              </a:cxn>
              <a:cxn ang="0">
                <a:pos x="54" y="0"/>
              </a:cxn>
              <a:cxn ang="0">
                <a:pos x="14" y="29"/>
              </a:cxn>
              <a:cxn ang="0">
                <a:pos x="56" y="60"/>
              </a:cxn>
              <a:cxn ang="0">
                <a:pos x="41" y="68"/>
              </a:cxn>
              <a:cxn ang="0">
                <a:pos x="18" y="57"/>
              </a:cxn>
              <a:cxn ang="0">
                <a:pos x="0" y="68"/>
              </a:cxn>
              <a:cxn ang="0">
                <a:pos x="37" y="86"/>
              </a:cxn>
              <a:cxn ang="0">
                <a:pos x="80" y="57"/>
              </a:cxn>
              <a:cxn ang="0">
                <a:pos x="38" y="24"/>
              </a:cxn>
            </a:cxnLst>
            <a:rect l="0" t="0" r="r" b="b"/>
            <a:pathLst>
              <a:path w="90" h="86">
                <a:moveTo>
                  <a:pt x="38" y="24"/>
                </a:moveTo>
                <a:cubicBezTo>
                  <a:pt x="39" y="20"/>
                  <a:pt x="43" y="18"/>
                  <a:pt x="49" y="18"/>
                </a:cubicBezTo>
                <a:cubicBezTo>
                  <a:pt x="57" y="18"/>
                  <a:pt x="66" y="21"/>
                  <a:pt x="70" y="26"/>
                </a:cubicBezTo>
                <a:cubicBezTo>
                  <a:pt x="90" y="14"/>
                  <a:pt x="90" y="14"/>
                  <a:pt x="90" y="14"/>
                </a:cubicBezTo>
                <a:cubicBezTo>
                  <a:pt x="79" y="4"/>
                  <a:pt x="66" y="0"/>
                  <a:pt x="54" y="0"/>
                </a:cubicBezTo>
                <a:cubicBezTo>
                  <a:pt x="37" y="0"/>
                  <a:pt x="18" y="8"/>
                  <a:pt x="14" y="29"/>
                </a:cubicBezTo>
                <a:cubicBezTo>
                  <a:pt x="8" y="58"/>
                  <a:pt x="59" y="47"/>
                  <a:pt x="56" y="60"/>
                </a:cubicBezTo>
                <a:cubicBezTo>
                  <a:pt x="55" y="67"/>
                  <a:pt x="45" y="68"/>
                  <a:pt x="41" y="68"/>
                </a:cubicBezTo>
                <a:cubicBezTo>
                  <a:pt x="31" y="68"/>
                  <a:pt x="24" y="64"/>
                  <a:pt x="18" y="57"/>
                </a:cubicBezTo>
                <a:cubicBezTo>
                  <a:pt x="0" y="68"/>
                  <a:pt x="0" y="68"/>
                  <a:pt x="0" y="68"/>
                </a:cubicBezTo>
                <a:cubicBezTo>
                  <a:pt x="9" y="81"/>
                  <a:pt x="20" y="86"/>
                  <a:pt x="37" y="86"/>
                </a:cubicBezTo>
                <a:cubicBezTo>
                  <a:pt x="55" y="86"/>
                  <a:pt x="76" y="78"/>
                  <a:pt x="80" y="57"/>
                </a:cubicBezTo>
                <a:cubicBezTo>
                  <a:pt x="86" y="26"/>
                  <a:pt x="35" y="38"/>
                  <a:pt x="38" y="24"/>
                </a:cubicBezTo>
                <a:close/>
              </a:path>
            </a:pathLst>
          </a:custGeom>
          <a:solidFill>
            <a:schemeClr val="tx1"/>
          </a:solidFill>
          <a:ln w="9525">
            <a:noFill/>
            <a:round/>
            <a:headEnd/>
            <a:tailEnd/>
          </a:ln>
        </p:spPr>
        <p:txBody>
          <a:bodyPr/>
          <a:lstStyle/>
          <a:p>
            <a:endParaRPr lang="en-US"/>
          </a:p>
        </p:txBody>
      </p:sp>
    </p:spTree>
  </p:cSld>
  <p:clrMap bg1="lt1" tx1="dk1" bg2="lt2" tx2="dk2" accent1="accent1" accent2="accent2" accent3="accent3" accent4="accent4" accent5="accent5" accent6="accent6" hlink="hlink" folHlink="folHlink"/>
  <p:sldLayoutIdLst>
    <p:sldLayoutId id="2147483684" r:id="rId1"/>
  </p:sldLayoutIdLst>
  <p:transition>
    <p:fade/>
  </p:transition>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4" name="Rectangle 73"/>
          <p:cNvSpPr/>
          <p:nvPr userDrawn="1"/>
        </p:nvSpPr>
        <p:spPr>
          <a:xfrm flipV="1">
            <a:off x="0" y="0"/>
            <a:ext cx="9144000" cy="1638300"/>
          </a:xfrm>
          <a:prstGeom prst="rect">
            <a:avLst/>
          </a:prstGeom>
          <a:gradFill flip="none" rotWithShape="1">
            <a:gsLst>
              <a:gs pos="0">
                <a:schemeClr val="bg1">
                  <a:lumMod val="85000"/>
                </a:schemeClr>
              </a:gs>
              <a:gs pos="19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6066" name="Rectangle 226"/>
          <p:cNvSpPr>
            <a:spLocks noGrp="1" noChangeArrowheads="1"/>
          </p:cNvSpPr>
          <p:nvPr>
            <p:ph type="title"/>
          </p:nvPr>
        </p:nvSpPr>
        <p:spPr bwMode="auto">
          <a:xfrm>
            <a:off x="306388" y="280988"/>
            <a:ext cx="8543925"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sp>
        <p:nvSpPr>
          <p:cNvPr id="3076" name="Text Placeholder 16"/>
          <p:cNvSpPr>
            <a:spLocks noGrp="1"/>
          </p:cNvSpPr>
          <p:nvPr>
            <p:ph type="body" idx="1"/>
          </p:nvPr>
        </p:nvSpPr>
        <p:spPr bwMode="auto">
          <a:xfrm>
            <a:off x="304800" y="1068388"/>
            <a:ext cx="8553450" cy="46656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 name="Rounded Rectangle 15"/>
          <p:cNvSpPr/>
          <p:nvPr userDrawn="1"/>
        </p:nvSpPr>
        <p:spPr>
          <a:xfrm rot="5400000">
            <a:off x="7021434" y="4739576"/>
            <a:ext cx="155280" cy="4098830"/>
          </a:xfrm>
          <a:custGeom>
            <a:avLst/>
            <a:gdLst>
              <a:gd name="connsiteX0" fmla="*/ 0 w 2409825"/>
              <a:gd name="connsiteY0" fmla="*/ 401646 h 5886450"/>
              <a:gd name="connsiteX1" fmla="*/ 401646 w 2409825"/>
              <a:gd name="connsiteY1" fmla="*/ 0 h 5886450"/>
              <a:gd name="connsiteX2" fmla="*/ 2008179 w 2409825"/>
              <a:gd name="connsiteY2" fmla="*/ 0 h 5886450"/>
              <a:gd name="connsiteX3" fmla="*/ 2409825 w 2409825"/>
              <a:gd name="connsiteY3" fmla="*/ 401646 h 5886450"/>
              <a:gd name="connsiteX4" fmla="*/ 2409825 w 2409825"/>
              <a:gd name="connsiteY4" fmla="*/ 5484804 h 5886450"/>
              <a:gd name="connsiteX5" fmla="*/ 2008179 w 2409825"/>
              <a:gd name="connsiteY5" fmla="*/ 5886450 h 5886450"/>
              <a:gd name="connsiteX6" fmla="*/ 401646 w 2409825"/>
              <a:gd name="connsiteY6" fmla="*/ 5886450 h 5886450"/>
              <a:gd name="connsiteX7" fmla="*/ 0 w 2409825"/>
              <a:gd name="connsiteY7" fmla="*/ 5484804 h 5886450"/>
              <a:gd name="connsiteX8" fmla="*/ 0 w 2409825"/>
              <a:gd name="connsiteY8" fmla="*/ 401646 h 5886450"/>
              <a:gd name="connsiteX0" fmla="*/ 0 w 2409825"/>
              <a:gd name="connsiteY0" fmla="*/ 544833 h 6029637"/>
              <a:gd name="connsiteX1" fmla="*/ 2008179 w 2409825"/>
              <a:gd name="connsiteY1" fmla="*/ 143187 h 6029637"/>
              <a:gd name="connsiteX2" fmla="*/ 2409825 w 2409825"/>
              <a:gd name="connsiteY2" fmla="*/ 544833 h 6029637"/>
              <a:gd name="connsiteX3" fmla="*/ 2409825 w 2409825"/>
              <a:gd name="connsiteY3" fmla="*/ 5627991 h 6029637"/>
              <a:gd name="connsiteX4" fmla="*/ 2008179 w 2409825"/>
              <a:gd name="connsiteY4" fmla="*/ 6029637 h 6029637"/>
              <a:gd name="connsiteX5" fmla="*/ 401646 w 2409825"/>
              <a:gd name="connsiteY5" fmla="*/ 6029637 h 6029637"/>
              <a:gd name="connsiteX6" fmla="*/ 0 w 2409825"/>
              <a:gd name="connsiteY6" fmla="*/ 5627991 h 6029637"/>
              <a:gd name="connsiteX7" fmla="*/ 0 w 2409825"/>
              <a:gd name="connsiteY7" fmla="*/ 544833 h 6029637"/>
              <a:gd name="connsiteX0" fmla="*/ 0 w 2409825"/>
              <a:gd name="connsiteY0" fmla="*/ 401805 h 6305709"/>
              <a:gd name="connsiteX1" fmla="*/ 2008179 w 2409825"/>
              <a:gd name="connsiteY1" fmla="*/ 419259 h 6305709"/>
              <a:gd name="connsiteX2" fmla="*/ 2409825 w 2409825"/>
              <a:gd name="connsiteY2" fmla="*/ 820905 h 6305709"/>
              <a:gd name="connsiteX3" fmla="*/ 2409825 w 2409825"/>
              <a:gd name="connsiteY3" fmla="*/ 5904063 h 6305709"/>
              <a:gd name="connsiteX4" fmla="*/ 2008179 w 2409825"/>
              <a:gd name="connsiteY4" fmla="*/ 6305709 h 6305709"/>
              <a:gd name="connsiteX5" fmla="*/ 401646 w 2409825"/>
              <a:gd name="connsiteY5" fmla="*/ 6305709 h 6305709"/>
              <a:gd name="connsiteX6" fmla="*/ 0 w 2409825"/>
              <a:gd name="connsiteY6" fmla="*/ 5904063 h 6305709"/>
              <a:gd name="connsiteX7" fmla="*/ 0 w 2409825"/>
              <a:gd name="connsiteY7" fmla="*/ 401805 h 6305709"/>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482642 h 6386546"/>
              <a:gd name="connsiteX1" fmla="*/ 2409825 w 2409825"/>
              <a:gd name="connsiteY1" fmla="*/ 901742 h 6386546"/>
              <a:gd name="connsiteX2" fmla="*/ 2409825 w 2409825"/>
              <a:gd name="connsiteY2" fmla="*/ 5984900 h 6386546"/>
              <a:gd name="connsiteX3" fmla="*/ 2008179 w 2409825"/>
              <a:gd name="connsiteY3" fmla="*/ 6386546 h 6386546"/>
              <a:gd name="connsiteX4" fmla="*/ 401646 w 2409825"/>
              <a:gd name="connsiteY4" fmla="*/ 6386546 h 6386546"/>
              <a:gd name="connsiteX5" fmla="*/ 0 w 2409825"/>
              <a:gd name="connsiteY5" fmla="*/ 5984900 h 6386546"/>
              <a:gd name="connsiteX6" fmla="*/ 0 w 2409825"/>
              <a:gd name="connsiteY6" fmla="*/ 482642 h 6386546"/>
              <a:gd name="connsiteX0" fmla="*/ 0 w 2409825"/>
              <a:gd name="connsiteY0" fmla="*/ 656963 h 6560867"/>
              <a:gd name="connsiteX1" fmla="*/ 2409825 w 2409825"/>
              <a:gd name="connsiteY1" fmla="*/ 666488 h 6560867"/>
              <a:gd name="connsiteX2" fmla="*/ 2409825 w 2409825"/>
              <a:gd name="connsiteY2" fmla="*/ 6159221 h 6560867"/>
              <a:gd name="connsiteX3" fmla="*/ 2008179 w 2409825"/>
              <a:gd name="connsiteY3" fmla="*/ 6560867 h 6560867"/>
              <a:gd name="connsiteX4" fmla="*/ 401646 w 2409825"/>
              <a:gd name="connsiteY4" fmla="*/ 6560867 h 6560867"/>
              <a:gd name="connsiteX5" fmla="*/ 0 w 2409825"/>
              <a:gd name="connsiteY5" fmla="*/ 6159221 h 6560867"/>
              <a:gd name="connsiteX6" fmla="*/ 0 w 2409825"/>
              <a:gd name="connsiteY6" fmla="*/ 656963 h 6560867"/>
              <a:gd name="connsiteX0" fmla="*/ 0 w 2409825"/>
              <a:gd name="connsiteY0" fmla="*/ 664226 h 6568130"/>
              <a:gd name="connsiteX1" fmla="*/ 2409825 w 2409825"/>
              <a:gd name="connsiteY1" fmla="*/ 673751 h 6568130"/>
              <a:gd name="connsiteX2" fmla="*/ 2409825 w 2409825"/>
              <a:gd name="connsiteY2" fmla="*/ 6166484 h 6568130"/>
              <a:gd name="connsiteX3" fmla="*/ 2008179 w 2409825"/>
              <a:gd name="connsiteY3" fmla="*/ 6568130 h 6568130"/>
              <a:gd name="connsiteX4" fmla="*/ 401646 w 2409825"/>
              <a:gd name="connsiteY4" fmla="*/ 6568130 h 6568130"/>
              <a:gd name="connsiteX5" fmla="*/ 0 w 2409825"/>
              <a:gd name="connsiteY5" fmla="*/ 6166484 h 6568130"/>
              <a:gd name="connsiteX6" fmla="*/ 0 w 2409825"/>
              <a:gd name="connsiteY6" fmla="*/ 664226 h 6568130"/>
              <a:gd name="connsiteX0" fmla="*/ 0 w 2409825"/>
              <a:gd name="connsiteY0" fmla="*/ 754733 h 6658637"/>
              <a:gd name="connsiteX1" fmla="*/ 2409825 w 2409825"/>
              <a:gd name="connsiteY1" fmla="*/ 764258 h 6658637"/>
              <a:gd name="connsiteX2" fmla="*/ 2409825 w 2409825"/>
              <a:gd name="connsiteY2" fmla="*/ 6256991 h 6658637"/>
              <a:gd name="connsiteX3" fmla="*/ 2008179 w 2409825"/>
              <a:gd name="connsiteY3" fmla="*/ 6658637 h 6658637"/>
              <a:gd name="connsiteX4" fmla="*/ 401646 w 2409825"/>
              <a:gd name="connsiteY4" fmla="*/ 6658637 h 6658637"/>
              <a:gd name="connsiteX5" fmla="*/ 0 w 2409825"/>
              <a:gd name="connsiteY5" fmla="*/ 6256991 h 6658637"/>
              <a:gd name="connsiteX6" fmla="*/ 0 w 2409825"/>
              <a:gd name="connsiteY6" fmla="*/ 754733 h 6658637"/>
              <a:gd name="connsiteX0" fmla="*/ 0 w 2409825"/>
              <a:gd name="connsiteY0" fmla="*/ 714516 h 6618420"/>
              <a:gd name="connsiteX1" fmla="*/ 2409825 w 2409825"/>
              <a:gd name="connsiteY1" fmla="*/ 724041 h 6618420"/>
              <a:gd name="connsiteX2" fmla="*/ 2409825 w 2409825"/>
              <a:gd name="connsiteY2" fmla="*/ 6216774 h 6618420"/>
              <a:gd name="connsiteX3" fmla="*/ 2008179 w 2409825"/>
              <a:gd name="connsiteY3" fmla="*/ 6618420 h 6618420"/>
              <a:gd name="connsiteX4" fmla="*/ 401646 w 2409825"/>
              <a:gd name="connsiteY4" fmla="*/ 6618420 h 6618420"/>
              <a:gd name="connsiteX5" fmla="*/ 0 w 2409825"/>
              <a:gd name="connsiteY5" fmla="*/ 6216774 h 6618420"/>
              <a:gd name="connsiteX6" fmla="*/ 0 w 2409825"/>
              <a:gd name="connsiteY6" fmla="*/ 714516 h 6618420"/>
              <a:gd name="connsiteX0" fmla="*/ 0 w 2409825"/>
              <a:gd name="connsiteY0" fmla="*/ 399467 h 6303371"/>
              <a:gd name="connsiteX1" fmla="*/ 2409825 w 2409825"/>
              <a:gd name="connsiteY1" fmla="*/ 408992 h 6303371"/>
              <a:gd name="connsiteX2" fmla="*/ 2409825 w 2409825"/>
              <a:gd name="connsiteY2" fmla="*/ 5901725 h 6303371"/>
              <a:gd name="connsiteX3" fmla="*/ 2008179 w 2409825"/>
              <a:gd name="connsiteY3" fmla="*/ 6303371 h 6303371"/>
              <a:gd name="connsiteX4" fmla="*/ 401646 w 2409825"/>
              <a:gd name="connsiteY4" fmla="*/ 6303371 h 6303371"/>
              <a:gd name="connsiteX5" fmla="*/ 0 w 2409825"/>
              <a:gd name="connsiteY5" fmla="*/ 5901725 h 6303371"/>
              <a:gd name="connsiteX6" fmla="*/ 0 w 2409825"/>
              <a:gd name="connsiteY6" fmla="*/ 399467 h 6303371"/>
              <a:gd name="connsiteX0" fmla="*/ 0 w 2409825"/>
              <a:gd name="connsiteY0" fmla="*/ 0 h 5903904"/>
              <a:gd name="connsiteX1" fmla="*/ 2409825 w 2409825"/>
              <a:gd name="connsiteY1" fmla="*/ 9525 h 5903904"/>
              <a:gd name="connsiteX2" fmla="*/ 2409825 w 2409825"/>
              <a:gd name="connsiteY2" fmla="*/ 5502258 h 5903904"/>
              <a:gd name="connsiteX3" fmla="*/ 2008179 w 2409825"/>
              <a:gd name="connsiteY3" fmla="*/ 5903904 h 5903904"/>
              <a:gd name="connsiteX4" fmla="*/ 401646 w 2409825"/>
              <a:gd name="connsiteY4" fmla="*/ 5903904 h 5903904"/>
              <a:gd name="connsiteX5" fmla="*/ 0 w 2409825"/>
              <a:gd name="connsiteY5" fmla="*/ 5502258 h 5903904"/>
              <a:gd name="connsiteX6" fmla="*/ 0 w 2409825"/>
              <a:gd name="connsiteY6" fmla="*/ 0 h 5903904"/>
              <a:gd name="connsiteX0" fmla="*/ 0 w 2409825"/>
              <a:gd name="connsiteY0" fmla="*/ 0 h 6074363"/>
              <a:gd name="connsiteX1" fmla="*/ 2409825 w 2409825"/>
              <a:gd name="connsiteY1" fmla="*/ 9525 h 6074363"/>
              <a:gd name="connsiteX2" fmla="*/ 2409825 w 2409825"/>
              <a:gd name="connsiteY2" fmla="*/ 5502258 h 6074363"/>
              <a:gd name="connsiteX3" fmla="*/ 401646 w 2409825"/>
              <a:gd name="connsiteY3" fmla="*/ 5903904 h 6074363"/>
              <a:gd name="connsiteX4" fmla="*/ 0 w 2409825"/>
              <a:gd name="connsiteY4" fmla="*/ 5502258 h 6074363"/>
              <a:gd name="connsiteX5" fmla="*/ 0 w 2409825"/>
              <a:gd name="connsiteY5" fmla="*/ 0 h 6074363"/>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5921358"/>
              <a:gd name="connsiteX1" fmla="*/ 2409825 w 2409825"/>
              <a:gd name="connsiteY1" fmla="*/ 9525 h 5921358"/>
              <a:gd name="connsiteX2" fmla="*/ 2409825 w 2409825"/>
              <a:gd name="connsiteY2" fmla="*/ 5921358 h 5921358"/>
              <a:gd name="connsiteX3" fmla="*/ 401646 w 2409825"/>
              <a:gd name="connsiteY3" fmla="*/ 5903904 h 5921358"/>
              <a:gd name="connsiteX4" fmla="*/ 0 w 2409825"/>
              <a:gd name="connsiteY4" fmla="*/ 5502258 h 5921358"/>
              <a:gd name="connsiteX5" fmla="*/ 0 w 2409825"/>
              <a:gd name="connsiteY5" fmla="*/ 0 h 5921358"/>
              <a:gd name="connsiteX0" fmla="*/ 0 w 2409825"/>
              <a:gd name="connsiteY0" fmla="*/ 3476 h 5911833"/>
              <a:gd name="connsiteX1" fmla="*/ 2409825 w 2409825"/>
              <a:gd name="connsiteY1" fmla="*/ 0 h 5911833"/>
              <a:gd name="connsiteX2" fmla="*/ 2409825 w 2409825"/>
              <a:gd name="connsiteY2" fmla="*/ 5911833 h 5911833"/>
              <a:gd name="connsiteX3" fmla="*/ 401646 w 2409825"/>
              <a:gd name="connsiteY3" fmla="*/ 5894379 h 5911833"/>
              <a:gd name="connsiteX4" fmla="*/ 0 w 2409825"/>
              <a:gd name="connsiteY4" fmla="*/ 5492733 h 5911833"/>
              <a:gd name="connsiteX5" fmla="*/ 0 w 2409825"/>
              <a:gd name="connsiteY5" fmla="*/ 3476 h 5911833"/>
              <a:gd name="connsiteX0" fmla="*/ 0 w 2409825"/>
              <a:gd name="connsiteY0" fmla="*/ 0 h 5908357"/>
              <a:gd name="connsiteX1" fmla="*/ 2409825 w 2409825"/>
              <a:gd name="connsiteY1" fmla="*/ 26860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0 h 5908357"/>
              <a:gd name="connsiteX1" fmla="*/ 2409825 w 2409825"/>
              <a:gd name="connsiteY1" fmla="*/ 5192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3475 h 5903165"/>
              <a:gd name="connsiteX1" fmla="*/ 2409825 w 2409825"/>
              <a:gd name="connsiteY1" fmla="*/ 0 h 5903165"/>
              <a:gd name="connsiteX2" fmla="*/ 2409825 w 2409825"/>
              <a:gd name="connsiteY2" fmla="*/ 5903165 h 5903165"/>
              <a:gd name="connsiteX3" fmla="*/ 401646 w 2409825"/>
              <a:gd name="connsiteY3" fmla="*/ 5885711 h 5903165"/>
              <a:gd name="connsiteX4" fmla="*/ 0 w 2409825"/>
              <a:gd name="connsiteY4" fmla="*/ 5484065 h 5903165"/>
              <a:gd name="connsiteX5" fmla="*/ 0 w 2409825"/>
              <a:gd name="connsiteY5" fmla="*/ 3475 h 5903165"/>
              <a:gd name="connsiteX0" fmla="*/ 0 w 2414159"/>
              <a:gd name="connsiteY0" fmla="*/ 0 h 5904023"/>
              <a:gd name="connsiteX1" fmla="*/ 2414159 w 2414159"/>
              <a:gd name="connsiteY1" fmla="*/ 858 h 5904023"/>
              <a:gd name="connsiteX2" fmla="*/ 2414159 w 2414159"/>
              <a:gd name="connsiteY2" fmla="*/ 5904023 h 5904023"/>
              <a:gd name="connsiteX3" fmla="*/ 405980 w 2414159"/>
              <a:gd name="connsiteY3" fmla="*/ 5886569 h 5904023"/>
              <a:gd name="connsiteX4" fmla="*/ 4334 w 2414159"/>
              <a:gd name="connsiteY4" fmla="*/ 5484923 h 5904023"/>
              <a:gd name="connsiteX5" fmla="*/ 0 w 2414159"/>
              <a:gd name="connsiteY5" fmla="*/ 0 h 5904023"/>
              <a:gd name="connsiteX0" fmla="*/ 0 w 2414159"/>
              <a:gd name="connsiteY0" fmla="*/ 0 h 5886569"/>
              <a:gd name="connsiteX1" fmla="*/ 2414159 w 2414159"/>
              <a:gd name="connsiteY1" fmla="*/ 858 h 5886569"/>
              <a:gd name="connsiteX2" fmla="*/ 2414159 w 2414159"/>
              <a:gd name="connsiteY2" fmla="*/ 5878021 h 5886569"/>
              <a:gd name="connsiteX3" fmla="*/ 405980 w 2414159"/>
              <a:gd name="connsiteY3" fmla="*/ 5886569 h 5886569"/>
              <a:gd name="connsiteX4" fmla="*/ 4334 w 2414159"/>
              <a:gd name="connsiteY4" fmla="*/ 5484923 h 5886569"/>
              <a:gd name="connsiteX5" fmla="*/ 0 w 2414159"/>
              <a:gd name="connsiteY5" fmla="*/ 0 h 5886569"/>
              <a:gd name="connsiteX0" fmla="*/ 0 w 2414159"/>
              <a:gd name="connsiteY0" fmla="*/ 0 h 5886689"/>
              <a:gd name="connsiteX1" fmla="*/ 2414159 w 2414159"/>
              <a:gd name="connsiteY1" fmla="*/ 858 h 5886689"/>
              <a:gd name="connsiteX2" fmla="*/ 2414159 w 2414159"/>
              <a:gd name="connsiteY2" fmla="*/ 5886689 h 5886689"/>
              <a:gd name="connsiteX3" fmla="*/ 405980 w 2414159"/>
              <a:gd name="connsiteY3" fmla="*/ 5886569 h 5886689"/>
              <a:gd name="connsiteX4" fmla="*/ 4334 w 2414159"/>
              <a:gd name="connsiteY4" fmla="*/ 5484923 h 5886689"/>
              <a:gd name="connsiteX5" fmla="*/ 0 w 2414159"/>
              <a:gd name="connsiteY5" fmla="*/ 0 h 5886689"/>
              <a:gd name="connsiteX0" fmla="*/ 4486 w 2410019"/>
              <a:gd name="connsiteY0" fmla="*/ 0 h 6654440"/>
              <a:gd name="connsiteX1" fmla="*/ 2410019 w 2410019"/>
              <a:gd name="connsiteY1" fmla="*/ 768609 h 6654440"/>
              <a:gd name="connsiteX2" fmla="*/ 2410019 w 2410019"/>
              <a:gd name="connsiteY2" fmla="*/ 6654440 h 6654440"/>
              <a:gd name="connsiteX3" fmla="*/ 401840 w 2410019"/>
              <a:gd name="connsiteY3" fmla="*/ 6654320 h 6654440"/>
              <a:gd name="connsiteX4" fmla="*/ 194 w 2410019"/>
              <a:gd name="connsiteY4" fmla="*/ 6252674 h 6654440"/>
              <a:gd name="connsiteX5" fmla="*/ 4486 w 2410019"/>
              <a:gd name="connsiteY5" fmla="*/ 0 h 6654440"/>
              <a:gd name="connsiteX0" fmla="*/ 4486 w 2418645"/>
              <a:gd name="connsiteY0" fmla="*/ 0 h 6654440"/>
              <a:gd name="connsiteX1" fmla="*/ 2418645 w 2418645"/>
              <a:gd name="connsiteY1" fmla="*/ 858 h 6654440"/>
              <a:gd name="connsiteX2" fmla="*/ 2410019 w 2418645"/>
              <a:gd name="connsiteY2" fmla="*/ 6654440 h 6654440"/>
              <a:gd name="connsiteX3" fmla="*/ 401840 w 2418645"/>
              <a:gd name="connsiteY3" fmla="*/ 6654320 h 6654440"/>
              <a:gd name="connsiteX4" fmla="*/ 194 w 2418645"/>
              <a:gd name="connsiteY4" fmla="*/ 6252674 h 6654440"/>
              <a:gd name="connsiteX5" fmla="*/ 4486 w 2418645"/>
              <a:gd name="connsiteY5" fmla="*/ 0 h 6654440"/>
              <a:gd name="connsiteX0" fmla="*/ 4486 w 2418645"/>
              <a:gd name="connsiteY0" fmla="*/ 85406 h 6653582"/>
              <a:gd name="connsiteX1" fmla="*/ 2418645 w 2418645"/>
              <a:gd name="connsiteY1" fmla="*/ 0 h 6653582"/>
              <a:gd name="connsiteX2" fmla="*/ 2410019 w 2418645"/>
              <a:gd name="connsiteY2" fmla="*/ 6653582 h 6653582"/>
              <a:gd name="connsiteX3" fmla="*/ 401840 w 2418645"/>
              <a:gd name="connsiteY3" fmla="*/ 6653462 h 6653582"/>
              <a:gd name="connsiteX4" fmla="*/ 194 w 2418645"/>
              <a:gd name="connsiteY4" fmla="*/ 6251816 h 6653582"/>
              <a:gd name="connsiteX5" fmla="*/ 4486 w 2418645"/>
              <a:gd name="connsiteY5" fmla="*/ 85406 h 6653582"/>
              <a:gd name="connsiteX0" fmla="*/ 4486 w 2418645"/>
              <a:gd name="connsiteY0" fmla="*/ 0 h 6568176"/>
              <a:gd name="connsiteX1" fmla="*/ 2418645 w 2418645"/>
              <a:gd name="connsiteY1" fmla="*/ 9484 h 6568176"/>
              <a:gd name="connsiteX2" fmla="*/ 2410019 w 2418645"/>
              <a:gd name="connsiteY2" fmla="*/ 6568176 h 6568176"/>
              <a:gd name="connsiteX3" fmla="*/ 401840 w 2418645"/>
              <a:gd name="connsiteY3" fmla="*/ 6568056 h 6568176"/>
              <a:gd name="connsiteX4" fmla="*/ 194 w 2418645"/>
              <a:gd name="connsiteY4" fmla="*/ 6166410 h 6568176"/>
              <a:gd name="connsiteX5" fmla="*/ 4486 w 2418645"/>
              <a:gd name="connsiteY5" fmla="*/ 0 h 6568176"/>
              <a:gd name="connsiteX0" fmla="*/ 4486 w 2427271"/>
              <a:gd name="connsiteY0" fmla="*/ 0 h 6568176"/>
              <a:gd name="connsiteX1" fmla="*/ 2427271 w 2427271"/>
              <a:gd name="connsiteY1" fmla="*/ 9484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0 h 6568176"/>
              <a:gd name="connsiteX1" fmla="*/ 2427271 w 2427271"/>
              <a:gd name="connsiteY1" fmla="*/ 857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8066 h 6576242"/>
              <a:gd name="connsiteX1" fmla="*/ 376489 w 2427271"/>
              <a:gd name="connsiteY1" fmla="*/ 0 h 6576242"/>
              <a:gd name="connsiteX2" fmla="*/ 2427271 w 2427271"/>
              <a:gd name="connsiteY2" fmla="*/ 8923 h 6576242"/>
              <a:gd name="connsiteX3" fmla="*/ 2410019 w 2427271"/>
              <a:gd name="connsiteY3" fmla="*/ 6576242 h 6576242"/>
              <a:gd name="connsiteX4" fmla="*/ 401840 w 2427271"/>
              <a:gd name="connsiteY4" fmla="*/ 6576122 h 6576242"/>
              <a:gd name="connsiteX5" fmla="*/ 194 w 2427271"/>
              <a:gd name="connsiteY5" fmla="*/ 6174476 h 6576242"/>
              <a:gd name="connsiteX6" fmla="*/ 4486 w 2427271"/>
              <a:gd name="connsiteY6" fmla="*/ 8066 h 6576242"/>
              <a:gd name="connsiteX0" fmla="*/ 4486 w 2427271"/>
              <a:gd name="connsiteY0" fmla="*/ 8066 h 6576242"/>
              <a:gd name="connsiteX1" fmla="*/ 376489 w 2427271"/>
              <a:gd name="connsiteY1" fmla="*/ 0 h 6576242"/>
              <a:gd name="connsiteX2" fmla="*/ 2427271 w 2427271"/>
              <a:gd name="connsiteY2" fmla="*/ 8923 h 6576242"/>
              <a:gd name="connsiteX3" fmla="*/ 2410019 w 2427271"/>
              <a:gd name="connsiteY3" fmla="*/ 6576242 h 6576242"/>
              <a:gd name="connsiteX4" fmla="*/ 401840 w 2427271"/>
              <a:gd name="connsiteY4" fmla="*/ 6576122 h 6576242"/>
              <a:gd name="connsiteX5" fmla="*/ 194 w 2427271"/>
              <a:gd name="connsiteY5" fmla="*/ 6174476 h 6576242"/>
              <a:gd name="connsiteX6" fmla="*/ 4486 w 2427271"/>
              <a:gd name="connsiteY6" fmla="*/ 8066 h 6576242"/>
              <a:gd name="connsiteX0" fmla="*/ 4486 w 2410019"/>
              <a:gd name="connsiteY0" fmla="*/ 8066 h 6576242"/>
              <a:gd name="connsiteX1" fmla="*/ 376489 w 2410019"/>
              <a:gd name="connsiteY1" fmla="*/ 0 h 6576242"/>
              <a:gd name="connsiteX2" fmla="*/ 2410019 w 2410019"/>
              <a:gd name="connsiteY2" fmla="*/ 6576242 h 6576242"/>
              <a:gd name="connsiteX3" fmla="*/ 401840 w 2410019"/>
              <a:gd name="connsiteY3" fmla="*/ 6576122 h 6576242"/>
              <a:gd name="connsiteX4" fmla="*/ 194 w 2410019"/>
              <a:gd name="connsiteY4" fmla="*/ 6174476 h 6576242"/>
              <a:gd name="connsiteX5" fmla="*/ 4486 w 2410019"/>
              <a:gd name="connsiteY5" fmla="*/ 8066 h 6576242"/>
              <a:gd name="connsiteX0" fmla="*/ 4486 w 401840"/>
              <a:gd name="connsiteY0" fmla="*/ 8066 h 6576122"/>
              <a:gd name="connsiteX1" fmla="*/ 376489 w 401840"/>
              <a:gd name="connsiteY1" fmla="*/ 0 h 6576122"/>
              <a:gd name="connsiteX2" fmla="*/ 401840 w 401840"/>
              <a:gd name="connsiteY2" fmla="*/ 6576122 h 6576122"/>
              <a:gd name="connsiteX3" fmla="*/ 194 w 401840"/>
              <a:gd name="connsiteY3" fmla="*/ 6174476 h 6576122"/>
              <a:gd name="connsiteX4" fmla="*/ 4486 w 401840"/>
              <a:gd name="connsiteY4" fmla="*/ 8066 h 6576122"/>
              <a:gd name="connsiteX0" fmla="*/ 4486 w 401840"/>
              <a:gd name="connsiteY0" fmla="*/ 1242 h 6569298"/>
              <a:gd name="connsiteX1" fmla="*/ 369665 w 401840"/>
              <a:gd name="connsiteY1" fmla="*/ 0 h 6569298"/>
              <a:gd name="connsiteX2" fmla="*/ 401840 w 401840"/>
              <a:gd name="connsiteY2" fmla="*/ 6569298 h 6569298"/>
              <a:gd name="connsiteX3" fmla="*/ 194 w 401840"/>
              <a:gd name="connsiteY3" fmla="*/ 6167652 h 6569298"/>
              <a:gd name="connsiteX4" fmla="*/ 4486 w 401840"/>
              <a:gd name="connsiteY4" fmla="*/ 1242 h 6569298"/>
              <a:gd name="connsiteX0" fmla="*/ 4486 w 371900"/>
              <a:gd name="connsiteY0" fmla="*/ 1242 h 6569298"/>
              <a:gd name="connsiteX1" fmla="*/ 369665 w 371900"/>
              <a:gd name="connsiteY1" fmla="*/ 0 h 6569298"/>
              <a:gd name="connsiteX2" fmla="*/ 367721 w 371900"/>
              <a:gd name="connsiteY2" fmla="*/ 6569298 h 6569298"/>
              <a:gd name="connsiteX3" fmla="*/ 194 w 371900"/>
              <a:gd name="connsiteY3" fmla="*/ 6167652 h 6569298"/>
              <a:gd name="connsiteX4" fmla="*/ 4486 w 371900"/>
              <a:gd name="connsiteY4" fmla="*/ 1242 h 6569298"/>
              <a:gd name="connsiteX0" fmla="*/ 4486 w 374545"/>
              <a:gd name="connsiteY0" fmla="*/ 1242 h 6569298"/>
              <a:gd name="connsiteX1" fmla="*/ 369665 w 374545"/>
              <a:gd name="connsiteY1" fmla="*/ 0 h 6569298"/>
              <a:gd name="connsiteX2" fmla="*/ 374545 w 374545"/>
              <a:gd name="connsiteY2" fmla="*/ 6569298 h 6569298"/>
              <a:gd name="connsiteX3" fmla="*/ 194 w 374545"/>
              <a:gd name="connsiteY3" fmla="*/ 6167652 h 6569298"/>
              <a:gd name="connsiteX4" fmla="*/ 4486 w 374545"/>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206068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206068 h 6569298"/>
              <a:gd name="connsiteX0" fmla="*/ 4292 w 374351"/>
              <a:gd name="connsiteY0" fmla="*/ 1242 h 6364472"/>
              <a:gd name="connsiteX1" fmla="*/ 362156 w 374351"/>
              <a:gd name="connsiteY1" fmla="*/ 0 h 6364472"/>
              <a:gd name="connsiteX2" fmla="*/ 374351 w 374351"/>
              <a:gd name="connsiteY2" fmla="*/ 6364472 h 6364472"/>
              <a:gd name="connsiteX3" fmla="*/ 0 w 374351"/>
              <a:gd name="connsiteY3" fmla="*/ 5962826 h 6364472"/>
              <a:gd name="connsiteX4" fmla="*/ 4292 w 374351"/>
              <a:gd name="connsiteY4" fmla="*/ 1242 h 6364472"/>
              <a:gd name="connsiteX0" fmla="*/ 4292 w 374351"/>
              <a:gd name="connsiteY0" fmla="*/ 0 h 6363230"/>
              <a:gd name="connsiteX1" fmla="*/ 369471 w 374351"/>
              <a:gd name="connsiteY1" fmla="*/ 6073 h 6363230"/>
              <a:gd name="connsiteX2" fmla="*/ 374351 w 374351"/>
              <a:gd name="connsiteY2" fmla="*/ 6363230 h 6363230"/>
              <a:gd name="connsiteX3" fmla="*/ 0 w 374351"/>
              <a:gd name="connsiteY3" fmla="*/ 5961584 h 6363230"/>
              <a:gd name="connsiteX4" fmla="*/ 4292 w 374351"/>
              <a:gd name="connsiteY4" fmla="*/ 0 h 6363230"/>
              <a:gd name="connsiteX0" fmla="*/ 4292 w 374351"/>
              <a:gd name="connsiteY0" fmla="*/ 8558 h 6371788"/>
              <a:gd name="connsiteX1" fmla="*/ 369471 w 374351"/>
              <a:gd name="connsiteY1" fmla="*/ 0 h 6371788"/>
              <a:gd name="connsiteX2" fmla="*/ 374351 w 374351"/>
              <a:gd name="connsiteY2" fmla="*/ 6371788 h 6371788"/>
              <a:gd name="connsiteX3" fmla="*/ 0 w 374351"/>
              <a:gd name="connsiteY3" fmla="*/ 5970142 h 6371788"/>
              <a:gd name="connsiteX4" fmla="*/ 4292 w 374351"/>
              <a:gd name="connsiteY4" fmla="*/ 8558 h 6371788"/>
              <a:gd name="connsiteX0" fmla="*/ 4292 w 378975"/>
              <a:gd name="connsiteY0" fmla="*/ 0 h 6363230"/>
              <a:gd name="connsiteX1" fmla="*/ 376787 w 378975"/>
              <a:gd name="connsiteY1" fmla="*/ 6073 h 6363230"/>
              <a:gd name="connsiteX2" fmla="*/ 374351 w 378975"/>
              <a:gd name="connsiteY2" fmla="*/ 6363230 h 6363230"/>
              <a:gd name="connsiteX3" fmla="*/ 0 w 378975"/>
              <a:gd name="connsiteY3" fmla="*/ 5961584 h 6363230"/>
              <a:gd name="connsiteX4" fmla="*/ 4292 w 378975"/>
              <a:gd name="connsiteY4" fmla="*/ 0 h 6363230"/>
              <a:gd name="connsiteX0" fmla="*/ 4292 w 378975"/>
              <a:gd name="connsiteY0" fmla="*/ 8558 h 6371788"/>
              <a:gd name="connsiteX1" fmla="*/ 376787 w 378975"/>
              <a:gd name="connsiteY1" fmla="*/ 0 h 6371788"/>
              <a:gd name="connsiteX2" fmla="*/ 374351 w 378975"/>
              <a:gd name="connsiteY2" fmla="*/ 6371788 h 6371788"/>
              <a:gd name="connsiteX3" fmla="*/ 0 w 378975"/>
              <a:gd name="connsiteY3" fmla="*/ 5970142 h 6371788"/>
              <a:gd name="connsiteX4" fmla="*/ 4292 w 378975"/>
              <a:gd name="connsiteY4" fmla="*/ 8558 h 6371788"/>
              <a:gd name="connsiteX0" fmla="*/ 4292 w 378975"/>
              <a:gd name="connsiteY0" fmla="*/ 0 h 6377861"/>
              <a:gd name="connsiteX1" fmla="*/ 376787 w 378975"/>
              <a:gd name="connsiteY1" fmla="*/ 6073 h 6377861"/>
              <a:gd name="connsiteX2" fmla="*/ 374351 w 378975"/>
              <a:gd name="connsiteY2" fmla="*/ 6377861 h 6377861"/>
              <a:gd name="connsiteX3" fmla="*/ 0 w 378975"/>
              <a:gd name="connsiteY3" fmla="*/ 5976215 h 6377861"/>
              <a:gd name="connsiteX4" fmla="*/ 4292 w 378975"/>
              <a:gd name="connsiteY4" fmla="*/ 0 h 6377861"/>
              <a:gd name="connsiteX0" fmla="*/ 4292 w 378975"/>
              <a:gd name="connsiteY0" fmla="*/ 0 h 6373098"/>
              <a:gd name="connsiteX1" fmla="*/ 376787 w 378975"/>
              <a:gd name="connsiteY1" fmla="*/ 1310 h 6373098"/>
              <a:gd name="connsiteX2" fmla="*/ 374351 w 378975"/>
              <a:gd name="connsiteY2" fmla="*/ 6373098 h 6373098"/>
              <a:gd name="connsiteX3" fmla="*/ 0 w 378975"/>
              <a:gd name="connsiteY3" fmla="*/ 5971452 h 6373098"/>
              <a:gd name="connsiteX4" fmla="*/ 4292 w 378975"/>
              <a:gd name="connsiteY4" fmla="*/ 0 h 6373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975" h="6373098">
                <a:moveTo>
                  <a:pt x="4292" y="0"/>
                </a:moveTo>
                <a:lnTo>
                  <a:pt x="376787" y="1310"/>
                </a:lnTo>
                <a:cubicBezTo>
                  <a:pt x="385237" y="2193351"/>
                  <a:pt x="365901" y="4181057"/>
                  <a:pt x="374351" y="6373098"/>
                </a:cubicBezTo>
                <a:cubicBezTo>
                  <a:pt x="152528" y="6373098"/>
                  <a:pt x="0" y="6273661"/>
                  <a:pt x="0" y="5971452"/>
                </a:cubicBezTo>
                <a:cubicBezTo>
                  <a:pt x="0" y="5669243"/>
                  <a:pt x="5737" y="1828308"/>
                  <a:pt x="4292" y="0"/>
                </a:cubicBezTo>
                <a:close/>
              </a:path>
            </a:pathLst>
          </a:custGeom>
          <a:gradFill flip="none" rotWithShape="1">
            <a:gsLst>
              <a:gs pos="0">
                <a:srgbClr val="D8450A"/>
              </a:gs>
              <a:gs pos="50000">
                <a:srgbClr val="F86F08">
                  <a:alpha val="95000"/>
                </a:srgbClr>
              </a:gs>
              <a:gs pos="100000">
                <a:srgbClr val="FC7420">
                  <a:alpha val="94000"/>
                </a:srgbClr>
              </a:gs>
            </a:gsLst>
            <a:lin ang="16200000" scaled="1"/>
            <a:tileRect/>
          </a:gradFill>
          <a:ln>
            <a:noFill/>
          </a:ln>
          <a:effectLst>
            <a:innerShdw blurRad="38100" dist="12700" dir="108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0" name="Slide Number Placeholder 1"/>
          <p:cNvSpPr txBox="1">
            <a:spLocks/>
          </p:cNvSpPr>
          <p:nvPr userDrawn="1"/>
        </p:nvSpPr>
        <p:spPr>
          <a:xfrm>
            <a:off x="4681538" y="6313488"/>
            <a:ext cx="396875" cy="365125"/>
          </a:xfrm>
          <a:prstGeom prst="rect">
            <a:avLst/>
          </a:prstGeom>
        </p:spPr>
        <p:txBody>
          <a:bodyPr anchor="ctr"/>
          <a:lstStyle>
            <a:defPPr>
              <a:defRPr lang="en-US"/>
            </a:defPPr>
            <a:lvl1pPr algn="l" rtl="0" fontAlgn="base">
              <a:spcBef>
                <a:spcPct val="0"/>
              </a:spcBef>
              <a:spcAft>
                <a:spcPct val="0"/>
              </a:spcAft>
              <a:defRPr sz="1000" b="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EECDE2BC-569B-42AB-B400-CF9AFB66E33B}" type="slidenum">
              <a:rPr lang="en-US" smtClean="0">
                <a:solidFill>
                  <a:prstClr val="black">
                    <a:lumMod val="75000"/>
                    <a:lumOff val="25000"/>
                  </a:prstClr>
                </a:solidFill>
              </a:rPr>
              <a:pPr>
                <a:defRPr/>
              </a:pPr>
              <a:t>‹#›</a:t>
            </a:fld>
            <a:endParaRPr lang="en-US" dirty="0">
              <a:solidFill>
                <a:prstClr val="black">
                  <a:lumMod val="75000"/>
                  <a:lumOff val="25000"/>
                </a:prstClr>
              </a:solidFill>
            </a:endParaRPr>
          </a:p>
        </p:txBody>
      </p:sp>
      <p:cxnSp>
        <p:nvCxnSpPr>
          <p:cNvPr id="31" name="Straight Connector 30"/>
          <p:cNvCxnSpPr/>
          <p:nvPr userDrawn="1"/>
        </p:nvCxnSpPr>
        <p:spPr>
          <a:xfrm>
            <a:off x="5049838" y="6365875"/>
            <a:ext cx="0" cy="2778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082" name="Group 31"/>
          <p:cNvGrpSpPr>
            <a:grpSpLocks/>
          </p:cNvGrpSpPr>
          <p:nvPr userDrawn="1"/>
        </p:nvGrpSpPr>
        <p:grpSpPr bwMode="auto">
          <a:xfrm>
            <a:off x="633413" y="6272213"/>
            <a:ext cx="1771650" cy="381000"/>
            <a:chOff x="633159" y="6301141"/>
            <a:chExt cx="1771650" cy="381114"/>
          </a:xfrm>
        </p:grpSpPr>
        <p:sp>
          <p:nvSpPr>
            <p:cNvPr id="33" name="Text Box 129"/>
            <p:cNvSpPr txBox="1">
              <a:spLocks noChangeAspect="1" noChangeArrowheads="1"/>
            </p:cNvSpPr>
            <p:nvPr/>
          </p:nvSpPr>
          <p:spPr bwMode="black">
            <a:xfrm>
              <a:off x="2095246" y="6486934"/>
              <a:ext cx="309563" cy="152446"/>
            </a:xfrm>
            <a:prstGeom prst="rect">
              <a:avLst/>
            </a:prstGeom>
            <a:noFill/>
            <a:ln w="9525">
              <a:noFill/>
              <a:miter lim="800000"/>
              <a:headEnd/>
              <a:tailEnd/>
            </a:ln>
            <a:effectLst/>
          </p:spPr>
          <p:txBody>
            <a:bodyPr>
              <a:spAutoFit/>
            </a:bodyPr>
            <a:lstStyle/>
            <a:p>
              <a:pPr>
                <a:defRPr/>
              </a:pPr>
              <a:r>
                <a:rPr lang="en-US" sz="400" b="1">
                  <a:solidFill>
                    <a:prstClr val="black"/>
                  </a:solidFill>
                </a:rPr>
                <a:t>TM</a:t>
              </a:r>
            </a:p>
          </p:txBody>
        </p:sp>
        <p:sp>
          <p:nvSpPr>
            <p:cNvPr id="34" name="Freeform 143"/>
            <p:cNvSpPr>
              <a:spLocks noChangeAspect="1"/>
            </p:cNvSpPr>
            <p:nvPr/>
          </p:nvSpPr>
          <p:spPr bwMode="black">
            <a:xfrm>
              <a:off x="739521" y="6301141"/>
              <a:ext cx="127000" cy="69871"/>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35" name="Freeform 144"/>
            <p:cNvSpPr>
              <a:spLocks noChangeAspect="1"/>
            </p:cNvSpPr>
            <p:nvPr/>
          </p:nvSpPr>
          <p:spPr bwMode="black">
            <a:xfrm>
              <a:off x="814134" y="6339252"/>
              <a:ext cx="123825" cy="69871"/>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36" name="Freeform 145"/>
            <p:cNvSpPr>
              <a:spLocks noChangeAspect="1"/>
            </p:cNvSpPr>
            <p:nvPr/>
          </p:nvSpPr>
          <p:spPr bwMode="black">
            <a:xfrm>
              <a:off x="882396" y="6374188"/>
              <a:ext cx="127000" cy="73047"/>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37" name="Freeform 146"/>
            <p:cNvSpPr>
              <a:spLocks noChangeAspect="1"/>
            </p:cNvSpPr>
            <p:nvPr/>
          </p:nvSpPr>
          <p:spPr bwMode="black">
            <a:xfrm>
              <a:off x="776034" y="6439294"/>
              <a:ext cx="127000" cy="73047"/>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38" name="Freeform 147"/>
            <p:cNvSpPr>
              <a:spLocks noChangeAspect="1"/>
            </p:cNvSpPr>
            <p:nvPr/>
          </p:nvSpPr>
          <p:spPr bwMode="black">
            <a:xfrm>
              <a:off x="847471" y="6478994"/>
              <a:ext cx="125413" cy="68282"/>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39" name="Freeform 148"/>
            <p:cNvSpPr>
              <a:spLocks noChangeAspect="1"/>
            </p:cNvSpPr>
            <p:nvPr/>
          </p:nvSpPr>
          <p:spPr bwMode="black">
            <a:xfrm>
              <a:off x="671259" y="6502813"/>
              <a:ext cx="123825" cy="74635"/>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40" name="Freeform 149"/>
            <p:cNvSpPr>
              <a:spLocks noChangeAspect="1"/>
            </p:cNvSpPr>
            <p:nvPr/>
          </p:nvSpPr>
          <p:spPr bwMode="black">
            <a:xfrm>
              <a:off x="739521" y="6540925"/>
              <a:ext cx="127000" cy="71459"/>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41" name="Freeform 150"/>
            <p:cNvSpPr>
              <a:spLocks noChangeAspect="1"/>
            </p:cNvSpPr>
            <p:nvPr/>
          </p:nvSpPr>
          <p:spPr bwMode="black">
            <a:xfrm>
              <a:off x="633159" y="6607620"/>
              <a:ext cx="127000" cy="71459"/>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42" name="Freeform 151"/>
            <p:cNvSpPr>
              <a:spLocks noChangeAspect="1"/>
            </p:cNvSpPr>
            <p:nvPr/>
          </p:nvSpPr>
          <p:spPr bwMode="black">
            <a:xfrm>
              <a:off x="1009396" y="6488522"/>
              <a:ext cx="103188" cy="190557"/>
            </a:xfrm>
            <a:custGeom>
              <a:avLst/>
              <a:gdLst/>
              <a:ahLst/>
              <a:cxnLst>
                <a:cxn ang="0">
                  <a:pos x="12" y="45"/>
                </a:cxn>
                <a:cxn ang="0">
                  <a:pos x="0" y="45"/>
                </a:cxn>
                <a:cxn ang="0">
                  <a:pos x="3" y="30"/>
                </a:cxn>
                <a:cxn ang="0">
                  <a:pos x="15" y="30"/>
                </a:cxn>
                <a:cxn ang="0">
                  <a:pos x="17" y="22"/>
                </a:cxn>
                <a:cxn ang="0">
                  <a:pos x="44" y="0"/>
                </a:cxn>
                <a:cxn ang="0">
                  <a:pos x="59" y="1"/>
                </a:cxn>
                <a:cxn ang="0">
                  <a:pos x="56" y="19"/>
                </a:cxn>
                <a:cxn ang="0">
                  <a:pos x="49" y="19"/>
                </a:cxn>
                <a:cxn ang="0">
                  <a:pos x="40" y="25"/>
                </a:cxn>
                <a:cxn ang="0">
                  <a:pos x="39" y="30"/>
                </a:cxn>
                <a:cxn ang="0">
                  <a:pos x="54" y="30"/>
                </a:cxn>
                <a:cxn ang="0">
                  <a:pos x="51" y="45"/>
                </a:cxn>
                <a:cxn ang="0">
                  <a:pos x="36" y="45"/>
                </a:cxn>
                <a:cxn ang="0">
                  <a:pos x="23" y="110"/>
                </a:cxn>
                <a:cxn ang="0">
                  <a:pos x="0" y="110"/>
                </a:cxn>
                <a:cxn ang="0">
                  <a:pos x="12" y="45"/>
                </a:cxn>
              </a:cxnLst>
              <a:rect l="0" t="0" r="r" b="b"/>
              <a:pathLst>
                <a:path w="59" h="110">
                  <a:moveTo>
                    <a:pt x="12" y="45"/>
                  </a:moveTo>
                  <a:cubicBezTo>
                    <a:pt x="0" y="45"/>
                    <a:pt x="0" y="45"/>
                    <a:pt x="0" y="45"/>
                  </a:cubicBezTo>
                  <a:cubicBezTo>
                    <a:pt x="3" y="30"/>
                    <a:pt x="3" y="30"/>
                    <a:pt x="3" y="30"/>
                  </a:cubicBezTo>
                  <a:cubicBezTo>
                    <a:pt x="15" y="30"/>
                    <a:pt x="15" y="30"/>
                    <a:pt x="15" y="30"/>
                  </a:cubicBezTo>
                  <a:cubicBezTo>
                    <a:pt x="17" y="22"/>
                    <a:pt x="17" y="22"/>
                    <a:pt x="17" y="22"/>
                  </a:cubicBezTo>
                  <a:cubicBezTo>
                    <a:pt x="18" y="13"/>
                    <a:pt x="24" y="0"/>
                    <a:pt x="44" y="0"/>
                  </a:cubicBezTo>
                  <a:cubicBezTo>
                    <a:pt x="49" y="0"/>
                    <a:pt x="57" y="0"/>
                    <a:pt x="59" y="1"/>
                  </a:cubicBezTo>
                  <a:cubicBezTo>
                    <a:pt x="56" y="19"/>
                    <a:pt x="56" y="19"/>
                    <a:pt x="56" y="19"/>
                  </a:cubicBezTo>
                  <a:cubicBezTo>
                    <a:pt x="49" y="19"/>
                    <a:pt x="49" y="19"/>
                    <a:pt x="49" y="19"/>
                  </a:cubicBezTo>
                  <a:cubicBezTo>
                    <a:pt x="45" y="19"/>
                    <a:pt x="41" y="20"/>
                    <a:pt x="40" y="25"/>
                  </a:cubicBezTo>
                  <a:cubicBezTo>
                    <a:pt x="39" y="30"/>
                    <a:pt x="39" y="30"/>
                    <a:pt x="39" y="30"/>
                  </a:cubicBezTo>
                  <a:cubicBezTo>
                    <a:pt x="54" y="30"/>
                    <a:pt x="54" y="30"/>
                    <a:pt x="54" y="30"/>
                  </a:cubicBezTo>
                  <a:cubicBezTo>
                    <a:pt x="51" y="45"/>
                    <a:pt x="51" y="45"/>
                    <a:pt x="51" y="45"/>
                  </a:cubicBezTo>
                  <a:cubicBezTo>
                    <a:pt x="36" y="45"/>
                    <a:pt x="36" y="45"/>
                    <a:pt x="36" y="45"/>
                  </a:cubicBezTo>
                  <a:cubicBezTo>
                    <a:pt x="23" y="110"/>
                    <a:pt x="23" y="110"/>
                    <a:pt x="23" y="110"/>
                  </a:cubicBezTo>
                  <a:cubicBezTo>
                    <a:pt x="0" y="110"/>
                    <a:pt x="0" y="110"/>
                    <a:pt x="0" y="110"/>
                  </a:cubicBezTo>
                  <a:lnTo>
                    <a:pt x="12" y="45"/>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4" name="Freeform 152"/>
            <p:cNvSpPr>
              <a:spLocks noChangeAspect="1"/>
            </p:cNvSpPr>
            <p:nvPr/>
          </p:nvSpPr>
          <p:spPr bwMode="black">
            <a:xfrm>
              <a:off x="1095121" y="6536161"/>
              <a:ext cx="107950" cy="142918"/>
            </a:xfrm>
            <a:custGeom>
              <a:avLst/>
              <a:gdLst/>
              <a:ahLst/>
              <a:cxnLst>
                <a:cxn ang="0">
                  <a:pos x="16" y="0"/>
                </a:cxn>
                <a:cxn ang="0">
                  <a:pos x="39" y="0"/>
                </a:cxn>
                <a:cxn ang="0">
                  <a:pos x="38" y="9"/>
                </a:cxn>
                <a:cxn ang="0">
                  <a:pos x="62" y="0"/>
                </a:cxn>
                <a:cxn ang="0">
                  <a:pos x="58" y="21"/>
                </a:cxn>
                <a:cxn ang="0">
                  <a:pos x="55" y="21"/>
                </a:cxn>
                <a:cxn ang="0">
                  <a:pos x="33" y="35"/>
                </a:cxn>
                <a:cxn ang="0">
                  <a:pos x="24" y="82"/>
                </a:cxn>
                <a:cxn ang="0">
                  <a:pos x="0" y="82"/>
                </a:cxn>
                <a:cxn ang="0">
                  <a:pos x="16" y="0"/>
                </a:cxn>
              </a:cxnLst>
              <a:rect l="0" t="0" r="r" b="b"/>
              <a:pathLst>
                <a:path w="62" h="82">
                  <a:moveTo>
                    <a:pt x="16" y="0"/>
                  </a:moveTo>
                  <a:cubicBezTo>
                    <a:pt x="39" y="0"/>
                    <a:pt x="39" y="0"/>
                    <a:pt x="39" y="0"/>
                  </a:cubicBezTo>
                  <a:cubicBezTo>
                    <a:pt x="38" y="9"/>
                    <a:pt x="38" y="9"/>
                    <a:pt x="38" y="9"/>
                  </a:cubicBezTo>
                  <a:cubicBezTo>
                    <a:pt x="44" y="4"/>
                    <a:pt x="53" y="1"/>
                    <a:pt x="62" y="0"/>
                  </a:cubicBezTo>
                  <a:cubicBezTo>
                    <a:pt x="58" y="21"/>
                    <a:pt x="58" y="21"/>
                    <a:pt x="58" y="21"/>
                  </a:cubicBezTo>
                  <a:cubicBezTo>
                    <a:pt x="55" y="21"/>
                    <a:pt x="55" y="21"/>
                    <a:pt x="55" y="21"/>
                  </a:cubicBezTo>
                  <a:cubicBezTo>
                    <a:pt x="41" y="23"/>
                    <a:pt x="35" y="26"/>
                    <a:pt x="33" y="35"/>
                  </a:cubicBezTo>
                  <a:cubicBezTo>
                    <a:pt x="24" y="82"/>
                    <a:pt x="24" y="82"/>
                    <a:pt x="24" y="82"/>
                  </a:cubicBezTo>
                  <a:cubicBezTo>
                    <a:pt x="0" y="82"/>
                    <a:pt x="0" y="82"/>
                    <a:pt x="0" y="82"/>
                  </a:cubicBezTo>
                  <a:lnTo>
                    <a:pt x="16" y="0"/>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5" name="Freeform 153"/>
            <p:cNvSpPr>
              <a:spLocks noChangeAspect="1" noEditPoints="1"/>
            </p:cNvSpPr>
            <p:nvPr/>
          </p:nvSpPr>
          <p:spPr bwMode="black">
            <a:xfrm>
              <a:off x="1779334" y="6532985"/>
              <a:ext cx="150812" cy="149270"/>
            </a:xfrm>
            <a:custGeom>
              <a:avLst/>
              <a:gdLst/>
              <a:ahLst/>
              <a:cxnLst>
                <a:cxn ang="0">
                  <a:pos x="76" y="67"/>
                </a:cxn>
                <a:cxn ang="0">
                  <a:pos x="75" y="84"/>
                </a:cxn>
                <a:cxn ang="0">
                  <a:pos x="53" y="84"/>
                </a:cxn>
                <a:cxn ang="0">
                  <a:pos x="53" y="75"/>
                </a:cxn>
                <a:cxn ang="0">
                  <a:pos x="52" y="75"/>
                </a:cxn>
                <a:cxn ang="0">
                  <a:pos x="26" y="86"/>
                </a:cxn>
                <a:cxn ang="0">
                  <a:pos x="3" y="62"/>
                </a:cxn>
                <a:cxn ang="0">
                  <a:pos x="51" y="32"/>
                </a:cxn>
                <a:cxn ang="0">
                  <a:pos x="60" y="30"/>
                </a:cxn>
                <a:cxn ang="0">
                  <a:pos x="61" y="24"/>
                </a:cxn>
                <a:cxn ang="0">
                  <a:pos x="51" y="15"/>
                </a:cxn>
                <a:cxn ang="0">
                  <a:pos x="37" y="26"/>
                </a:cxn>
                <a:cxn ang="0">
                  <a:pos x="14" y="26"/>
                </a:cxn>
                <a:cxn ang="0">
                  <a:pos x="52" y="0"/>
                </a:cxn>
                <a:cxn ang="0">
                  <a:pos x="84" y="24"/>
                </a:cxn>
                <a:cxn ang="0">
                  <a:pos x="76" y="67"/>
                </a:cxn>
                <a:cxn ang="0">
                  <a:pos x="57" y="44"/>
                </a:cxn>
                <a:cxn ang="0">
                  <a:pos x="40" y="49"/>
                </a:cxn>
                <a:cxn ang="0">
                  <a:pos x="27" y="59"/>
                </a:cxn>
                <a:cxn ang="0">
                  <a:pos x="36" y="68"/>
                </a:cxn>
                <a:cxn ang="0">
                  <a:pos x="56" y="50"/>
                </a:cxn>
                <a:cxn ang="0">
                  <a:pos x="57" y="44"/>
                </a:cxn>
              </a:cxnLst>
              <a:rect l="0" t="0" r="r" b="b"/>
              <a:pathLst>
                <a:path w="87" h="86">
                  <a:moveTo>
                    <a:pt x="76" y="67"/>
                  </a:moveTo>
                  <a:cubicBezTo>
                    <a:pt x="75" y="72"/>
                    <a:pt x="74" y="79"/>
                    <a:pt x="75" y="84"/>
                  </a:cubicBezTo>
                  <a:cubicBezTo>
                    <a:pt x="53" y="84"/>
                    <a:pt x="53" y="84"/>
                    <a:pt x="53" y="84"/>
                  </a:cubicBezTo>
                  <a:cubicBezTo>
                    <a:pt x="52" y="81"/>
                    <a:pt x="52" y="78"/>
                    <a:pt x="53" y="75"/>
                  </a:cubicBezTo>
                  <a:cubicBezTo>
                    <a:pt x="52" y="75"/>
                    <a:pt x="52" y="75"/>
                    <a:pt x="52" y="75"/>
                  </a:cubicBezTo>
                  <a:cubicBezTo>
                    <a:pt x="47" y="82"/>
                    <a:pt x="34" y="86"/>
                    <a:pt x="26" y="86"/>
                  </a:cubicBezTo>
                  <a:cubicBezTo>
                    <a:pt x="10" y="86"/>
                    <a:pt x="0" y="77"/>
                    <a:pt x="3" y="62"/>
                  </a:cubicBezTo>
                  <a:cubicBezTo>
                    <a:pt x="7" y="42"/>
                    <a:pt x="24" y="35"/>
                    <a:pt x="51" y="32"/>
                  </a:cubicBezTo>
                  <a:cubicBezTo>
                    <a:pt x="60" y="30"/>
                    <a:pt x="60" y="30"/>
                    <a:pt x="60" y="30"/>
                  </a:cubicBezTo>
                  <a:cubicBezTo>
                    <a:pt x="61" y="24"/>
                    <a:pt x="61" y="24"/>
                    <a:pt x="61" y="24"/>
                  </a:cubicBezTo>
                  <a:cubicBezTo>
                    <a:pt x="62" y="17"/>
                    <a:pt x="58" y="15"/>
                    <a:pt x="51" y="15"/>
                  </a:cubicBezTo>
                  <a:cubicBezTo>
                    <a:pt x="44" y="15"/>
                    <a:pt x="40" y="18"/>
                    <a:pt x="37" y="26"/>
                  </a:cubicBezTo>
                  <a:cubicBezTo>
                    <a:pt x="14" y="26"/>
                    <a:pt x="14" y="26"/>
                    <a:pt x="14" y="26"/>
                  </a:cubicBezTo>
                  <a:cubicBezTo>
                    <a:pt x="19" y="2"/>
                    <a:pt x="41" y="0"/>
                    <a:pt x="52" y="0"/>
                  </a:cubicBezTo>
                  <a:cubicBezTo>
                    <a:pt x="75" y="0"/>
                    <a:pt x="87" y="5"/>
                    <a:pt x="84" y="24"/>
                  </a:cubicBezTo>
                  <a:lnTo>
                    <a:pt x="76" y="67"/>
                  </a:lnTo>
                  <a:close/>
                  <a:moveTo>
                    <a:pt x="57" y="44"/>
                  </a:moveTo>
                  <a:cubicBezTo>
                    <a:pt x="40" y="49"/>
                    <a:pt x="40" y="49"/>
                    <a:pt x="40" y="49"/>
                  </a:cubicBezTo>
                  <a:cubicBezTo>
                    <a:pt x="34" y="50"/>
                    <a:pt x="28" y="53"/>
                    <a:pt x="27" y="59"/>
                  </a:cubicBezTo>
                  <a:cubicBezTo>
                    <a:pt x="25" y="66"/>
                    <a:pt x="30" y="68"/>
                    <a:pt x="36" y="68"/>
                  </a:cubicBezTo>
                  <a:cubicBezTo>
                    <a:pt x="45" y="68"/>
                    <a:pt x="54" y="62"/>
                    <a:pt x="56" y="50"/>
                  </a:cubicBezTo>
                  <a:lnTo>
                    <a:pt x="57" y="44"/>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6" name="Freeform 154"/>
            <p:cNvSpPr>
              <a:spLocks noChangeAspect="1"/>
            </p:cNvSpPr>
            <p:nvPr/>
          </p:nvSpPr>
          <p:spPr bwMode="black">
            <a:xfrm>
              <a:off x="1934909" y="6490110"/>
              <a:ext cx="77787" cy="188970"/>
            </a:xfrm>
            <a:custGeom>
              <a:avLst/>
              <a:gdLst/>
              <a:ahLst/>
              <a:cxnLst>
                <a:cxn ang="0">
                  <a:pos x="0" y="218"/>
                </a:cxn>
                <a:cxn ang="0">
                  <a:pos x="42" y="0"/>
                </a:cxn>
                <a:cxn ang="0">
                  <a:pos x="90" y="0"/>
                </a:cxn>
                <a:cxn ang="0">
                  <a:pos x="48" y="218"/>
                </a:cxn>
                <a:cxn ang="0">
                  <a:pos x="0" y="218"/>
                </a:cxn>
              </a:cxnLst>
              <a:rect l="0" t="0" r="r" b="b"/>
              <a:pathLst>
                <a:path w="90" h="218">
                  <a:moveTo>
                    <a:pt x="0" y="218"/>
                  </a:moveTo>
                  <a:lnTo>
                    <a:pt x="42" y="0"/>
                  </a:lnTo>
                  <a:lnTo>
                    <a:pt x="90" y="0"/>
                  </a:lnTo>
                  <a:lnTo>
                    <a:pt x="48" y="218"/>
                  </a:lnTo>
                  <a:lnTo>
                    <a:pt x="0" y="218"/>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7" name="Freeform 155"/>
            <p:cNvSpPr>
              <a:spLocks noChangeAspect="1" noEditPoints="1"/>
            </p:cNvSpPr>
            <p:nvPr/>
          </p:nvSpPr>
          <p:spPr bwMode="black">
            <a:xfrm>
              <a:off x="1190371" y="6532985"/>
              <a:ext cx="153988" cy="149270"/>
            </a:xfrm>
            <a:custGeom>
              <a:avLst/>
              <a:gdLst/>
              <a:ahLst/>
              <a:cxnLst>
                <a:cxn ang="0">
                  <a:pos x="42" y="68"/>
                </a:cxn>
                <a:cxn ang="0">
                  <a:pos x="28" y="48"/>
                </a:cxn>
                <a:cxn ang="0">
                  <a:pos x="84" y="48"/>
                </a:cxn>
                <a:cxn ang="0">
                  <a:pos x="53" y="0"/>
                </a:cxn>
                <a:cxn ang="0">
                  <a:pos x="4" y="45"/>
                </a:cxn>
                <a:cxn ang="0">
                  <a:pos x="37" y="86"/>
                </a:cxn>
                <a:cxn ang="0">
                  <a:pos x="80" y="63"/>
                </a:cxn>
                <a:cxn ang="0">
                  <a:pos x="64" y="55"/>
                </a:cxn>
                <a:cxn ang="0">
                  <a:pos x="42" y="68"/>
                </a:cxn>
                <a:cxn ang="0">
                  <a:pos x="50" y="18"/>
                </a:cxn>
                <a:cxn ang="0">
                  <a:pos x="63" y="33"/>
                </a:cxn>
                <a:cxn ang="0">
                  <a:pos x="30"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8" y="0"/>
                    <a:pt x="10" y="17"/>
                    <a:pt x="4" y="45"/>
                  </a:cubicBezTo>
                  <a:cubicBezTo>
                    <a:pt x="0" y="68"/>
                    <a:pt x="11" y="86"/>
                    <a:pt x="37" y="86"/>
                  </a:cubicBezTo>
                  <a:cubicBezTo>
                    <a:pt x="55" y="86"/>
                    <a:pt x="69" y="79"/>
                    <a:pt x="80" y="63"/>
                  </a:cubicBezTo>
                  <a:cubicBezTo>
                    <a:pt x="64" y="55"/>
                    <a:pt x="64" y="55"/>
                    <a:pt x="64" y="55"/>
                  </a:cubicBezTo>
                  <a:cubicBezTo>
                    <a:pt x="55" y="64"/>
                    <a:pt x="50" y="68"/>
                    <a:pt x="42" y="68"/>
                  </a:cubicBezTo>
                  <a:close/>
                  <a:moveTo>
                    <a:pt x="50" y="18"/>
                  </a:moveTo>
                  <a:cubicBezTo>
                    <a:pt x="56" y="18"/>
                    <a:pt x="64" y="21"/>
                    <a:pt x="63" y="33"/>
                  </a:cubicBezTo>
                  <a:cubicBezTo>
                    <a:pt x="30" y="33"/>
                    <a:pt x="30" y="33"/>
                    <a:pt x="30" y="33"/>
                  </a:cubicBezTo>
                  <a:cubicBezTo>
                    <a:pt x="34" y="22"/>
                    <a:pt x="43" y="18"/>
                    <a:pt x="50"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8" name="Freeform 156"/>
            <p:cNvSpPr>
              <a:spLocks noChangeAspect="1" noEditPoints="1"/>
            </p:cNvSpPr>
            <p:nvPr/>
          </p:nvSpPr>
          <p:spPr bwMode="black">
            <a:xfrm>
              <a:off x="1344359" y="6532985"/>
              <a:ext cx="153987" cy="149270"/>
            </a:xfrm>
            <a:custGeom>
              <a:avLst/>
              <a:gdLst/>
              <a:ahLst/>
              <a:cxnLst>
                <a:cxn ang="0">
                  <a:pos x="42" y="68"/>
                </a:cxn>
                <a:cxn ang="0">
                  <a:pos x="28" y="48"/>
                </a:cxn>
                <a:cxn ang="0">
                  <a:pos x="84" y="48"/>
                </a:cxn>
                <a:cxn ang="0">
                  <a:pos x="53" y="0"/>
                </a:cxn>
                <a:cxn ang="0">
                  <a:pos x="5" y="45"/>
                </a:cxn>
                <a:cxn ang="0">
                  <a:pos x="37" y="86"/>
                </a:cxn>
                <a:cxn ang="0">
                  <a:pos x="81" y="63"/>
                </a:cxn>
                <a:cxn ang="0">
                  <a:pos x="64" y="55"/>
                </a:cxn>
                <a:cxn ang="0">
                  <a:pos x="42" y="68"/>
                </a:cxn>
                <a:cxn ang="0">
                  <a:pos x="50" y="18"/>
                </a:cxn>
                <a:cxn ang="0">
                  <a:pos x="63" y="33"/>
                </a:cxn>
                <a:cxn ang="0">
                  <a:pos x="31"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9" y="0"/>
                    <a:pt x="10" y="17"/>
                    <a:pt x="5" y="45"/>
                  </a:cubicBezTo>
                  <a:cubicBezTo>
                    <a:pt x="0" y="68"/>
                    <a:pt x="12" y="86"/>
                    <a:pt x="37" y="86"/>
                  </a:cubicBezTo>
                  <a:cubicBezTo>
                    <a:pt x="55" y="86"/>
                    <a:pt x="69" y="79"/>
                    <a:pt x="81" y="63"/>
                  </a:cubicBezTo>
                  <a:cubicBezTo>
                    <a:pt x="64" y="55"/>
                    <a:pt x="64" y="55"/>
                    <a:pt x="64" y="55"/>
                  </a:cubicBezTo>
                  <a:cubicBezTo>
                    <a:pt x="55" y="64"/>
                    <a:pt x="50" y="68"/>
                    <a:pt x="42" y="68"/>
                  </a:cubicBezTo>
                  <a:close/>
                  <a:moveTo>
                    <a:pt x="50" y="18"/>
                  </a:moveTo>
                  <a:cubicBezTo>
                    <a:pt x="57" y="18"/>
                    <a:pt x="65" y="21"/>
                    <a:pt x="63" y="33"/>
                  </a:cubicBezTo>
                  <a:cubicBezTo>
                    <a:pt x="31" y="33"/>
                    <a:pt x="31" y="33"/>
                    <a:pt x="31" y="33"/>
                  </a:cubicBezTo>
                  <a:cubicBezTo>
                    <a:pt x="34" y="22"/>
                    <a:pt x="43" y="18"/>
                    <a:pt x="50"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9" name="Freeform 157"/>
            <p:cNvSpPr>
              <a:spLocks noChangeAspect="1" noEditPoints="1"/>
            </p:cNvSpPr>
            <p:nvPr/>
          </p:nvSpPr>
          <p:spPr bwMode="black">
            <a:xfrm>
              <a:off x="2001584" y="6532985"/>
              <a:ext cx="152400" cy="149270"/>
            </a:xfrm>
            <a:custGeom>
              <a:avLst/>
              <a:gdLst/>
              <a:ahLst/>
              <a:cxnLst>
                <a:cxn ang="0">
                  <a:pos x="41" y="68"/>
                </a:cxn>
                <a:cxn ang="0">
                  <a:pos x="28" y="48"/>
                </a:cxn>
                <a:cxn ang="0">
                  <a:pos x="84" y="48"/>
                </a:cxn>
                <a:cxn ang="0">
                  <a:pos x="53" y="0"/>
                </a:cxn>
                <a:cxn ang="0">
                  <a:pos x="4" y="45"/>
                </a:cxn>
                <a:cxn ang="0">
                  <a:pos x="36" y="86"/>
                </a:cxn>
                <a:cxn ang="0">
                  <a:pos x="80" y="63"/>
                </a:cxn>
                <a:cxn ang="0">
                  <a:pos x="63" y="55"/>
                </a:cxn>
                <a:cxn ang="0">
                  <a:pos x="41" y="68"/>
                </a:cxn>
                <a:cxn ang="0">
                  <a:pos x="49" y="18"/>
                </a:cxn>
                <a:cxn ang="0">
                  <a:pos x="63" y="33"/>
                </a:cxn>
                <a:cxn ang="0">
                  <a:pos x="30" y="33"/>
                </a:cxn>
                <a:cxn ang="0">
                  <a:pos x="49" y="18"/>
                </a:cxn>
              </a:cxnLst>
              <a:rect l="0" t="0" r="r" b="b"/>
              <a:pathLst>
                <a:path w="88" h="86">
                  <a:moveTo>
                    <a:pt x="41" y="68"/>
                  </a:moveTo>
                  <a:cubicBezTo>
                    <a:pt x="34" y="68"/>
                    <a:pt x="25" y="63"/>
                    <a:pt x="28" y="48"/>
                  </a:cubicBezTo>
                  <a:cubicBezTo>
                    <a:pt x="84" y="48"/>
                    <a:pt x="84" y="48"/>
                    <a:pt x="84" y="48"/>
                  </a:cubicBezTo>
                  <a:cubicBezTo>
                    <a:pt x="88" y="23"/>
                    <a:pt x="83" y="0"/>
                    <a:pt x="53" y="0"/>
                  </a:cubicBezTo>
                  <a:cubicBezTo>
                    <a:pt x="28" y="0"/>
                    <a:pt x="10" y="17"/>
                    <a:pt x="4" y="45"/>
                  </a:cubicBezTo>
                  <a:cubicBezTo>
                    <a:pt x="0" y="68"/>
                    <a:pt x="11" y="86"/>
                    <a:pt x="36" y="86"/>
                  </a:cubicBezTo>
                  <a:cubicBezTo>
                    <a:pt x="55" y="86"/>
                    <a:pt x="69" y="79"/>
                    <a:pt x="80" y="63"/>
                  </a:cubicBezTo>
                  <a:cubicBezTo>
                    <a:pt x="63" y="55"/>
                    <a:pt x="63" y="55"/>
                    <a:pt x="63" y="55"/>
                  </a:cubicBezTo>
                  <a:cubicBezTo>
                    <a:pt x="55" y="64"/>
                    <a:pt x="50" y="68"/>
                    <a:pt x="41" y="68"/>
                  </a:cubicBezTo>
                  <a:close/>
                  <a:moveTo>
                    <a:pt x="49" y="18"/>
                  </a:moveTo>
                  <a:cubicBezTo>
                    <a:pt x="56" y="18"/>
                    <a:pt x="64" y="21"/>
                    <a:pt x="63" y="33"/>
                  </a:cubicBezTo>
                  <a:cubicBezTo>
                    <a:pt x="30" y="33"/>
                    <a:pt x="30" y="33"/>
                    <a:pt x="30" y="33"/>
                  </a:cubicBezTo>
                  <a:cubicBezTo>
                    <a:pt x="33" y="22"/>
                    <a:pt x="42" y="18"/>
                    <a:pt x="49"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50" name="Freeform 158"/>
            <p:cNvSpPr>
              <a:spLocks noChangeAspect="1"/>
            </p:cNvSpPr>
            <p:nvPr/>
          </p:nvSpPr>
          <p:spPr bwMode="black">
            <a:xfrm>
              <a:off x="1636459" y="6532985"/>
              <a:ext cx="147637" cy="149270"/>
            </a:xfrm>
            <a:custGeom>
              <a:avLst/>
              <a:gdLst/>
              <a:ahLst/>
              <a:cxnLst>
                <a:cxn ang="0">
                  <a:pos x="63" y="56"/>
                </a:cxn>
                <a:cxn ang="0">
                  <a:pos x="44" y="67"/>
                </a:cxn>
                <a:cxn ang="0">
                  <a:pos x="30" y="43"/>
                </a:cxn>
                <a:cxn ang="0">
                  <a:pos x="53" y="19"/>
                </a:cxn>
                <a:cxn ang="0">
                  <a:pos x="67" y="31"/>
                </a:cxn>
                <a:cxn ang="0">
                  <a:pos x="86" y="19"/>
                </a:cxn>
                <a:cxn ang="0">
                  <a:pos x="54" y="0"/>
                </a:cxn>
                <a:cxn ang="0">
                  <a:pos x="5" y="43"/>
                </a:cxn>
                <a:cxn ang="0">
                  <a:pos x="38" y="86"/>
                </a:cxn>
                <a:cxn ang="0">
                  <a:pos x="79" y="64"/>
                </a:cxn>
                <a:cxn ang="0">
                  <a:pos x="63" y="56"/>
                </a:cxn>
              </a:cxnLst>
              <a:rect l="0" t="0" r="r" b="b"/>
              <a:pathLst>
                <a:path w="86" h="86">
                  <a:moveTo>
                    <a:pt x="63" y="56"/>
                  </a:moveTo>
                  <a:cubicBezTo>
                    <a:pt x="57" y="65"/>
                    <a:pt x="51" y="67"/>
                    <a:pt x="44" y="67"/>
                  </a:cubicBezTo>
                  <a:cubicBezTo>
                    <a:pt x="31" y="67"/>
                    <a:pt x="27" y="57"/>
                    <a:pt x="30" y="43"/>
                  </a:cubicBezTo>
                  <a:cubicBezTo>
                    <a:pt x="33" y="29"/>
                    <a:pt x="40" y="19"/>
                    <a:pt x="53" y="19"/>
                  </a:cubicBezTo>
                  <a:cubicBezTo>
                    <a:pt x="57" y="19"/>
                    <a:pt x="65" y="21"/>
                    <a:pt x="67" y="31"/>
                  </a:cubicBezTo>
                  <a:cubicBezTo>
                    <a:pt x="86" y="19"/>
                    <a:pt x="86" y="19"/>
                    <a:pt x="86" y="19"/>
                  </a:cubicBezTo>
                  <a:cubicBezTo>
                    <a:pt x="81" y="6"/>
                    <a:pt x="69" y="0"/>
                    <a:pt x="54" y="0"/>
                  </a:cubicBezTo>
                  <a:cubicBezTo>
                    <a:pt x="31" y="0"/>
                    <a:pt x="10" y="16"/>
                    <a:pt x="5" y="43"/>
                  </a:cubicBezTo>
                  <a:cubicBezTo>
                    <a:pt x="0" y="70"/>
                    <a:pt x="14" y="86"/>
                    <a:pt x="38" y="86"/>
                  </a:cubicBezTo>
                  <a:cubicBezTo>
                    <a:pt x="54" y="86"/>
                    <a:pt x="69" y="77"/>
                    <a:pt x="79" y="64"/>
                  </a:cubicBezTo>
                  <a:lnTo>
                    <a:pt x="63" y="56"/>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51" name="Freeform 159"/>
            <p:cNvSpPr>
              <a:spLocks noChangeAspect="1"/>
            </p:cNvSpPr>
            <p:nvPr/>
          </p:nvSpPr>
          <p:spPr bwMode="black">
            <a:xfrm>
              <a:off x="1487234" y="6532985"/>
              <a:ext cx="157162" cy="149270"/>
            </a:xfrm>
            <a:custGeom>
              <a:avLst/>
              <a:gdLst/>
              <a:ahLst/>
              <a:cxnLst>
                <a:cxn ang="0">
                  <a:pos x="38" y="24"/>
                </a:cxn>
                <a:cxn ang="0">
                  <a:pos x="49" y="18"/>
                </a:cxn>
                <a:cxn ang="0">
                  <a:pos x="70" y="26"/>
                </a:cxn>
                <a:cxn ang="0">
                  <a:pos x="90" y="14"/>
                </a:cxn>
                <a:cxn ang="0">
                  <a:pos x="54" y="0"/>
                </a:cxn>
                <a:cxn ang="0">
                  <a:pos x="14" y="29"/>
                </a:cxn>
                <a:cxn ang="0">
                  <a:pos x="56" y="60"/>
                </a:cxn>
                <a:cxn ang="0">
                  <a:pos x="41" y="68"/>
                </a:cxn>
                <a:cxn ang="0">
                  <a:pos x="18" y="57"/>
                </a:cxn>
                <a:cxn ang="0">
                  <a:pos x="0" y="68"/>
                </a:cxn>
                <a:cxn ang="0">
                  <a:pos x="37" y="86"/>
                </a:cxn>
                <a:cxn ang="0">
                  <a:pos x="80" y="57"/>
                </a:cxn>
                <a:cxn ang="0">
                  <a:pos x="38" y="24"/>
                </a:cxn>
              </a:cxnLst>
              <a:rect l="0" t="0" r="r" b="b"/>
              <a:pathLst>
                <a:path w="90" h="86">
                  <a:moveTo>
                    <a:pt x="38" y="24"/>
                  </a:moveTo>
                  <a:cubicBezTo>
                    <a:pt x="39" y="20"/>
                    <a:pt x="43" y="18"/>
                    <a:pt x="49" y="18"/>
                  </a:cubicBezTo>
                  <a:cubicBezTo>
                    <a:pt x="57" y="18"/>
                    <a:pt x="66" y="21"/>
                    <a:pt x="70" y="26"/>
                  </a:cubicBezTo>
                  <a:cubicBezTo>
                    <a:pt x="90" y="14"/>
                    <a:pt x="90" y="14"/>
                    <a:pt x="90" y="14"/>
                  </a:cubicBezTo>
                  <a:cubicBezTo>
                    <a:pt x="79" y="4"/>
                    <a:pt x="66" y="0"/>
                    <a:pt x="54" y="0"/>
                  </a:cubicBezTo>
                  <a:cubicBezTo>
                    <a:pt x="37" y="0"/>
                    <a:pt x="18" y="8"/>
                    <a:pt x="14" y="29"/>
                  </a:cubicBezTo>
                  <a:cubicBezTo>
                    <a:pt x="8" y="58"/>
                    <a:pt x="59" y="47"/>
                    <a:pt x="56" y="60"/>
                  </a:cubicBezTo>
                  <a:cubicBezTo>
                    <a:pt x="55" y="67"/>
                    <a:pt x="45" y="68"/>
                    <a:pt x="41" y="68"/>
                  </a:cubicBezTo>
                  <a:cubicBezTo>
                    <a:pt x="31" y="68"/>
                    <a:pt x="24" y="64"/>
                    <a:pt x="18" y="57"/>
                  </a:cubicBezTo>
                  <a:cubicBezTo>
                    <a:pt x="0" y="68"/>
                    <a:pt x="0" y="68"/>
                    <a:pt x="0" y="68"/>
                  </a:cubicBezTo>
                  <a:cubicBezTo>
                    <a:pt x="9" y="81"/>
                    <a:pt x="20" y="86"/>
                    <a:pt x="37" y="86"/>
                  </a:cubicBezTo>
                  <a:cubicBezTo>
                    <a:pt x="55" y="86"/>
                    <a:pt x="76" y="78"/>
                    <a:pt x="80" y="57"/>
                  </a:cubicBezTo>
                  <a:cubicBezTo>
                    <a:pt x="86" y="26"/>
                    <a:pt x="35" y="38"/>
                    <a:pt x="38" y="24"/>
                  </a:cubicBezTo>
                  <a:close/>
                </a:path>
              </a:pathLst>
            </a:custGeom>
            <a:solidFill>
              <a:schemeClr val="tx1"/>
            </a:solidFill>
            <a:ln w="9525">
              <a:noFill/>
              <a:round/>
              <a:headEnd/>
              <a:tailEnd/>
            </a:ln>
          </p:spPr>
          <p:txBody>
            <a:bodyPr/>
            <a:lstStyle/>
            <a:p>
              <a:pPr>
                <a:defRPr/>
              </a:pPr>
              <a:endParaRPr lang="en-US">
                <a:solidFill>
                  <a:prstClr val="black"/>
                </a:solidFill>
              </a:endParaRPr>
            </a:p>
          </p:txBody>
        </p:sp>
      </p:grpSp>
      <p:sp>
        <p:nvSpPr>
          <p:cNvPr id="43" name="Text Box 1"/>
          <p:cNvSpPr txBox="1">
            <a:spLocks noChangeArrowheads="1"/>
          </p:cNvSpPr>
          <p:nvPr userDrawn="1"/>
        </p:nvSpPr>
        <p:spPr bwMode="black">
          <a:xfrm>
            <a:off x="5108575" y="6350000"/>
            <a:ext cx="3840163" cy="307975"/>
          </a:xfrm>
          <a:prstGeom prst="rect">
            <a:avLst/>
          </a:prstGeom>
          <a:noFill/>
          <a:ln w="25400">
            <a:noFill/>
            <a:miter lim="800000"/>
            <a:headEnd/>
            <a:tailEnd type="none" w="lg" len="sm"/>
          </a:ln>
          <a:effectLst/>
        </p:spPr>
        <p:txBody>
          <a:bodyPr lIns="0" tIns="0" rIns="0" bIns="0">
            <a:spAutoFit/>
          </a:bodyPr>
          <a:lstStyle/>
          <a:p>
            <a:pPr>
              <a:defRPr/>
            </a:pPr>
            <a:r>
              <a:rPr lang="en-US" sz="500" dirty="0">
                <a:solidFill>
                  <a:prstClr val="white">
                    <a:lumMod val="50000"/>
                  </a:prstClr>
                </a:solidFill>
                <a:latin typeface="Arial Narrow" pitchFamily="34" charset="0"/>
                <a:cs typeface="Arial" pitchFamily="34" charset="0"/>
              </a:rPr>
              <a:t>Freescale, the Freescale logo, AltiVec, C-5, </a:t>
            </a:r>
            <a:r>
              <a:rPr lang="en-US" sz="500" dirty="0" err="1">
                <a:solidFill>
                  <a:prstClr val="white">
                    <a:lumMod val="50000"/>
                  </a:prstClr>
                </a:solidFill>
                <a:latin typeface="Arial Narrow" pitchFamily="34" charset="0"/>
                <a:cs typeface="Arial" pitchFamily="34" charset="0"/>
              </a:rPr>
              <a:t>CodeTEST</a:t>
            </a:r>
            <a:r>
              <a:rPr lang="en-US" sz="500" dirty="0">
                <a:solidFill>
                  <a:prstClr val="white">
                    <a:lumMod val="50000"/>
                  </a:prstClr>
                </a:solidFill>
                <a:latin typeface="Arial Narrow" pitchFamily="34" charset="0"/>
                <a:cs typeface="Arial" pitchFamily="34" charset="0"/>
              </a:rPr>
              <a:t>, CodeWarrior, </a:t>
            </a:r>
            <a:r>
              <a:rPr lang="en-US" sz="500" dirty="0" err="1">
                <a:solidFill>
                  <a:prstClr val="white">
                    <a:lumMod val="50000"/>
                  </a:prstClr>
                </a:solidFill>
                <a:latin typeface="Arial Narrow" pitchFamily="34" charset="0"/>
                <a:cs typeface="Arial" pitchFamily="34" charset="0"/>
              </a:rPr>
              <a:t>ColdFire</a:t>
            </a:r>
            <a:r>
              <a:rPr lang="en-US" sz="500" dirty="0">
                <a:solidFill>
                  <a:prstClr val="white">
                    <a:lumMod val="50000"/>
                  </a:prstClr>
                </a:solidFill>
                <a:latin typeface="Arial Narrow" pitchFamily="34" charset="0"/>
                <a:cs typeface="Arial" pitchFamily="34" charset="0"/>
              </a:rPr>
              <a:t>, C-Ware, the Energy Efficient Solutions logo, </a:t>
            </a:r>
            <a:r>
              <a:rPr lang="en-US" sz="500" dirty="0" err="1">
                <a:solidFill>
                  <a:prstClr val="white">
                    <a:lumMod val="50000"/>
                  </a:prstClr>
                </a:solidFill>
                <a:latin typeface="Arial Narrow" pitchFamily="34" charset="0"/>
                <a:cs typeface="Arial" pitchFamily="34" charset="0"/>
              </a:rPr>
              <a:t>mobileGT</a:t>
            </a:r>
            <a:r>
              <a:rPr lang="en-US" sz="500" dirty="0">
                <a:solidFill>
                  <a:prstClr val="white">
                    <a:lumMod val="50000"/>
                  </a:prstClr>
                </a:solidFill>
                <a:latin typeface="Arial Narrow" pitchFamily="34" charset="0"/>
                <a:cs typeface="Arial" pitchFamily="34" charset="0"/>
              </a:rPr>
              <a:t>, PowerQUICC, QorIQ, StarCore and Symphony are trademarks of Freescale Semiconductor, Inc., Reg. U.S. Pat. &amp; Tm. Off. </a:t>
            </a:r>
            <a:r>
              <a:rPr lang="en-US" sz="500" dirty="0" err="1">
                <a:solidFill>
                  <a:prstClr val="white">
                    <a:lumMod val="50000"/>
                  </a:prstClr>
                </a:solidFill>
                <a:latin typeface="Arial Narrow" pitchFamily="34" charset="0"/>
                <a:cs typeface="Arial" pitchFamily="34" charset="0"/>
              </a:rPr>
              <a:t>Airfast</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BeeKit</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BeeStack</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ColdFire</a:t>
            </a:r>
            <a:r>
              <a:rPr lang="en-US" sz="500" dirty="0">
                <a:solidFill>
                  <a:prstClr val="white">
                    <a:lumMod val="50000"/>
                  </a:prstClr>
                </a:solidFill>
                <a:latin typeface="Arial Narrow" pitchFamily="34" charset="0"/>
                <a:cs typeface="Arial" pitchFamily="34" charset="0"/>
              </a:rPr>
              <a:t>+, CoreNet, </a:t>
            </a:r>
            <a:r>
              <a:rPr lang="en-US" sz="500" dirty="0" err="1">
                <a:solidFill>
                  <a:prstClr val="white">
                    <a:lumMod val="50000"/>
                  </a:prstClr>
                </a:solidFill>
                <a:latin typeface="Arial Narrow" pitchFamily="34" charset="0"/>
                <a:cs typeface="Arial" pitchFamily="34" charset="0"/>
              </a:rPr>
              <a:t>Flexis</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Kinetis</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MagniV</a:t>
            </a:r>
            <a:r>
              <a:rPr lang="en-US" sz="500" dirty="0">
                <a:solidFill>
                  <a:prstClr val="white">
                    <a:lumMod val="50000"/>
                  </a:prstClr>
                </a:solidFill>
                <a:latin typeface="Arial Narrow" pitchFamily="34" charset="0"/>
                <a:cs typeface="Arial" pitchFamily="34" charset="0"/>
              </a:rPr>
              <a:t>, MXC, Platform in a Package, Processor Expert, QorIQ Qonverge, </a:t>
            </a:r>
            <a:r>
              <a:rPr lang="en-US" sz="500" dirty="0" err="1">
                <a:solidFill>
                  <a:prstClr val="white">
                    <a:lumMod val="50000"/>
                  </a:prstClr>
                </a:solidFill>
                <a:latin typeface="Arial Narrow" pitchFamily="34" charset="0"/>
                <a:cs typeface="Arial" pitchFamily="34" charset="0"/>
              </a:rPr>
              <a:t>Qorivva</a:t>
            </a:r>
            <a:r>
              <a:rPr lang="en-US" sz="500" dirty="0">
                <a:solidFill>
                  <a:prstClr val="white">
                    <a:lumMod val="50000"/>
                  </a:prstClr>
                </a:solidFill>
                <a:latin typeface="Arial Narrow" pitchFamily="34" charset="0"/>
                <a:cs typeface="Arial" pitchFamily="34" charset="0"/>
              </a:rPr>
              <a:t>, QUICC Engine, Ready Play, </a:t>
            </a:r>
            <a:r>
              <a:rPr lang="en-US" sz="500" dirty="0" err="1">
                <a:solidFill>
                  <a:prstClr val="white">
                    <a:lumMod val="50000"/>
                  </a:prstClr>
                </a:solidFill>
                <a:latin typeface="Arial Narrow" pitchFamily="34" charset="0"/>
                <a:cs typeface="Arial" pitchFamily="34" charset="0"/>
              </a:rPr>
              <a:t>SafeAssure</a:t>
            </a:r>
            <a:r>
              <a:rPr lang="en-US" sz="500" dirty="0">
                <a:solidFill>
                  <a:prstClr val="white">
                    <a:lumMod val="50000"/>
                  </a:prstClr>
                </a:solidFill>
                <a:latin typeface="Arial Narrow" pitchFamily="34" charset="0"/>
                <a:cs typeface="Arial" pitchFamily="34" charset="0"/>
              </a:rPr>
              <a:t>, SMARTMOS, </a:t>
            </a:r>
            <a:r>
              <a:rPr lang="en-US" sz="500" dirty="0" err="1">
                <a:solidFill>
                  <a:prstClr val="white">
                    <a:lumMod val="50000"/>
                  </a:prstClr>
                </a:solidFill>
                <a:latin typeface="Arial Narrow" pitchFamily="34" charset="0"/>
                <a:cs typeface="Arial" pitchFamily="34" charset="0"/>
              </a:rPr>
              <a:t>TurboLink</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VortiQa</a:t>
            </a:r>
            <a:r>
              <a:rPr lang="en-US" sz="500" dirty="0">
                <a:solidFill>
                  <a:prstClr val="white">
                    <a:lumMod val="50000"/>
                  </a:prstClr>
                </a:solidFill>
                <a:latin typeface="Arial Narrow" pitchFamily="34" charset="0"/>
                <a:cs typeface="Arial" pitchFamily="34" charset="0"/>
              </a:rPr>
              <a:t> and </a:t>
            </a:r>
            <a:r>
              <a:rPr lang="en-US" sz="500" dirty="0" err="1">
                <a:solidFill>
                  <a:prstClr val="white">
                    <a:lumMod val="50000"/>
                  </a:prstClr>
                </a:solidFill>
                <a:latin typeface="Arial Narrow" pitchFamily="34" charset="0"/>
                <a:cs typeface="Arial" pitchFamily="34" charset="0"/>
              </a:rPr>
              <a:t>Xtrinsic</a:t>
            </a:r>
            <a:r>
              <a:rPr lang="en-US" sz="500" dirty="0">
                <a:solidFill>
                  <a:prstClr val="white">
                    <a:lumMod val="50000"/>
                  </a:prstClr>
                </a:solidFill>
                <a:latin typeface="Arial Narrow" pitchFamily="34" charset="0"/>
                <a:cs typeface="Arial" pitchFamily="34" charset="0"/>
              </a:rPr>
              <a:t> are trademarks of Freescale Semiconductor, Inc. All other product or service names are the property of their respective owners. © 2012 Freescale Semiconductor, Inc.</a:t>
            </a:r>
          </a:p>
        </p:txBody>
      </p:sp>
    </p:spTree>
    <p:extLst>
      <p:ext uri="{BB962C8B-B14F-4D97-AF65-F5344CB8AC3E}">
        <p14:creationId xmlns:p14="http://schemas.microsoft.com/office/powerpoint/2010/main" xmlns="" val="3234608244"/>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lang="en-US" sz="2600" b="1" kern="1200" dirty="0">
          <a:gradFill>
            <a:gsLst>
              <a:gs pos="0">
                <a:schemeClr val="bg1">
                  <a:lumMod val="50000"/>
                </a:schemeClr>
              </a:gs>
              <a:gs pos="99167">
                <a:schemeClr val="tx1"/>
              </a:gs>
              <a:gs pos="64000">
                <a:schemeClr val="tx1">
                  <a:lumMod val="85000"/>
                  <a:lumOff val="15000"/>
                </a:schemeClr>
              </a:gs>
            </a:gsLst>
            <a:lin ang="5400000" scaled="1"/>
          </a:gradFill>
          <a:effectLst>
            <a:outerShdw blurRad="152400" dist="25400" dir="5400000" algn="t" rotWithShape="0">
              <a:schemeClr val="bg1"/>
            </a:outerShdw>
          </a:effectLst>
          <a:latin typeface="Arial" charset="0"/>
          <a:ea typeface="+mn-ea"/>
          <a:cs typeface="+mn-cs"/>
        </a:defRPr>
      </a:lvl1pPr>
      <a:lvl2pPr algn="l" rtl="0" eaLnBrk="0" fontAlgn="base" hangingPunct="0">
        <a:spcBef>
          <a:spcPct val="0"/>
        </a:spcBef>
        <a:spcAft>
          <a:spcPct val="0"/>
        </a:spcAft>
        <a:defRPr sz="2600" b="1">
          <a:solidFill>
            <a:schemeClr val="tx1"/>
          </a:solidFill>
          <a:latin typeface="Arial" charset="0"/>
        </a:defRPr>
      </a:lvl2pPr>
      <a:lvl3pPr algn="l" rtl="0" eaLnBrk="0" fontAlgn="base" hangingPunct="0">
        <a:spcBef>
          <a:spcPct val="0"/>
        </a:spcBef>
        <a:spcAft>
          <a:spcPct val="0"/>
        </a:spcAft>
        <a:defRPr sz="2600" b="1">
          <a:solidFill>
            <a:schemeClr val="tx1"/>
          </a:solidFill>
          <a:latin typeface="Arial" charset="0"/>
        </a:defRPr>
      </a:lvl3pPr>
      <a:lvl4pPr algn="l" rtl="0" eaLnBrk="0" fontAlgn="base" hangingPunct="0">
        <a:spcBef>
          <a:spcPct val="0"/>
        </a:spcBef>
        <a:spcAft>
          <a:spcPct val="0"/>
        </a:spcAft>
        <a:defRPr sz="2600" b="1">
          <a:solidFill>
            <a:schemeClr val="tx1"/>
          </a:solidFill>
          <a:latin typeface="Arial" charset="0"/>
        </a:defRPr>
      </a:lvl4pPr>
      <a:lvl5pPr algn="l" rtl="0" eaLnBrk="0" fontAlgn="base" hangingPunct="0">
        <a:spcBef>
          <a:spcPct val="0"/>
        </a:spcBef>
        <a:spcAft>
          <a:spcPct val="0"/>
        </a:spcAft>
        <a:defRPr sz="2600" b="1">
          <a:solidFill>
            <a:schemeClr val="tx1"/>
          </a:solidFill>
          <a:latin typeface="Arial" charset="0"/>
        </a:defRPr>
      </a:lvl5pPr>
      <a:lvl6pPr marL="457200" algn="r" rtl="0" fontAlgn="base">
        <a:lnSpc>
          <a:spcPct val="85000"/>
        </a:lnSpc>
        <a:spcBef>
          <a:spcPct val="0"/>
        </a:spcBef>
        <a:spcAft>
          <a:spcPct val="0"/>
        </a:spcAft>
        <a:defRPr sz="2200" b="1">
          <a:solidFill>
            <a:schemeClr val="tx1"/>
          </a:solidFill>
          <a:latin typeface="Arial" charset="0"/>
        </a:defRPr>
      </a:lvl6pPr>
      <a:lvl7pPr marL="914400" algn="r" rtl="0" fontAlgn="base">
        <a:lnSpc>
          <a:spcPct val="85000"/>
        </a:lnSpc>
        <a:spcBef>
          <a:spcPct val="0"/>
        </a:spcBef>
        <a:spcAft>
          <a:spcPct val="0"/>
        </a:spcAft>
        <a:defRPr sz="2200" b="1">
          <a:solidFill>
            <a:schemeClr val="tx1"/>
          </a:solidFill>
          <a:latin typeface="Arial" charset="0"/>
        </a:defRPr>
      </a:lvl7pPr>
      <a:lvl8pPr marL="1371600" algn="r" rtl="0" fontAlgn="base">
        <a:lnSpc>
          <a:spcPct val="85000"/>
        </a:lnSpc>
        <a:spcBef>
          <a:spcPct val="0"/>
        </a:spcBef>
        <a:spcAft>
          <a:spcPct val="0"/>
        </a:spcAft>
        <a:defRPr sz="2200" b="1">
          <a:solidFill>
            <a:schemeClr val="tx1"/>
          </a:solidFill>
          <a:latin typeface="Arial" charset="0"/>
        </a:defRPr>
      </a:lvl8pPr>
      <a:lvl9pPr marL="1828800" algn="r" rtl="0" fontAlgn="base">
        <a:lnSpc>
          <a:spcPct val="85000"/>
        </a:lnSpc>
        <a:spcBef>
          <a:spcPct val="0"/>
        </a:spcBef>
        <a:spcAft>
          <a:spcPct val="0"/>
        </a:spcAft>
        <a:defRPr sz="2200" b="1">
          <a:solidFill>
            <a:schemeClr val="tx1"/>
          </a:solidFill>
          <a:latin typeface="Arial" charset="0"/>
        </a:defRPr>
      </a:lvl9pPr>
    </p:titleStyle>
    <p:bodyStyle>
      <a:lvl1pPr marL="233363" indent="-233363" algn="l" rtl="0" eaLnBrk="0" fontAlgn="base" hangingPunct="0">
        <a:spcBef>
          <a:spcPts val="575"/>
        </a:spcBef>
        <a:spcAft>
          <a:spcPts val="75"/>
        </a:spcAft>
        <a:buClr>
          <a:srgbClr val="262626"/>
        </a:buClr>
        <a:buSzPct val="80000"/>
        <a:buFont typeface="Arial" pitchFamily="34" charset="0"/>
        <a:buChar char="•"/>
        <a:defRPr sz="2200">
          <a:solidFill>
            <a:srgbClr val="000000"/>
          </a:solidFill>
          <a:latin typeface="+mn-lt"/>
          <a:ea typeface="+mn-ea"/>
          <a:cs typeface="+mn-cs"/>
        </a:defRPr>
      </a:lvl1pPr>
      <a:lvl2pPr marL="401638" indent="-168275" algn="l" rtl="0" eaLnBrk="0" fontAlgn="base" hangingPunct="0">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eaLnBrk="0" fontAlgn="base" hangingPunct="0">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eaLnBrk="0" fontAlgn="base" hangingPunct="0">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eaLnBrk="0" fontAlgn="base" hangingPunct="0">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4" name="Rectangle 73"/>
          <p:cNvSpPr/>
          <p:nvPr userDrawn="1"/>
        </p:nvSpPr>
        <p:spPr>
          <a:xfrm flipV="1">
            <a:off x="0" y="0"/>
            <a:ext cx="9144000" cy="1638300"/>
          </a:xfrm>
          <a:prstGeom prst="rect">
            <a:avLst/>
          </a:prstGeom>
          <a:gradFill flip="none" rotWithShape="1">
            <a:gsLst>
              <a:gs pos="0">
                <a:schemeClr val="bg1">
                  <a:lumMod val="85000"/>
                </a:schemeClr>
              </a:gs>
              <a:gs pos="19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6066" name="Rectangle 226"/>
          <p:cNvSpPr>
            <a:spLocks noGrp="1" noChangeArrowheads="1"/>
          </p:cNvSpPr>
          <p:nvPr>
            <p:ph type="title"/>
          </p:nvPr>
        </p:nvSpPr>
        <p:spPr bwMode="auto">
          <a:xfrm>
            <a:off x="533400" y="280988"/>
            <a:ext cx="8316913"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grpSp>
        <p:nvGrpSpPr>
          <p:cNvPr id="2052" name="Group 4"/>
          <p:cNvGrpSpPr>
            <a:grpSpLocks/>
          </p:cNvGrpSpPr>
          <p:nvPr userDrawn="1"/>
        </p:nvGrpSpPr>
        <p:grpSpPr bwMode="auto">
          <a:xfrm>
            <a:off x="633413" y="6272213"/>
            <a:ext cx="1771650" cy="381000"/>
            <a:chOff x="633159" y="6301141"/>
            <a:chExt cx="1771650" cy="381114"/>
          </a:xfrm>
        </p:grpSpPr>
        <p:sp>
          <p:nvSpPr>
            <p:cNvPr id="43" name="Text Box 129"/>
            <p:cNvSpPr txBox="1">
              <a:spLocks noChangeAspect="1" noChangeArrowheads="1"/>
            </p:cNvSpPr>
            <p:nvPr/>
          </p:nvSpPr>
          <p:spPr bwMode="black">
            <a:xfrm>
              <a:off x="2095246" y="6486934"/>
              <a:ext cx="309563" cy="152446"/>
            </a:xfrm>
            <a:prstGeom prst="rect">
              <a:avLst/>
            </a:prstGeom>
            <a:noFill/>
            <a:ln w="9525">
              <a:noFill/>
              <a:miter lim="800000"/>
              <a:headEnd/>
              <a:tailEnd/>
            </a:ln>
            <a:effectLst/>
          </p:spPr>
          <p:txBody>
            <a:bodyPr>
              <a:spAutoFit/>
            </a:bodyPr>
            <a:lstStyle/>
            <a:p>
              <a:pPr>
                <a:defRPr/>
              </a:pPr>
              <a:r>
                <a:rPr lang="en-US" sz="400" b="1">
                  <a:solidFill>
                    <a:prstClr val="black"/>
                  </a:solidFill>
                </a:rPr>
                <a:t>TM</a:t>
              </a:r>
            </a:p>
          </p:txBody>
        </p:sp>
        <p:sp>
          <p:nvSpPr>
            <p:cNvPr id="57" name="Freeform 143"/>
            <p:cNvSpPr>
              <a:spLocks noChangeAspect="1"/>
            </p:cNvSpPr>
            <p:nvPr/>
          </p:nvSpPr>
          <p:spPr bwMode="black">
            <a:xfrm>
              <a:off x="739521" y="6301141"/>
              <a:ext cx="127000" cy="69871"/>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58" name="Freeform 144"/>
            <p:cNvSpPr>
              <a:spLocks noChangeAspect="1"/>
            </p:cNvSpPr>
            <p:nvPr/>
          </p:nvSpPr>
          <p:spPr bwMode="black">
            <a:xfrm>
              <a:off x="814134" y="6339252"/>
              <a:ext cx="123825" cy="69871"/>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59" name="Freeform 145"/>
            <p:cNvSpPr>
              <a:spLocks noChangeAspect="1"/>
            </p:cNvSpPr>
            <p:nvPr/>
          </p:nvSpPr>
          <p:spPr bwMode="black">
            <a:xfrm>
              <a:off x="882396" y="6374188"/>
              <a:ext cx="127000" cy="73047"/>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0" name="Freeform 146"/>
            <p:cNvSpPr>
              <a:spLocks noChangeAspect="1"/>
            </p:cNvSpPr>
            <p:nvPr/>
          </p:nvSpPr>
          <p:spPr bwMode="black">
            <a:xfrm>
              <a:off x="776034" y="6439294"/>
              <a:ext cx="127000" cy="73047"/>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1" name="Freeform 147"/>
            <p:cNvSpPr>
              <a:spLocks noChangeAspect="1"/>
            </p:cNvSpPr>
            <p:nvPr/>
          </p:nvSpPr>
          <p:spPr bwMode="black">
            <a:xfrm>
              <a:off x="847471" y="6478994"/>
              <a:ext cx="125413" cy="68282"/>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2" name="Freeform 148"/>
            <p:cNvSpPr>
              <a:spLocks noChangeAspect="1"/>
            </p:cNvSpPr>
            <p:nvPr/>
          </p:nvSpPr>
          <p:spPr bwMode="black">
            <a:xfrm>
              <a:off x="671259" y="6502813"/>
              <a:ext cx="123825" cy="74635"/>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3" name="Freeform 149"/>
            <p:cNvSpPr>
              <a:spLocks noChangeAspect="1"/>
            </p:cNvSpPr>
            <p:nvPr/>
          </p:nvSpPr>
          <p:spPr bwMode="black">
            <a:xfrm>
              <a:off x="739521" y="6540925"/>
              <a:ext cx="127000" cy="71459"/>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4" name="Freeform 150"/>
            <p:cNvSpPr>
              <a:spLocks noChangeAspect="1"/>
            </p:cNvSpPr>
            <p:nvPr/>
          </p:nvSpPr>
          <p:spPr bwMode="black">
            <a:xfrm>
              <a:off x="633159" y="6607620"/>
              <a:ext cx="127000" cy="71459"/>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5" name="Freeform 151"/>
            <p:cNvSpPr>
              <a:spLocks noChangeAspect="1"/>
            </p:cNvSpPr>
            <p:nvPr/>
          </p:nvSpPr>
          <p:spPr bwMode="black">
            <a:xfrm>
              <a:off x="1009396" y="6488522"/>
              <a:ext cx="103188" cy="190557"/>
            </a:xfrm>
            <a:custGeom>
              <a:avLst/>
              <a:gdLst/>
              <a:ahLst/>
              <a:cxnLst>
                <a:cxn ang="0">
                  <a:pos x="12" y="45"/>
                </a:cxn>
                <a:cxn ang="0">
                  <a:pos x="0" y="45"/>
                </a:cxn>
                <a:cxn ang="0">
                  <a:pos x="3" y="30"/>
                </a:cxn>
                <a:cxn ang="0">
                  <a:pos x="15" y="30"/>
                </a:cxn>
                <a:cxn ang="0">
                  <a:pos x="17" y="22"/>
                </a:cxn>
                <a:cxn ang="0">
                  <a:pos x="44" y="0"/>
                </a:cxn>
                <a:cxn ang="0">
                  <a:pos x="59" y="1"/>
                </a:cxn>
                <a:cxn ang="0">
                  <a:pos x="56" y="19"/>
                </a:cxn>
                <a:cxn ang="0">
                  <a:pos x="49" y="19"/>
                </a:cxn>
                <a:cxn ang="0">
                  <a:pos x="40" y="25"/>
                </a:cxn>
                <a:cxn ang="0">
                  <a:pos x="39" y="30"/>
                </a:cxn>
                <a:cxn ang="0">
                  <a:pos x="54" y="30"/>
                </a:cxn>
                <a:cxn ang="0">
                  <a:pos x="51" y="45"/>
                </a:cxn>
                <a:cxn ang="0">
                  <a:pos x="36" y="45"/>
                </a:cxn>
                <a:cxn ang="0">
                  <a:pos x="23" y="110"/>
                </a:cxn>
                <a:cxn ang="0">
                  <a:pos x="0" y="110"/>
                </a:cxn>
                <a:cxn ang="0">
                  <a:pos x="12" y="45"/>
                </a:cxn>
              </a:cxnLst>
              <a:rect l="0" t="0" r="r" b="b"/>
              <a:pathLst>
                <a:path w="59" h="110">
                  <a:moveTo>
                    <a:pt x="12" y="45"/>
                  </a:moveTo>
                  <a:cubicBezTo>
                    <a:pt x="0" y="45"/>
                    <a:pt x="0" y="45"/>
                    <a:pt x="0" y="45"/>
                  </a:cubicBezTo>
                  <a:cubicBezTo>
                    <a:pt x="3" y="30"/>
                    <a:pt x="3" y="30"/>
                    <a:pt x="3" y="30"/>
                  </a:cubicBezTo>
                  <a:cubicBezTo>
                    <a:pt x="15" y="30"/>
                    <a:pt x="15" y="30"/>
                    <a:pt x="15" y="30"/>
                  </a:cubicBezTo>
                  <a:cubicBezTo>
                    <a:pt x="17" y="22"/>
                    <a:pt x="17" y="22"/>
                    <a:pt x="17" y="22"/>
                  </a:cubicBezTo>
                  <a:cubicBezTo>
                    <a:pt x="18" y="13"/>
                    <a:pt x="24" y="0"/>
                    <a:pt x="44" y="0"/>
                  </a:cubicBezTo>
                  <a:cubicBezTo>
                    <a:pt x="49" y="0"/>
                    <a:pt x="57" y="0"/>
                    <a:pt x="59" y="1"/>
                  </a:cubicBezTo>
                  <a:cubicBezTo>
                    <a:pt x="56" y="19"/>
                    <a:pt x="56" y="19"/>
                    <a:pt x="56" y="19"/>
                  </a:cubicBezTo>
                  <a:cubicBezTo>
                    <a:pt x="49" y="19"/>
                    <a:pt x="49" y="19"/>
                    <a:pt x="49" y="19"/>
                  </a:cubicBezTo>
                  <a:cubicBezTo>
                    <a:pt x="45" y="19"/>
                    <a:pt x="41" y="20"/>
                    <a:pt x="40" y="25"/>
                  </a:cubicBezTo>
                  <a:cubicBezTo>
                    <a:pt x="39" y="30"/>
                    <a:pt x="39" y="30"/>
                    <a:pt x="39" y="30"/>
                  </a:cubicBezTo>
                  <a:cubicBezTo>
                    <a:pt x="54" y="30"/>
                    <a:pt x="54" y="30"/>
                    <a:pt x="54" y="30"/>
                  </a:cubicBezTo>
                  <a:cubicBezTo>
                    <a:pt x="51" y="45"/>
                    <a:pt x="51" y="45"/>
                    <a:pt x="51" y="45"/>
                  </a:cubicBezTo>
                  <a:cubicBezTo>
                    <a:pt x="36" y="45"/>
                    <a:pt x="36" y="45"/>
                    <a:pt x="36" y="45"/>
                  </a:cubicBezTo>
                  <a:cubicBezTo>
                    <a:pt x="23" y="110"/>
                    <a:pt x="23" y="110"/>
                    <a:pt x="23" y="110"/>
                  </a:cubicBezTo>
                  <a:cubicBezTo>
                    <a:pt x="0" y="110"/>
                    <a:pt x="0" y="110"/>
                    <a:pt x="0" y="110"/>
                  </a:cubicBezTo>
                  <a:lnTo>
                    <a:pt x="12" y="45"/>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66" name="Freeform 152"/>
            <p:cNvSpPr>
              <a:spLocks noChangeAspect="1"/>
            </p:cNvSpPr>
            <p:nvPr/>
          </p:nvSpPr>
          <p:spPr bwMode="black">
            <a:xfrm>
              <a:off x="1095121" y="6536161"/>
              <a:ext cx="107950" cy="142918"/>
            </a:xfrm>
            <a:custGeom>
              <a:avLst/>
              <a:gdLst/>
              <a:ahLst/>
              <a:cxnLst>
                <a:cxn ang="0">
                  <a:pos x="16" y="0"/>
                </a:cxn>
                <a:cxn ang="0">
                  <a:pos x="39" y="0"/>
                </a:cxn>
                <a:cxn ang="0">
                  <a:pos x="38" y="9"/>
                </a:cxn>
                <a:cxn ang="0">
                  <a:pos x="62" y="0"/>
                </a:cxn>
                <a:cxn ang="0">
                  <a:pos x="58" y="21"/>
                </a:cxn>
                <a:cxn ang="0">
                  <a:pos x="55" y="21"/>
                </a:cxn>
                <a:cxn ang="0">
                  <a:pos x="33" y="35"/>
                </a:cxn>
                <a:cxn ang="0">
                  <a:pos x="24" y="82"/>
                </a:cxn>
                <a:cxn ang="0">
                  <a:pos x="0" y="82"/>
                </a:cxn>
                <a:cxn ang="0">
                  <a:pos x="16" y="0"/>
                </a:cxn>
              </a:cxnLst>
              <a:rect l="0" t="0" r="r" b="b"/>
              <a:pathLst>
                <a:path w="62" h="82">
                  <a:moveTo>
                    <a:pt x="16" y="0"/>
                  </a:moveTo>
                  <a:cubicBezTo>
                    <a:pt x="39" y="0"/>
                    <a:pt x="39" y="0"/>
                    <a:pt x="39" y="0"/>
                  </a:cubicBezTo>
                  <a:cubicBezTo>
                    <a:pt x="38" y="9"/>
                    <a:pt x="38" y="9"/>
                    <a:pt x="38" y="9"/>
                  </a:cubicBezTo>
                  <a:cubicBezTo>
                    <a:pt x="44" y="4"/>
                    <a:pt x="53" y="1"/>
                    <a:pt x="62" y="0"/>
                  </a:cubicBezTo>
                  <a:cubicBezTo>
                    <a:pt x="58" y="21"/>
                    <a:pt x="58" y="21"/>
                    <a:pt x="58" y="21"/>
                  </a:cubicBezTo>
                  <a:cubicBezTo>
                    <a:pt x="55" y="21"/>
                    <a:pt x="55" y="21"/>
                    <a:pt x="55" y="21"/>
                  </a:cubicBezTo>
                  <a:cubicBezTo>
                    <a:pt x="41" y="23"/>
                    <a:pt x="35" y="26"/>
                    <a:pt x="33" y="35"/>
                  </a:cubicBezTo>
                  <a:cubicBezTo>
                    <a:pt x="24" y="82"/>
                    <a:pt x="24" y="82"/>
                    <a:pt x="24" y="82"/>
                  </a:cubicBezTo>
                  <a:cubicBezTo>
                    <a:pt x="0" y="82"/>
                    <a:pt x="0" y="82"/>
                    <a:pt x="0" y="82"/>
                  </a:cubicBezTo>
                  <a:lnTo>
                    <a:pt x="16" y="0"/>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67" name="Freeform 153"/>
            <p:cNvSpPr>
              <a:spLocks noChangeAspect="1" noEditPoints="1"/>
            </p:cNvSpPr>
            <p:nvPr/>
          </p:nvSpPr>
          <p:spPr bwMode="black">
            <a:xfrm>
              <a:off x="1779334" y="6532985"/>
              <a:ext cx="150812" cy="149270"/>
            </a:xfrm>
            <a:custGeom>
              <a:avLst/>
              <a:gdLst/>
              <a:ahLst/>
              <a:cxnLst>
                <a:cxn ang="0">
                  <a:pos x="76" y="67"/>
                </a:cxn>
                <a:cxn ang="0">
                  <a:pos x="75" y="84"/>
                </a:cxn>
                <a:cxn ang="0">
                  <a:pos x="53" y="84"/>
                </a:cxn>
                <a:cxn ang="0">
                  <a:pos x="53" y="75"/>
                </a:cxn>
                <a:cxn ang="0">
                  <a:pos x="52" y="75"/>
                </a:cxn>
                <a:cxn ang="0">
                  <a:pos x="26" y="86"/>
                </a:cxn>
                <a:cxn ang="0">
                  <a:pos x="3" y="62"/>
                </a:cxn>
                <a:cxn ang="0">
                  <a:pos x="51" y="32"/>
                </a:cxn>
                <a:cxn ang="0">
                  <a:pos x="60" y="30"/>
                </a:cxn>
                <a:cxn ang="0">
                  <a:pos x="61" y="24"/>
                </a:cxn>
                <a:cxn ang="0">
                  <a:pos x="51" y="15"/>
                </a:cxn>
                <a:cxn ang="0">
                  <a:pos x="37" y="26"/>
                </a:cxn>
                <a:cxn ang="0">
                  <a:pos x="14" y="26"/>
                </a:cxn>
                <a:cxn ang="0">
                  <a:pos x="52" y="0"/>
                </a:cxn>
                <a:cxn ang="0">
                  <a:pos x="84" y="24"/>
                </a:cxn>
                <a:cxn ang="0">
                  <a:pos x="76" y="67"/>
                </a:cxn>
                <a:cxn ang="0">
                  <a:pos x="57" y="44"/>
                </a:cxn>
                <a:cxn ang="0">
                  <a:pos x="40" y="49"/>
                </a:cxn>
                <a:cxn ang="0">
                  <a:pos x="27" y="59"/>
                </a:cxn>
                <a:cxn ang="0">
                  <a:pos x="36" y="68"/>
                </a:cxn>
                <a:cxn ang="0">
                  <a:pos x="56" y="50"/>
                </a:cxn>
                <a:cxn ang="0">
                  <a:pos x="57" y="44"/>
                </a:cxn>
              </a:cxnLst>
              <a:rect l="0" t="0" r="r" b="b"/>
              <a:pathLst>
                <a:path w="87" h="86">
                  <a:moveTo>
                    <a:pt x="76" y="67"/>
                  </a:moveTo>
                  <a:cubicBezTo>
                    <a:pt x="75" y="72"/>
                    <a:pt x="74" y="79"/>
                    <a:pt x="75" y="84"/>
                  </a:cubicBezTo>
                  <a:cubicBezTo>
                    <a:pt x="53" y="84"/>
                    <a:pt x="53" y="84"/>
                    <a:pt x="53" y="84"/>
                  </a:cubicBezTo>
                  <a:cubicBezTo>
                    <a:pt x="52" y="81"/>
                    <a:pt x="52" y="78"/>
                    <a:pt x="53" y="75"/>
                  </a:cubicBezTo>
                  <a:cubicBezTo>
                    <a:pt x="52" y="75"/>
                    <a:pt x="52" y="75"/>
                    <a:pt x="52" y="75"/>
                  </a:cubicBezTo>
                  <a:cubicBezTo>
                    <a:pt x="47" y="82"/>
                    <a:pt x="34" y="86"/>
                    <a:pt x="26" y="86"/>
                  </a:cubicBezTo>
                  <a:cubicBezTo>
                    <a:pt x="10" y="86"/>
                    <a:pt x="0" y="77"/>
                    <a:pt x="3" y="62"/>
                  </a:cubicBezTo>
                  <a:cubicBezTo>
                    <a:pt x="7" y="42"/>
                    <a:pt x="24" y="35"/>
                    <a:pt x="51" y="32"/>
                  </a:cubicBezTo>
                  <a:cubicBezTo>
                    <a:pt x="60" y="30"/>
                    <a:pt x="60" y="30"/>
                    <a:pt x="60" y="30"/>
                  </a:cubicBezTo>
                  <a:cubicBezTo>
                    <a:pt x="61" y="24"/>
                    <a:pt x="61" y="24"/>
                    <a:pt x="61" y="24"/>
                  </a:cubicBezTo>
                  <a:cubicBezTo>
                    <a:pt x="62" y="17"/>
                    <a:pt x="58" y="15"/>
                    <a:pt x="51" y="15"/>
                  </a:cubicBezTo>
                  <a:cubicBezTo>
                    <a:pt x="44" y="15"/>
                    <a:pt x="40" y="18"/>
                    <a:pt x="37" y="26"/>
                  </a:cubicBezTo>
                  <a:cubicBezTo>
                    <a:pt x="14" y="26"/>
                    <a:pt x="14" y="26"/>
                    <a:pt x="14" y="26"/>
                  </a:cubicBezTo>
                  <a:cubicBezTo>
                    <a:pt x="19" y="2"/>
                    <a:pt x="41" y="0"/>
                    <a:pt x="52" y="0"/>
                  </a:cubicBezTo>
                  <a:cubicBezTo>
                    <a:pt x="75" y="0"/>
                    <a:pt x="87" y="5"/>
                    <a:pt x="84" y="24"/>
                  </a:cubicBezTo>
                  <a:lnTo>
                    <a:pt x="76" y="67"/>
                  </a:lnTo>
                  <a:close/>
                  <a:moveTo>
                    <a:pt x="57" y="44"/>
                  </a:moveTo>
                  <a:cubicBezTo>
                    <a:pt x="40" y="49"/>
                    <a:pt x="40" y="49"/>
                    <a:pt x="40" y="49"/>
                  </a:cubicBezTo>
                  <a:cubicBezTo>
                    <a:pt x="34" y="50"/>
                    <a:pt x="28" y="53"/>
                    <a:pt x="27" y="59"/>
                  </a:cubicBezTo>
                  <a:cubicBezTo>
                    <a:pt x="25" y="66"/>
                    <a:pt x="30" y="68"/>
                    <a:pt x="36" y="68"/>
                  </a:cubicBezTo>
                  <a:cubicBezTo>
                    <a:pt x="45" y="68"/>
                    <a:pt x="54" y="62"/>
                    <a:pt x="56" y="50"/>
                  </a:cubicBezTo>
                  <a:lnTo>
                    <a:pt x="57" y="44"/>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68" name="Freeform 154"/>
            <p:cNvSpPr>
              <a:spLocks noChangeAspect="1"/>
            </p:cNvSpPr>
            <p:nvPr/>
          </p:nvSpPr>
          <p:spPr bwMode="black">
            <a:xfrm>
              <a:off x="1934909" y="6490110"/>
              <a:ext cx="77787" cy="188970"/>
            </a:xfrm>
            <a:custGeom>
              <a:avLst/>
              <a:gdLst/>
              <a:ahLst/>
              <a:cxnLst>
                <a:cxn ang="0">
                  <a:pos x="0" y="218"/>
                </a:cxn>
                <a:cxn ang="0">
                  <a:pos x="42" y="0"/>
                </a:cxn>
                <a:cxn ang="0">
                  <a:pos x="90" y="0"/>
                </a:cxn>
                <a:cxn ang="0">
                  <a:pos x="48" y="218"/>
                </a:cxn>
                <a:cxn ang="0">
                  <a:pos x="0" y="218"/>
                </a:cxn>
              </a:cxnLst>
              <a:rect l="0" t="0" r="r" b="b"/>
              <a:pathLst>
                <a:path w="90" h="218">
                  <a:moveTo>
                    <a:pt x="0" y="218"/>
                  </a:moveTo>
                  <a:lnTo>
                    <a:pt x="42" y="0"/>
                  </a:lnTo>
                  <a:lnTo>
                    <a:pt x="90" y="0"/>
                  </a:lnTo>
                  <a:lnTo>
                    <a:pt x="48" y="218"/>
                  </a:lnTo>
                  <a:lnTo>
                    <a:pt x="0" y="218"/>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69" name="Freeform 155"/>
            <p:cNvSpPr>
              <a:spLocks noChangeAspect="1" noEditPoints="1"/>
            </p:cNvSpPr>
            <p:nvPr/>
          </p:nvSpPr>
          <p:spPr bwMode="black">
            <a:xfrm>
              <a:off x="1190371" y="6532985"/>
              <a:ext cx="153988" cy="149270"/>
            </a:xfrm>
            <a:custGeom>
              <a:avLst/>
              <a:gdLst/>
              <a:ahLst/>
              <a:cxnLst>
                <a:cxn ang="0">
                  <a:pos x="42" y="68"/>
                </a:cxn>
                <a:cxn ang="0">
                  <a:pos x="28" y="48"/>
                </a:cxn>
                <a:cxn ang="0">
                  <a:pos x="84" y="48"/>
                </a:cxn>
                <a:cxn ang="0">
                  <a:pos x="53" y="0"/>
                </a:cxn>
                <a:cxn ang="0">
                  <a:pos x="4" y="45"/>
                </a:cxn>
                <a:cxn ang="0">
                  <a:pos x="37" y="86"/>
                </a:cxn>
                <a:cxn ang="0">
                  <a:pos x="80" y="63"/>
                </a:cxn>
                <a:cxn ang="0">
                  <a:pos x="64" y="55"/>
                </a:cxn>
                <a:cxn ang="0">
                  <a:pos x="42" y="68"/>
                </a:cxn>
                <a:cxn ang="0">
                  <a:pos x="50" y="18"/>
                </a:cxn>
                <a:cxn ang="0">
                  <a:pos x="63" y="33"/>
                </a:cxn>
                <a:cxn ang="0">
                  <a:pos x="30"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8" y="0"/>
                    <a:pt x="10" y="17"/>
                    <a:pt x="4" y="45"/>
                  </a:cubicBezTo>
                  <a:cubicBezTo>
                    <a:pt x="0" y="68"/>
                    <a:pt x="11" y="86"/>
                    <a:pt x="37" y="86"/>
                  </a:cubicBezTo>
                  <a:cubicBezTo>
                    <a:pt x="55" y="86"/>
                    <a:pt x="69" y="79"/>
                    <a:pt x="80" y="63"/>
                  </a:cubicBezTo>
                  <a:cubicBezTo>
                    <a:pt x="64" y="55"/>
                    <a:pt x="64" y="55"/>
                    <a:pt x="64" y="55"/>
                  </a:cubicBezTo>
                  <a:cubicBezTo>
                    <a:pt x="55" y="64"/>
                    <a:pt x="50" y="68"/>
                    <a:pt x="42" y="68"/>
                  </a:cubicBezTo>
                  <a:close/>
                  <a:moveTo>
                    <a:pt x="50" y="18"/>
                  </a:moveTo>
                  <a:cubicBezTo>
                    <a:pt x="56" y="18"/>
                    <a:pt x="64" y="21"/>
                    <a:pt x="63" y="33"/>
                  </a:cubicBezTo>
                  <a:cubicBezTo>
                    <a:pt x="30" y="33"/>
                    <a:pt x="30" y="33"/>
                    <a:pt x="30" y="33"/>
                  </a:cubicBezTo>
                  <a:cubicBezTo>
                    <a:pt x="34" y="22"/>
                    <a:pt x="43" y="18"/>
                    <a:pt x="50"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70" name="Freeform 156"/>
            <p:cNvSpPr>
              <a:spLocks noChangeAspect="1" noEditPoints="1"/>
            </p:cNvSpPr>
            <p:nvPr/>
          </p:nvSpPr>
          <p:spPr bwMode="black">
            <a:xfrm>
              <a:off x="1344359" y="6532985"/>
              <a:ext cx="153987" cy="149270"/>
            </a:xfrm>
            <a:custGeom>
              <a:avLst/>
              <a:gdLst/>
              <a:ahLst/>
              <a:cxnLst>
                <a:cxn ang="0">
                  <a:pos x="42" y="68"/>
                </a:cxn>
                <a:cxn ang="0">
                  <a:pos x="28" y="48"/>
                </a:cxn>
                <a:cxn ang="0">
                  <a:pos x="84" y="48"/>
                </a:cxn>
                <a:cxn ang="0">
                  <a:pos x="53" y="0"/>
                </a:cxn>
                <a:cxn ang="0">
                  <a:pos x="5" y="45"/>
                </a:cxn>
                <a:cxn ang="0">
                  <a:pos x="37" y="86"/>
                </a:cxn>
                <a:cxn ang="0">
                  <a:pos x="81" y="63"/>
                </a:cxn>
                <a:cxn ang="0">
                  <a:pos x="64" y="55"/>
                </a:cxn>
                <a:cxn ang="0">
                  <a:pos x="42" y="68"/>
                </a:cxn>
                <a:cxn ang="0">
                  <a:pos x="50" y="18"/>
                </a:cxn>
                <a:cxn ang="0">
                  <a:pos x="63" y="33"/>
                </a:cxn>
                <a:cxn ang="0">
                  <a:pos x="31"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9" y="0"/>
                    <a:pt x="10" y="17"/>
                    <a:pt x="5" y="45"/>
                  </a:cubicBezTo>
                  <a:cubicBezTo>
                    <a:pt x="0" y="68"/>
                    <a:pt x="12" y="86"/>
                    <a:pt x="37" y="86"/>
                  </a:cubicBezTo>
                  <a:cubicBezTo>
                    <a:pt x="55" y="86"/>
                    <a:pt x="69" y="79"/>
                    <a:pt x="81" y="63"/>
                  </a:cubicBezTo>
                  <a:cubicBezTo>
                    <a:pt x="64" y="55"/>
                    <a:pt x="64" y="55"/>
                    <a:pt x="64" y="55"/>
                  </a:cubicBezTo>
                  <a:cubicBezTo>
                    <a:pt x="55" y="64"/>
                    <a:pt x="50" y="68"/>
                    <a:pt x="42" y="68"/>
                  </a:cubicBezTo>
                  <a:close/>
                  <a:moveTo>
                    <a:pt x="50" y="18"/>
                  </a:moveTo>
                  <a:cubicBezTo>
                    <a:pt x="57" y="18"/>
                    <a:pt x="65" y="21"/>
                    <a:pt x="63" y="33"/>
                  </a:cubicBezTo>
                  <a:cubicBezTo>
                    <a:pt x="31" y="33"/>
                    <a:pt x="31" y="33"/>
                    <a:pt x="31" y="33"/>
                  </a:cubicBezTo>
                  <a:cubicBezTo>
                    <a:pt x="34" y="22"/>
                    <a:pt x="43" y="18"/>
                    <a:pt x="50"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71" name="Freeform 157"/>
            <p:cNvSpPr>
              <a:spLocks noChangeAspect="1" noEditPoints="1"/>
            </p:cNvSpPr>
            <p:nvPr/>
          </p:nvSpPr>
          <p:spPr bwMode="black">
            <a:xfrm>
              <a:off x="2001584" y="6532985"/>
              <a:ext cx="152400" cy="149270"/>
            </a:xfrm>
            <a:custGeom>
              <a:avLst/>
              <a:gdLst/>
              <a:ahLst/>
              <a:cxnLst>
                <a:cxn ang="0">
                  <a:pos x="41" y="68"/>
                </a:cxn>
                <a:cxn ang="0">
                  <a:pos x="28" y="48"/>
                </a:cxn>
                <a:cxn ang="0">
                  <a:pos x="84" y="48"/>
                </a:cxn>
                <a:cxn ang="0">
                  <a:pos x="53" y="0"/>
                </a:cxn>
                <a:cxn ang="0">
                  <a:pos x="4" y="45"/>
                </a:cxn>
                <a:cxn ang="0">
                  <a:pos x="36" y="86"/>
                </a:cxn>
                <a:cxn ang="0">
                  <a:pos x="80" y="63"/>
                </a:cxn>
                <a:cxn ang="0">
                  <a:pos x="63" y="55"/>
                </a:cxn>
                <a:cxn ang="0">
                  <a:pos x="41" y="68"/>
                </a:cxn>
                <a:cxn ang="0">
                  <a:pos x="49" y="18"/>
                </a:cxn>
                <a:cxn ang="0">
                  <a:pos x="63" y="33"/>
                </a:cxn>
                <a:cxn ang="0">
                  <a:pos x="30" y="33"/>
                </a:cxn>
                <a:cxn ang="0">
                  <a:pos x="49" y="18"/>
                </a:cxn>
              </a:cxnLst>
              <a:rect l="0" t="0" r="r" b="b"/>
              <a:pathLst>
                <a:path w="88" h="86">
                  <a:moveTo>
                    <a:pt x="41" y="68"/>
                  </a:moveTo>
                  <a:cubicBezTo>
                    <a:pt x="34" y="68"/>
                    <a:pt x="25" y="63"/>
                    <a:pt x="28" y="48"/>
                  </a:cubicBezTo>
                  <a:cubicBezTo>
                    <a:pt x="84" y="48"/>
                    <a:pt x="84" y="48"/>
                    <a:pt x="84" y="48"/>
                  </a:cubicBezTo>
                  <a:cubicBezTo>
                    <a:pt x="88" y="23"/>
                    <a:pt x="83" y="0"/>
                    <a:pt x="53" y="0"/>
                  </a:cubicBezTo>
                  <a:cubicBezTo>
                    <a:pt x="28" y="0"/>
                    <a:pt x="10" y="17"/>
                    <a:pt x="4" y="45"/>
                  </a:cubicBezTo>
                  <a:cubicBezTo>
                    <a:pt x="0" y="68"/>
                    <a:pt x="11" y="86"/>
                    <a:pt x="36" y="86"/>
                  </a:cubicBezTo>
                  <a:cubicBezTo>
                    <a:pt x="55" y="86"/>
                    <a:pt x="69" y="79"/>
                    <a:pt x="80" y="63"/>
                  </a:cubicBezTo>
                  <a:cubicBezTo>
                    <a:pt x="63" y="55"/>
                    <a:pt x="63" y="55"/>
                    <a:pt x="63" y="55"/>
                  </a:cubicBezTo>
                  <a:cubicBezTo>
                    <a:pt x="55" y="64"/>
                    <a:pt x="50" y="68"/>
                    <a:pt x="41" y="68"/>
                  </a:cubicBezTo>
                  <a:close/>
                  <a:moveTo>
                    <a:pt x="49" y="18"/>
                  </a:moveTo>
                  <a:cubicBezTo>
                    <a:pt x="56" y="18"/>
                    <a:pt x="64" y="21"/>
                    <a:pt x="63" y="33"/>
                  </a:cubicBezTo>
                  <a:cubicBezTo>
                    <a:pt x="30" y="33"/>
                    <a:pt x="30" y="33"/>
                    <a:pt x="30" y="33"/>
                  </a:cubicBezTo>
                  <a:cubicBezTo>
                    <a:pt x="33" y="22"/>
                    <a:pt x="42" y="18"/>
                    <a:pt x="49"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72" name="Freeform 158"/>
            <p:cNvSpPr>
              <a:spLocks noChangeAspect="1"/>
            </p:cNvSpPr>
            <p:nvPr/>
          </p:nvSpPr>
          <p:spPr bwMode="black">
            <a:xfrm>
              <a:off x="1636459" y="6532985"/>
              <a:ext cx="147637" cy="149270"/>
            </a:xfrm>
            <a:custGeom>
              <a:avLst/>
              <a:gdLst/>
              <a:ahLst/>
              <a:cxnLst>
                <a:cxn ang="0">
                  <a:pos x="63" y="56"/>
                </a:cxn>
                <a:cxn ang="0">
                  <a:pos x="44" y="67"/>
                </a:cxn>
                <a:cxn ang="0">
                  <a:pos x="30" y="43"/>
                </a:cxn>
                <a:cxn ang="0">
                  <a:pos x="53" y="19"/>
                </a:cxn>
                <a:cxn ang="0">
                  <a:pos x="67" y="31"/>
                </a:cxn>
                <a:cxn ang="0">
                  <a:pos x="86" y="19"/>
                </a:cxn>
                <a:cxn ang="0">
                  <a:pos x="54" y="0"/>
                </a:cxn>
                <a:cxn ang="0">
                  <a:pos x="5" y="43"/>
                </a:cxn>
                <a:cxn ang="0">
                  <a:pos x="38" y="86"/>
                </a:cxn>
                <a:cxn ang="0">
                  <a:pos x="79" y="64"/>
                </a:cxn>
                <a:cxn ang="0">
                  <a:pos x="63" y="56"/>
                </a:cxn>
              </a:cxnLst>
              <a:rect l="0" t="0" r="r" b="b"/>
              <a:pathLst>
                <a:path w="86" h="86">
                  <a:moveTo>
                    <a:pt x="63" y="56"/>
                  </a:moveTo>
                  <a:cubicBezTo>
                    <a:pt x="57" y="65"/>
                    <a:pt x="51" y="67"/>
                    <a:pt x="44" y="67"/>
                  </a:cubicBezTo>
                  <a:cubicBezTo>
                    <a:pt x="31" y="67"/>
                    <a:pt x="27" y="57"/>
                    <a:pt x="30" y="43"/>
                  </a:cubicBezTo>
                  <a:cubicBezTo>
                    <a:pt x="33" y="29"/>
                    <a:pt x="40" y="19"/>
                    <a:pt x="53" y="19"/>
                  </a:cubicBezTo>
                  <a:cubicBezTo>
                    <a:pt x="57" y="19"/>
                    <a:pt x="65" y="21"/>
                    <a:pt x="67" y="31"/>
                  </a:cubicBezTo>
                  <a:cubicBezTo>
                    <a:pt x="86" y="19"/>
                    <a:pt x="86" y="19"/>
                    <a:pt x="86" y="19"/>
                  </a:cubicBezTo>
                  <a:cubicBezTo>
                    <a:pt x="81" y="6"/>
                    <a:pt x="69" y="0"/>
                    <a:pt x="54" y="0"/>
                  </a:cubicBezTo>
                  <a:cubicBezTo>
                    <a:pt x="31" y="0"/>
                    <a:pt x="10" y="16"/>
                    <a:pt x="5" y="43"/>
                  </a:cubicBezTo>
                  <a:cubicBezTo>
                    <a:pt x="0" y="70"/>
                    <a:pt x="14" y="86"/>
                    <a:pt x="38" y="86"/>
                  </a:cubicBezTo>
                  <a:cubicBezTo>
                    <a:pt x="54" y="86"/>
                    <a:pt x="69" y="77"/>
                    <a:pt x="79" y="64"/>
                  </a:cubicBezTo>
                  <a:lnTo>
                    <a:pt x="63" y="56"/>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73" name="Freeform 159"/>
            <p:cNvSpPr>
              <a:spLocks noChangeAspect="1"/>
            </p:cNvSpPr>
            <p:nvPr/>
          </p:nvSpPr>
          <p:spPr bwMode="black">
            <a:xfrm>
              <a:off x="1487234" y="6532985"/>
              <a:ext cx="157162" cy="149270"/>
            </a:xfrm>
            <a:custGeom>
              <a:avLst/>
              <a:gdLst/>
              <a:ahLst/>
              <a:cxnLst>
                <a:cxn ang="0">
                  <a:pos x="38" y="24"/>
                </a:cxn>
                <a:cxn ang="0">
                  <a:pos x="49" y="18"/>
                </a:cxn>
                <a:cxn ang="0">
                  <a:pos x="70" y="26"/>
                </a:cxn>
                <a:cxn ang="0">
                  <a:pos x="90" y="14"/>
                </a:cxn>
                <a:cxn ang="0">
                  <a:pos x="54" y="0"/>
                </a:cxn>
                <a:cxn ang="0">
                  <a:pos x="14" y="29"/>
                </a:cxn>
                <a:cxn ang="0">
                  <a:pos x="56" y="60"/>
                </a:cxn>
                <a:cxn ang="0">
                  <a:pos x="41" y="68"/>
                </a:cxn>
                <a:cxn ang="0">
                  <a:pos x="18" y="57"/>
                </a:cxn>
                <a:cxn ang="0">
                  <a:pos x="0" y="68"/>
                </a:cxn>
                <a:cxn ang="0">
                  <a:pos x="37" y="86"/>
                </a:cxn>
                <a:cxn ang="0">
                  <a:pos x="80" y="57"/>
                </a:cxn>
                <a:cxn ang="0">
                  <a:pos x="38" y="24"/>
                </a:cxn>
              </a:cxnLst>
              <a:rect l="0" t="0" r="r" b="b"/>
              <a:pathLst>
                <a:path w="90" h="86">
                  <a:moveTo>
                    <a:pt x="38" y="24"/>
                  </a:moveTo>
                  <a:cubicBezTo>
                    <a:pt x="39" y="20"/>
                    <a:pt x="43" y="18"/>
                    <a:pt x="49" y="18"/>
                  </a:cubicBezTo>
                  <a:cubicBezTo>
                    <a:pt x="57" y="18"/>
                    <a:pt x="66" y="21"/>
                    <a:pt x="70" y="26"/>
                  </a:cubicBezTo>
                  <a:cubicBezTo>
                    <a:pt x="90" y="14"/>
                    <a:pt x="90" y="14"/>
                    <a:pt x="90" y="14"/>
                  </a:cubicBezTo>
                  <a:cubicBezTo>
                    <a:pt x="79" y="4"/>
                    <a:pt x="66" y="0"/>
                    <a:pt x="54" y="0"/>
                  </a:cubicBezTo>
                  <a:cubicBezTo>
                    <a:pt x="37" y="0"/>
                    <a:pt x="18" y="8"/>
                    <a:pt x="14" y="29"/>
                  </a:cubicBezTo>
                  <a:cubicBezTo>
                    <a:pt x="8" y="58"/>
                    <a:pt x="59" y="47"/>
                    <a:pt x="56" y="60"/>
                  </a:cubicBezTo>
                  <a:cubicBezTo>
                    <a:pt x="55" y="67"/>
                    <a:pt x="45" y="68"/>
                    <a:pt x="41" y="68"/>
                  </a:cubicBezTo>
                  <a:cubicBezTo>
                    <a:pt x="31" y="68"/>
                    <a:pt x="24" y="64"/>
                    <a:pt x="18" y="57"/>
                  </a:cubicBezTo>
                  <a:cubicBezTo>
                    <a:pt x="0" y="68"/>
                    <a:pt x="0" y="68"/>
                    <a:pt x="0" y="68"/>
                  </a:cubicBezTo>
                  <a:cubicBezTo>
                    <a:pt x="9" y="81"/>
                    <a:pt x="20" y="86"/>
                    <a:pt x="37" y="86"/>
                  </a:cubicBezTo>
                  <a:cubicBezTo>
                    <a:pt x="55" y="86"/>
                    <a:pt x="76" y="78"/>
                    <a:pt x="80" y="57"/>
                  </a:cubicBezTo>
                  <a:cubicBezTo>
                    <a:pt x="86" y="26"/>
                    <a:pt x="35" y="38"/>
                    <a:pt x="38" y="24"/>
                  </a:cubicBezTo>
                  <a:close/>
                </a:path>
              </a:pathLst>
            </a:custGeom>
            <a:solidFill>
              <a:schemeClr val="tx1"/>
            </a:solidFill>
            <a:ln w="9525">
              <a:noFill/>
              <a:round/>
              <a:headEnd/>
              <a:tailEnd/>
            </a:ln>
          </p:spPr>
          <p:txBody>
            <a:bodyPr/>
            <a:lstStyle/>
            <a:p>
              <a:pPr>
                <a:defRPr/>
              </a:pPr>
              <a:endParaRPr lang="en-US">
                <a:solidFill>
                  <a:prstClr val="black"/>
                </a:solidFill>
              </a:endParaRPr>
            </a:p>
          </p:txBody>
        </p:sp>
      </p:grpSp>
      <p:sp>
        <p:nvSpPr>
          <p:cNvPr id="77" name="Slide Number Placeholder 1"/>
          <p:cNvSpPr txBox="1">
            <a:spLocks/>
          </p:cNvSpPr>
          <p:nvPr userDrawn="1"/>
        </p:nvSpPr>
        <p:spPr>
          <a:xfrm>
            <a:off x="4681538" y="6313488"/>
            <a:ext cx="396875" cy="365125"/>
          </a:xfrm>
          <a:prstGeom prst="rect">
            <a:avLst/>
          </a:prstGeom>
        </p:spPr>
        <p:txBody>
          <a:bodyPr anchor="ctr"/>
          <a:lstStyle>
            <a:defPPr>
              <a:defRPr lang="en-US"/>
            </a:defPPr>
            <a:lvl1pPr algn="l" rtl="0" fontAlgn="base">
              <a:spcBef>
                <a:spcPct val="0"/>
              </a:spcBef>
              <a:spcAft>
                <a:spcPct val="0"/>
              </a:spcAft>
              <a:defRPr sz="1000" b="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EF9BFB2-BF2A-4875-8BB4-AB5E801097F9}" type="slidenum">
              <a:rPr lang="en-US" smtClean="0">
                <a:solidFill>
                  <a:prstClr val="black">
                    <a:lumMod val="75000"/>
                    <a:lumOff val="25000"/>
                  </a:prstClr>
                </a:solidFill>
              </a:rPr>
              <a:pPr>
                <a:defRPr/>
              </a:pPr>
              <a:t>‹#›</a:t>
            </a:fld>
            <a:endParaRPr lang="en-US" dirty="0">
              <a:solidFill>
                <a:prstClr val="black">
                  <a:lumMod val="75000"/>
                  <a:lumOff val="25000"/>
                </a:prstClr>
              </a:solidFill>
            </a:endParaRPr>
          </a:p>
        </p:txBody>
      </p:sp>
      <p:cxnSp>
        <p:nvCxnSpPr>
          <p:cNvPr id="79" name="Straight Connector 78"/>
          <p:cNvCxnSpPr/>
          <p:nvPr userDrawn="1"/>
        </p:nvCxnSpPr>
        <p:spPr>
          <a:xfrm>
            <a:off x="5049838" y="6365875"/>
            <a:ext cx="0" cy="2778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4" name="Rounded Rectangle 15"/>
          <p:cNvSpPr/>
          <p:nvPr userDrawn="1"/>
        </p:nvSpPr>
        <p:spPr>
          <a:xfrm flipH="1">
            <a:off x="-22838" y="-9636"/>
            <a:ext cx="378975" cy="6373098"/>
          </a:xfrm>
          <a:custGeom>
            <a:avLst/>
            <a:gdLst>
              <a:gd name="connsiteX0" fmla="*/ 0 w 2409825"/>
              <a:gd name="connsiteY0" fmla="*/ 401646 h 5886450"/>
              <a:gd name="connsiteX1" fmla="*/ 401646 w 2409825"/>
              <a:gd name="connsiteY1" fmla="*/ 0 h 5886450"/>
              <a:gd name="connsiteX2" fmla="*/ 2008179 w 2409825"/>
              <a:gd name="connsiteY2" fmla="*/ 0 h 5886450"/>
              <a:gd name="connsiteX3" fmla="*/ 2409825 w 2409825"/>
              <a:gd name="connsiteY3" fmla="*/ 401646 h 5886450"/>
              <a:gd name="connsiteX4" fmla="*/ 2409825 w 2409825"/>
              <a:gd name="connsiteY4" fmla="*/ 5484804 h 5886450"/>
              <a:gd name="connsiteX5" fmla="*/ 2008179 w 2409825"/>
              <a:gd name="connsiteY5" fmla="*/ 5886450 h 5886450"/>
              <a:gd name="connsiteX6" fmla="*/ 401646 w 2409825"/>
              <a:gd name="connsiteY6" fmla="*/ 5886450 h 5886450"/>
              <a:gd name="connsiteX7" fmla="*/ 0 w 2409825"/>
              <a:gd name="connsiteY7" fmla="*/ 5484804 h 5886450"/>
              <a:gd name="connsiteX8" fmla="*/ 0 w 2409825"/>
              <a:gd name="connsiteY8" fmla="*/ 401646 h 5886450"/>
              <a:gd name="connsiteX0" fmla="*/ 0 w 2409825"/>
              <a:gd name="connsiteY0" fmla="*/ 544833 h 6029637"/>
              <a:gd name="connsiteX1" fmla="*/ 2008179 w 2409825"/>
              <a:gd name="connsiteY1" fmla="*/ 143187 h 6029637"/>
              <a:gd name="connsiteX2" fmla="*/ 2409825 w 2409825"/>
              <a:gd name="connsiteY2" fmla="*/ 544833 h 6029637"/>
              <a:gd name="connsiteX3" fmla="*/ 2409825 w 2409825"/>
              <a:gd name="connsiteY3" fmla="*/ 5627991 h 6029637"/>
              <a:gd name="connsiteX4" fmla="*/ 2008179 w 2409825"/>
              <a:gd name="connsiteY4" fmla="*/ 6029637 h 6029637"/>
              <a:gd name="connsiteX5" fmla="*/ 401646 w 2409825"/>
              <a:gd name="connsiteY5" fmla="*/ 6029637 h 6029637"/>
              <a:gd name="connsiteX6" fmla="*/ 0 w 2409825"/>
              <a:gd name="connsiteY6" fmla="*/ 5627991 h 6029637"/>
              <a:gd name="connsiteX7" fmla="*/ 0 w 2409825"/>
              <a:gd name="connsiteY7" fmla="*/ 544833 h 6029637"/>
              <a:gd name="connsiteX0" fmla="*/ 0 w 2409825"/>
              <a:gd name="connsiteY0" fmla="*/ 401805 h 6305709"/>
              <a:gd name="connsiteX1" fmla="*/ 2008179 w 2409825"/>
              <a:gd name="connsiteY1" fmla="*/ 419259 h 6305709"/>
              <a:gd name="connsiteX2" fmla="*/ 2409825 w 2409825"/>
              <a:gd name="connsiteY2" fmla="*/ 820905 h 6305709"/>
              <a:gd name="connsiteX3" fmla="*/ 2409825 w 2409825"/>
              <a:gd name="connsiteY3" fmla="*/ 5904063 h 6305709"/>
              <a:gd name="connsiteX4" fmla="*/ 2008179 w 2409825"/>
              <a:gd name="connsiteY4" fmla="*/ 6305709 h 6305709"/>
              <a:gd name="connsiteX5" fmla="*/ 401646 w 2409825"/>
              <a:gd name="connsiteY5" fmla="*/ 6305709 h 6305709"/>
              <a:gd name="connsiteX6" fmla="*/ 0 w 2409825"/>
              <a:gd name="connsiteY6" fmla="*/ 5904063 h 6305709"/>
              <a:gd name="connsiteX7" fmla="*/ 0 w 2409825"/>
              <a:gd name="connsiteY7" fmla="*/ 401805 h 6305709"/>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482642 h 6386546"/>
              <a:gd name="connsiteX1" fmla="*/ 2409825 w 2409825"/>
              <a:gd name="connsiteY1" fmla="*/ 901742 h 6386546"/>
              <a:gd name="connsiteX2" fmla="*/ 2409825 w 2409825"/>
              <a:gd name="connsiteY2" fmla="*/ 5984900 h 6386546"/>
              <a:gd name="connsiteX3" fmla="*/ 2008179 w 2409825"/>
              <a:gd name="connsiteY3" fmla="*/ 6386546 h 6386546"/>
              <a:gd name="connsiteX4" fmla="*/ 401646 w 2409825"/>
              <a:gd name="connsiteY4" fmla="*/ 6386546 h 6386546"/>
              <a:gd name="connsiteX5" fmla="*/ 0 w 2409825"/>
              <a:gd name="connsiteY5" fmla="*/ 5984900 h 6386546"/>
              <a:gd name="connsiteX6" fmla="*/ 0 w 2409825"/>
              <a:gd name="connsiteY6" fmla="*/ 482642 h 6386546"/>
              <a:gd name="connsiteX0" fmla="*/ 0 w 2409825"/>
              <a:gd name="connsiteY0" fmla="*/ 656963 h 6560867"/>
              <a:gd name="connsiteX1" fmla="*/ 2409825 w 2409825"/>
              <a:gd name="connsiteY1" fmla="*/ 666488 h 6560867"/>
              <a:gd name="connsiteX2" fmla="*/ 2409825 w 2409825"/>
              <a:gd name="connsiteY2" fmla="*/ 6159221 h 6560867"/>
              <a:gd name="connsiteX3" fmla="*/ 2008179 w 2409825"/>
              <a:gd name="connsiteY3" fmla="*/ 6560867 h 6560867"/>
              <a:gd name="connsiteX4" fmla="*/ 401646 w 2409825"/>
              <a:gd name="connsiteY4" fmla="*/ 6560867 h 6560867"/>
              <a:gd name="connsiteX5" fmla="*/ 0 w 2409825"/>
              <a:gd name="connsiteY5" fmla="*/ 6159221 h 6560867"/>
              <a:gd name="connsiteX6" fmla="*/ 0 w 2409825"/>
              <a:gd name="connsiteY6" fmla="*/ 656963 h 6560867"/>
              <a:gd name="connsiteX0" fmla="*/ 0 w 2409825"/>
              <a:gd name="connsiteY0" fmla="*/ 664226 h 6568130"/>
              <a:gd name="connsiteX1" fmla="*/ 2409825 w 2409825"/>
              <a:gd name="connsiteY1" fmla="*/ 673751 h 6568130"/>
              <a:gd name="connsiteX2" fmla="*/ 2409825 w 2409825"/>
              <a:gd name="connsiteY2" fmla="*/ 6166484 h 6568130"/>
              <a:gd name="connsiteX3" fmla="*/ 2008179 w 2409825"/>
              <a:gd name="connsiteY3" fmla="*/ 6568130 h 6568130"/>
              <a:gd name="connsiteX4" fmla="*/ 401646 w 2409825"/>
              <a:gd name="connsiteY4" fmla="*/ 6568130 h 6568130"/>
              <a:gd name="connsiteX5" fmla="*/ 0 w 2409825"/>
              <a:gd name="connsiteY5" fmla="*/ 6166484 h 6568130"/>
              <a:gd name="connsiteX6" fmla="*/ 0 w 2409825"/>
              <a:gd name="connsiteY6" fmla="*/ 664226 h 6568130"/>
              <a:gd name="connsiteX0" fmla="*/ 0 w 2409825"/>
              <a:gd name="connsiteY0" fmla="*/ 754733 h 6658637"/>
              <a:gd name="connsiteX1" fmla="*/ 2409825 w 2409825"/>
              <a:gd name="connsiteY1" fmla="*/ 764258 h 6658637"/>
              <a:gd name="connsiteX2" fmla="*/ 2409825 w 2409825"/>
              <a:gd name="connsiteY2" fmla="*/ 6256991 h 6658637"/>
              <a:gd name="connsiteX3" fmla="*/ 2008179 w 2409825"/>
              <a:gd name="connsiteY3" fmla="*/ 6658637 h 6658637"/>
              <a:gd name="connsiteX4" fmla="*/ 401646 w 2409825"/>
              <a:gd name="connsiteY4" fmla="*/ 6658637 h 6658637"/>
              <a:gd name="connsiteX5" fmla="*/ 0 w 2409825"/>
              <a:gd name="connsiteY5" fmla="*/ 6256991 h 6658637"/>
              <a:gd name="connsiteX6" fmla="*/ 0 w 2409825"/>
              <a:gd name="connsiteY6" fmla="*/ 754733 h 6658637"/>
              <a:gd name="connsiteX0" fmla="*/ 0 w 2409825"/>
              <a:gd name="connsiteY0" fmla="*/ 714516 h 6618420"/>
              <a:gd name="connsiteX1" fmla="*/ 2409825 w 2409825"/>
              <a:gd name="connsiteY1" fmla="*/ 724041 h 6618420"/>
              <a:gd name="connsiteX2" fmla="*/ 2409825 w 2409825"/>
              <a:gd name="connsiteY2" fmla="*/ 6216774 h 6618420"/>
              <a:gd name="connsiteX3" fmla="*/ 2008179 w 2409825"/>
              <a:gd name="connsiteY3" fmla="*/ 6618420 h 6618420"/>
              <a:gd name="connsiteX4" fmla="*/ 401646 w 2409825"/>
              <a:gd name="connsiteY4" fmla="*/ 6618420 h 6618420"/>
              <a:gd name="connsiteX5" fmla="*/ 0 w 2409825"/>
              <a:gd name="connsiteY5" fmla="*/ 6216774 h 6618420"/>
              <a:gd name="connsiteX6" fmla="*/ 0 w 2409825"/>
              <a:gd name="connsiteY6" fmla="*/ 714516 h 6618420"/>
              <a:gd name="connsiteX0" fmla="*/ 0 w 2409825"/>
              <a:gd name="connsiteY0" fmla="*/ 399467 h 6303371"/>
              <a:gd name="connsiteX1" fmla="*/ 2409825 w 2409825"/>
              <a:gd name="connsiteY1" fmla="*/ 408992 h 6303371"/>
              <a:gd name="connsiteX2" fmla="*/ 2409825 w 2409825"/>
              <a:gd name="connsiteY2" fmla="*/ 5901725 h 6303371"/>
              <a:gd name="connsiteX3" fmla="*/ 2008179 w 2409825"/>
              <a:gd name="connsiteY3" fmla="*/ 6303371 h 6303371"/>
              <a:gd name="connsiteX4" fmla="*/ 401646 w 2409825"/>
              <a:gd name="connsiteY4" fmla="*/ 6303371 h 6303371"/>
              <a:gd name="connsiteX5" fmla="*/ 0 w 2409825"/>
              <a:gd name="connsiteY5" fmla="*/ 5901725 h 6303371"/>
              <a:gd name="connsiteX6" fmla="*/ 0 w 2409825"/>
              <a:gd name="connsiteY6" fmla="*/ 399467 h 6303371"/>
              <a:gd name="connsiteX0" fmla="*/ 0 w 2409825"/>
              <a:gd name="connsiteY0" fmla="*/ 0 h 5903904"/>
              <a:gd name="connsiteX1" fmla="*/ 2409825 w 2409825"/>
              <a:gd name="connsiteY1" fmla="*/ 9525 h 5903904"/>
              <a:gd name="connsiteX2" fmla="*/ 2409825 w 2409825"/>
              <a:gd name="connsiteY2" fmla="*/ 5502258 h 5903904"/>
              <a:gd name="connsiteX3" fmla="*/ 2008179 w 2409825"/>
              <a:gd name="connsiteY3" fmla="*/ 5903904 h 5903904"/>
              <a:gd name="connsiteX4" fmla="*/ 401646 w 2409825"/>
              <a:gd name="connsiteY4" fmla="*/ 5903904 h 5903904"/>
              <a:gd name="connsiteX5" fmla="*/ 0 w 2409825"/>
              <a:gd name="connsiteY5" fmla="*/ 5502258 h 5903904"/>
              <a:gd name="connsiteX6" fmla="*/ 0 w 2409825"/>
              <a:gd name="connsiteY6" fmla="*/ 0 h 5903904"/>
              <a:gd name="connsiteX0" fmla="*/ 0 w 2409825"/>
              <a:gd name="connsiteY0" fmla="*/ 0 h 6074363"/>
              <a:gd name="connsiteX1" fmla="*/ 2409825 w 2409825"/>
              <a:gd name="connsiteY1" fmla="*/ 9525 h 6074363"/>
              <a:gd name="connsiteX2" fmla="*/ 2409825 w 2409825"/>
              <a:gd name="connsiteY2" fmla="*/ 5502258 h 6074363"/>
              <a:gd name="connsiteX3" fmla="*/ 401646 w 2409825"/>
              <a:gd name="connsiteY3" fmla="*/ 5903904 h 6074363"/>
              <a:gd name="connsiteX4" fmla="*/ 0 w 2409825"/>
              <a:gd name="connsiteY4" fmla="*/ 5502258 h 6074363"/>
              <a:gd name="connsiteX5" fmla="*/ 0 w 2409825"/>
              <a:gd name="connsiteY5" fmla="*/ 0 h 6074363"/>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5921358"/>
              <a:gd name="connsiteX1" fmla="*/ 2409825 w 2409825"/>
              <a:gd name="connsiteY1" fmla="*/ 9525 h 5921358"/>
              <a:gd name="connsiteX2" fmla="*/ 2409825 w 2409825"/>
              <a:gd name="connsiteY2" fmla="*/ 5921358 h 5921358"/>
              <a:gd name="connsiteX3" fmla="*/ 401646 w 2409825"/>
              <a:gd name="connsiteY3" fmla="*/ 5903904 h 5921358"/>
              <a:gd name="connsiteX4" fmla="*/ 0 w 2409825"/>
              <a:gd name="connsiteY4" fmla="*/ 5502258 h 5921358"/>
              <a:gd name="connsiteX5" fmla="*/ 0 w 2409825"/>
              <a:gd name="connsiteY5" fmla="*/ 0 h 5921358"/>
              <a:gd name="connsiteX0" fmla="*/ 0 w 2409825"/>
              <a:gd name="connsiteY0" fmla="*/ 3476 h 5911833"/>
              <a:gd name="connsiteX1" fmla="*/ 2409825 w 2409825"/>
              <a:gd name="connsiteY1" fmla="*/ 0 h 5911833"/>
              <a:gd name="connsiteX2" fmla="*/ 2409825 w 2409825"/>
              <a:gd name="connsiteY2" fmla="*/ 5911833 h 5911833"/>
              <a:gd name="connsiteX3" fmla="*/ 401646 w 2409825"/>
              <a:gd name="connsiteY3" fmla="*/ 5894379 h 5911833"/>
              <a:gd name="connsiteX4" fmla="*/ 0 w 2409825"/>
              <a:gd name="connsiteY4" fmla="*/ 5492733 h 5911833"/>
              <a:gd name="connsiteX5" fmla="*/ 0 w 2409825"/>
              <a:gd name="connsiteY5" fmla="*/ 3476 h 5911833"/>
              <a:gd name="connsiteX0" fmla="*/ 0 w 2409825"/>
              <a:gd name="connsiteY0" fmla="*/ 0 h 5908357"/>
              <a:gd name="connsiteX1" fmla="*/ 2409825 w 2409825"/>
              <a:gd name="connsiteY1" fmla="*/ 26860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0 h 5908357"/>
              <a:gd name="connsiteX1" fmla="*/ 2409825 w 2409825"/>
              <a:gd name="connsiteY1" fmla="*/ 5192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3475 h 5903165"/>
              <a:gd name="connsiteX1" fmla="*/ 2409825 w 2409825"/>
              <a:gd name="connsiteY1" fmla="*/ 0 h 5903165"/>
              <a:gd name="connsiteX2" fmla="*/ 2409825 w 2409825"/>
              <a:gd name="connsiteY2" fmla="*/ 5903165 h 5903165"/>
              <a:gd name="connsiteX3" fmla="*/ 401646 w 2409825"/>
              <a:gd name="connsiteY3" fmla="*/ 5885711 h 5903165"/>
              <a:gd name="connsiteX4" fmla="*/ 0 w 2409825"/>
              <a:gd name="connsiteY4" fmla="*/ 5484065 h 5903165"/>
              <a:gd name="connsiteX5" fmla="*/ 0 w 2409825"/>
              <a:gd name="connsiteY5" fmla="*/ 3475 h 5903165"/>
              <a:gd name="connsiteX0" fmla="*/ 0 w 2414159"/>
              <a:gd name="connsiteY0" fmla="*/ 0 h 5904023"/>
              <a:gd name="connsiteX1" fmla="*/ 2414159 w 2414159"/>
              <a:gd name="connsiteY1" fmla="*/ 858 h 5904023"/>
              <a:gd name="connsiteX2" fmla="*/ 2414159 w 2414159"/>
              <a:gd name="connsiteY2" fmla="*/ 5904023 h 5904023"/>
              <a:gd name="connsiteX3" fmla="*/ 405980 w 2414159"/>
              <a:gd name="connsiteY3" fmla="*/ 5886569 h 5904023"/>
              <a:gd name="connsiteX4" fmla="*/ 4334 w 2414159"/>
              <a:gd name="connsiteY4" fmla="*/ 5484923 h 5904023"/>
              <a:gd name="connsiteX5" fmla="*/ 0 w 2414159"/>
              <a:gd name="connsiteY5" fmla="*/ 0 h 5904023"/>
              <a:gd name="connsiteX0" fmla="*/ 0 w 2414159"/>
              <a:gd name="connsiteY0" fmla="*/ 0 h 5886569"/>
              <a:gd name="connsiteX1" fmla="*/ 2414159 w 2414159"/>
              <a:gd name="connsiteY1" fmla="*/ 858 h 5886569"/>
              <a:gd name="connsiteX2" fmla="*/ 2414159 w 2414159"/>
              <a:gd name="connsiteY2" fmla="*/ 5878021 h 5886569"/>
              <a:gd name="connsiteX3" fmla="*/ 405980 w 2414159"/>
              <a:gd name="connsiteY3" fmla="*/ 5886569 h 5886569"/>
              <a:gd name="connsiteX4" fmla="*/ 4334 w 2414159"/>
              <a:gd name="connsiteY4" fmla="*/ 5484923 h 5886569"/>
              <a:gd name="connsiteX5" fmla="*/ 0 w 2414159"/>
              <a:gd name="connsiteY5" fmla="*/ 0 h 5886569"/>
              <a:gd name="connsiteX0" fmla="*/ 0 w 2414159"/>
              <a:gd name="connsiteY0" fmla="*/ 0 h 5886689"/>
              <a:gd name="connsiteX1" fmla="*/ 2414159 w 2414159"/>
              <a:gd name="connsiteY1" fmla="*/ 858 h 5886689"/>
              <a:gd name="connsiteX2" fmla="*/ 2414159 w 2414159"/>
              <a:gd name="connsiteY2" fmla="*/ 5886689 h 5886689"/>
              <a:gd name="connsiteX3" fmla="*/ 405980 w 2414159"/>
              <a:gd name="connsiteY3" fmla="*/ 5886569 h 5886689"/>
              <a:gd name="connsiteX4" fmla="*/ 4334 w 2414159"/>
              <a:gd name="connsiteY4" fmla="*/ 5484923 h 5886689"/>
              <a:gd name="connsiteX5" fmla="*/ 0 w 2414159"/>
              <a:gd name="connsiteY5" fmla="*/ 0 h 5886689"/>
              <a:gd name="connsiteX0" fmla="*/ 4486 w 2410019"/>
              <a:gd name="connsiteY0" fmla="*/ 0 h 6654440"/>
              <a:gd name="connsiteX1" fmla="*/ 2410019 w 2410019"/>
              <a:gd name="connsiteY1" fmla="*/ 768609 h 6654440"/>
              <a:gd name="connsiteX2" fmla="*/ 2410019 w 2410019"/>
              <a:gd name="connsiteY2" fmla="*/ 6654440 h 6654440"/>
              <a:gd name="connsiteX3" fmla="*/ 401840 w 2410019"/>
              <a:gd name="connsiteY3" fmla="*/ 6654320 h 6654440"/>
              <a:gd name="connsiteX4" fmla="*/ 194 w 2410019"/>
              <a:gd name="connsiteY4" fmla="*/ 6252674 h 6654440"/>
              <a:gd name="connsiteX5" fmla="*/ 4486 w 2410019"/>
              <a:gd name="connsiteY5" fmla="*/ 0 h 6654440"/>
              <a:gd name="connsiteX0" fmla="*/ 4486 w 2418645"/>
              <a:gd name="connsiteY0" fmla="*/ 0 h 6654440"/>
              <a:gd name="connsiteX1" fmla="*/ 2418645 w 2418645"/>
              <a:gd name="connsiteY1" fmla="*/ 858 h 6654440"/>
              <a:gd name="connsiteX2" fmla="*/ 2410019 w 2418645"/>
              <a:gd name="connsiteY2" fmla="*/ 6654440 h 6654440"/>
              <a:gd name="connsiteX3" fmla="*/ 401840 w 2418645"/>
              <a:gd name="connsiteY3" fmla="*/ 6654320 h 6654440"/>
              <a:gd name="connsiteX4" fmla="*/ 194 w 2418645"/>
              <a:gd name="connsiteY4" fmla="*/ 6252674 h 6654440"/>
              <a:gd name="connsiteX5" fmla="*/ 4486 w 2418645"/>
              <a:gd name="connsiteY5" fmla="*/ 0 h 6654440"/>
              <a:gd name="connsiteX0" fmla="*/ 4486 w 2418645"/>
              <a:gd name="connsiteY0" fmla="*/ 85406 h 6653582"/>
              <a:gd name="connsiteX1" fmla="*/ 2418645 w 2418645"/>
              <a:gd name="connsiteY1" fmla="*/ 0 h 6653582"/>
              <a:gd name="connsiteX2" fmla="*/ 2410019 w 2418645"/>
              <a:gd name="connsiteY2" fmla="*/ 6653582 h 6653582"/>
              <a:gd name="connsiteX3" fmla="*/ 401840 w 2418645"/>
              <a:gd name="connsiteY3" fmla="*/ 6653462 h 6653582"/>
              <a:gd name="connsiteX4" fmla="*/ 194 w 2418645"/>
              <a:gd name="connsiteY4" fmla="*/ 6251816 h 6653582"/>
              <a:gd name="connsiteX5" fmla="*/ 4486 w 2418645"/>
              <a:gd name="connsiteY5" fmla="*/ 85406 h 6653582"/>
              <a:gd name="connsiteX0" fmla="*/ 4486 w 2418645"/>
              <a:gd name="connsiteY0" fmla="*/ 0 h 6568176"/>
              <a:gd name="connsiteX1" fmla="*/ 2418645 w 2418645"/>
              <a:gd name="connsiteY1" fmla="*/ 9484 h 6568176"/>
              <a:gd name="connsiteX2" fmla="*/ 2410019 w 2418645"/>
              <a:gd name="connsiteY2" fmla="*/ 6568176 h 6568176"/>
              <a:gd name="connsiteX3" fmla="*/ 401840 w 2418645"/>
              <a:gd name="connsiteY3" fmla="*/ 6568056 h 6568176"/>
              <a:gd name="connsiteX4" fmla="*/ 194 w 2418645"/>
              <a:gd name="connsiteY4" fmla="*/ 6166410 h 6568176"/>
              <a:gd name="connsiteX5" fmla="*/ 4486 w 2418645"/>
              <a:gd name="connsiteY5" fmla="*/ 0 h 6568176"/>
              <a:gd name="connsiteX0" fmla="*/ 4486 w 2427271"/>
              <a:gd name="connsiteY0" fmla="*/ 0 h 6568176"/>
              <a:gd name="connsiteX1" fmla="*/ 2427271 w 2427271"/>
              <a:gd name="connsiteY1" fmla="*/ 9484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0 h 6568176"/>
              <a:gd name="connsiteX1" fmla="*/ 2427271 w 2427271"/>
              <a:gd name="connsiteY1" fmla="*/ 857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8066 h 6576242"/>
              <a:gd name="connsiteX1" fmla="*/ 376489 w 2427271"/>
              <a:gd name="connsiteY1" fmla="*/ 0 h 6576242"/>
              <a:gd name="connsiteX2" fmla="*/ 2427271 w 2427271"/>
              <a:gd name="connsiteY2" fmla="*/ 8923 h 6576242"/>
              <a:gd name="connsiteX3" fmla="*/ 2410019 w 2427271"/>
              <a:gd name="connsiteY3" fmla="*/ 6576242 h 6576242"/>
              <a:gd name="connsiteX4" fmla="*/ 401840 w 2427271"/>
              <a:gd name="connsiteY4" fmla="*/ 6576122 h 6576242"/>
              <a:gd name="connsiteX5" fmla="*/ 194 w 2427271"/>
              <a:gd name="connsiteY5" fmla="*/ 6174476 h 6576242"/>
              <a:gd name="connsiteX6" fmla="*/ 4486 w 2427271"/>
              <a:gd name="connsiteY6" fmla="*/ 8066 h 6576242"/>
              <a:gd name="connsiteX0" fmla="*/ 4486 w 2427271"/>
              <a:gd name="connsiteY0" fmla="*/ 8066 h 6576242"/>
              <a:gd name="connsiteX1" fmla="*/ 376489 w 2427271"/>
              <a:gd name="connsiteY1" fmla="*/ 0 h 6576242"/>
              <a:gd name="connsiteX2" fmla="*/ 2427271 w 2427271"/>
              <a:gd name="connsiteY2" fmla="*/ 8923 h 6576242"/>
              <a:gd name="connsiteX3" fmla="*/ 2410019 w 2427271"/>
              <a:gd name="connsiteY3" fmla="*/ 6576242 h 6576242"/>
              <a:gd name="connsiteX4" fmla="*/ 401840 w 2427271"/>
              <a:gd name="connsiteY4" fmla="*/ 6576122 h 6576242"/>
              <a:gd name="connsiteX5" fmla="*/ 194 w 2427271"/>
              <a:gd name="connsiteY5" fmla="*/ 6174476 h 6576242"/>
              <a:gd name="connsiteX6" fmla="*/ 4486 w 2427271"/>
              <a:gd name="connsiteY6" fmla="*/ 8066 h 6576242"/>
              <a:gd name="connsiteX0" fmla="*/ 4486 w 2410019"/>
              <a:gd name="connsiteY0" fmla="*/ 8066 h 6576242"/>
              <a:gd name="connsiteX1" fmla="*/ 376489 w 2410019"/>
              <a:gd name="connsiteY1" fmla="*/ 0 h 6576242"/>
              <a:gd name="connsiteX2" fmla="*/ 2410019 w 2410019"/>
              <a:gd name="connsiteY2" fmla="*/ 6576242 h 6576242"/>
              <a:gd name="connsiteX3" fmla="*/ 401840 w 2410019"/>
              <a:gd name="connsiteY3" fmla="*/ 6576122 h 6576242"/>
              <a:gd name="connsiteX4" fmla="*/ 194 w 2410019"/>
              <a:gd name="connsiteY4" fmla="*/ 6174476 h 6576242"/>
              <a:gd name="connsiteX5" fmla="*/ 4486 w 2410019"/>
              <a:gd name="connsiteY5" fmla="*/ 8066 h 6576242"/>
              <a:gd name="connsiteX0" fmla="*/ 4486 w 401840"/>
              <a:gd name="connsiteY0" fmla="*/ 8066 h 6576122"/>
              <a:gd name="connsiteX1" fmla="*/ 376489 w 401840"/>
              <a:gd name="connsiteY1" fmla="*/ 0 h 6576122"/>
              <a:gd name="connsiteX2" fmla="*/ 401840 w 401840"/>
              <a:gd name="connsiteY2" fmla="*/ 6576122 h 6576122"/>
              <a:gd name="connsiteX3" fmla="*/ 194 w 401840"/>
              <a:gd name="connsiteY3" fmla="*/ 6174476 h 6576122"/>
              <a:gd name="connsiteX4" fmla="*/ 4486 w 401840"/>
              <a:gd name="connsiteY4" fmla="*/ 8066 h 6576122"/>
              <a:gd name="connsiteX0" fmla="*/ 4486 w 401840"/>
              <a:gd name="connsiteY0" fmla="*/ 1242 h 6569298"/>
              <a:gd name="connsiteX1" fmla="*/ 369665 w 401840"/>
              <a:gd name="connsiteY1" fmla="*/ 0 h 6569298"/>
              <a:gd name="connsiteX2" fmla="*/ 401840 w 401840"/>
              <a:gd name="connsiteY2" fmla="*/ 6569298 h 6569298"/>
              <a:gd name="connsiteX3" fmla="*/ 194 w 401840"/>
              <a:gd name="connsiteY3" fmla="*/ 6167652 h 6569298"/>
              <a:gd name="connsiteX4" fmla="*/ 4486 w 401840"/>
              <a:gd name="connsiteY4" fmla="*/ 1242 h 6569298"/>
              <a:gd name="connsiteX0" fmla="*/ 4486 w 371900"/>
              <a:gd name="connsiteY0" fmla="*/ 1242 h 6569298"/>
              <a:gd name="connsiteX1" fmla="*/ 369665 w 371900"/>
              <a:gd name="connsiteY1" fmla="*/ 0 h 6569298"/>
              <a:gd name="connsiteX2" fmla="*/ 367721 w 371900"/>
              <a:gd name="connsiteY2" fmla="*/ 6569298 h 6569298"/>
              <a:gd name="connsiteX3" fmla="*/ 194 w 371900"/>
              <a:gd name="connsiteY3" fmla="*/ 6167652 h 6569298"/>
              <a:gd name="connsiteX4" fmla="*/ 4486 w 371900"/>
              <a:gd name="connsiteY4" fmla="*/ 1242 h 6569298"/>
              <a:gd name="connsiteX0" fmla="*/ 4486 w 374545"/>
              <a:gd name="connsiteY0" fmla="*/ 1242 h 6569298"/>
              <a:gd name="connsiteX1" fmla="*/ 369665 w 374545"/>
              <a:gd name="connsiteY1" fmla="*/ 0 h 6569298"/>
              <a:gd name="connsiteX2" fmla="*/ 374545 w 374545"/>
              <a:gd name="connsiteY2" fmla="*/ 6569298 h 6569298"/>
              <a:gd name="connsiteX3" fmla="*/ 194 w 374545"/>
              <a:gd name="connsiteY3" fmla="*/ 6167652 h 6569298"/>
              <a:gd name="connsiteX4" fmla="*/ 4486 w 374545"/>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206068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206068 h 6569298"/>
              <a:gd name="connsiteX0" fmla="*/ 4292 w 374351"/>
              <a:gd name="connsiteY0" fmla="*/ 1242 h 6364472"/>
              <a:gd name="connsiteX1" fmla="*/ 362156 w 374351"/>
              <a:gd name="connsiteY1" fmla="*/ 0 h 6364472"/>
              <a:gd name="connsiteX2" fmla="*/ 374351 w 374351"/>
              <a:gd name="connsiteY2" fmla="*/ 6364472 h 6364472"/>
              <a:gd name="connsiteX3" fmla="*/ 0 w 374351"/>
              <a:gd name="connsiteY3" fmla="*/ 5962826 h 6364472"/>
              <a:gd name="connsiteX4" fmla="*/ 4292 w 374351"/>
              <a:gd name="connsiteY4" fmla="*/ 1242 h 6364472"/>
              <a:gd name="connsiteX0" fmla="*/ 4292 w 374351"/>
              <a:gd name="connsiteY0" fmla="*/ 0 h 6363230"/>
              <a:gd name="connsiteX1" fmla="*/ 369471 w 374351"/>
              <a:gd name="connsiteY1" fmla="*/ 6073 h 6363230"/>
              <a:gd name="connsiteX2" fmla="*/ 374351 w 374351"/>
              <a:gd name="connsiteY2" fmla="*/ 6363230 h 6363230"/>
              <a:gd name="connsiteX3" fmla="*/ 0 w 374351"/>
              <a:gd name="connsiteY3" fmla="*/ 5961584 h 6363230"/>
              <a:gd name="connsiteX4" fmla="*/ 4292 w 374351"/>
              <a:gd name="connsiteY4" fmla="*/ 0 h 6363230"/>
              <a:gd name="connsiteX0" fmla="*/ 4292 w 374351"/>
              <a:gd name="connsiteY0" fmla="*/ 8558 h 6371788"/>
              <a:gd name="connsiteX1" fmla="*/ 369471 w 374351"/>
              <a:gd name="connsiteY1" fmla="*/ 0 h 6371788"/>
              <a:gd name="connsiteX2" fmla="*/ 374351 w 374351"/>
              <a:gd name="connsiteY2" fmla="*/ 6371788 h 6371788"/>
              <a:gd name="connsiteX3" fmla="*/ 0 w 374351"/>
              <a:gd name="connsiteY3" fmla="*/ 5970142 h 6371788"/>
              <a:gd name="connsiteX4" fmla="*/ 4292 w 374351"/>
              <a:gd name="connsiteY4" fmla="*/ 8558 h 6371788"/>
              <a:gd name="connsiteX0" fmla="*/ 4292 w 378975"/>
              <a:gd name="connsiteY0" fmla="*/ 0 h 6363230"/>
              <a:gd name="connsiteX1" fmla="*/ 376787 w 378975"/>
              <a:gd name="connsiteY1" fmla="*/ 6073 h 6363230"/>
              <a:gd name="connsiteX2" fmla="*/ 374351 w 378975"/>
              <a:gd name="connsiteY2" fmla="*/ 6363230 h 6363230"/>
              <a:gd name="connsiteX3" fmla="*/ 0 w 378975"/>
              <a:gd name="connsiteY3" fmla="*/ 5961584 h 6363230"/>
              <a:gd name="connsiteX4" fmla="*/ 4292 w 378975"/>
              <a:gd name="connsiteY4" fmla="*/ 0 h 6363230"/>
              <a:gd name="connsiteX0" fmla="*/ 4292 w 378975"/>
              <a:gd name="connsiteY0" fmla="*/ 8558 h 6371788"/>
              <a:gd name="connsiteX1" fmla="*/ 376787 w 378975"/>
              <a:gd name="connsiteY1" fmla="*/ 0 h 6371788"/>
              <a:gd name="connsiteX2" fmla="*/ 374351 w 378975"/>
              <a:gd name="connsiteY2" fmla="*/ 6371788 h 6371788"/>
              <a:gd name="connsiteX3" fmla="*/ 0 w 378975"/>
              <a:gd name="connsiteY3" fmla="*/ 5970142 h 6371788"/>
              <a:gd name="connsiteX4" fmla="*/ 4292 w 378975"/>
              <a:gd name="connsiteY4" fmla="*/ 8558 h 6371788"/>
              <a:gd name="connsiteX0" fmla="*/ 4292 w 378975"/>
              <a:gd name="connsiteY0" fmla="*/ 0 h 6377861"/>
              <a:gd name="connsiteX1" fmla="*/ 376787 w 378975"/>
              <a:gd name="connsiteY1" fmla="*/ 6073 h 6377861"/>
              <a:gd name="connsiteX2" fmla="*/ 374351 w 378975"/>
              <a:gd name="connsiteY2" fmla="*/ 6377861 h 6377861"/>
              <a:gd name="connsiteX3" fmla="*/ 0 w 378975"/>
              <a:gd name="connsiteY3" fmla="*/ 5976215 h 6377861"/>
              <a:gd name="connsiteX4" fmla="*/ 4292 w 378975"/>
              <a:gd name="connsiteY4" fmla="*/ 0 h 6377861"/>
              <a:gd name="connsiteX0" fmla="*/ 4292 w 378975"/>
              <a:gd name="connsiteY0" fmla="*/ 0 h 6373098"/>
              <a:gd name="connsiteX1" fmla="*/ 376787 w 378975"/>
              <a:gd name="connsiteY1" fmla="*/ 1310 h 6373098"/>
              <a:gd name="connsiteX2" fmla="*/ 374351 w 378975"/>
              <a:gd name="connsiteY2" fmla="*/ 6373098 h 6373098"/>
              <a:gd name="connsiteX3" fmla="*/ 0 w 378975"/>
              <a:gd name="connsiteY3" fmla="*/ 5971452 h 6373098"/>
              <a:gd name="connsiteX4" fmla="*/ 4292 w 378975"/>
              <a:gd name="connsiteY4" fmla="*/ 0 h 6373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975" h="6373098">
                <a:moveTo>
                  <a:pt x="4292" y="0"/>
                </a:moveTo>
                <a:lnTo>
                  <a:pt x="376787" y="1310"/>
                </a:lnTo>
                <a:cubicBezTo>
                  <a:pt x="385237" y="2193351"/>
                  <a:pt x="365901" y="4181057"/>
                  <a:pt x="374351" y="6373098"/>
                </a:cubicBezTo>
                <a:cubicBezTo>
                  <a:pt x="152528" y="6373098"/>
                  <a:pt x="0" y="6273661"/>
                  <a:pt x="0" y="5971452"/>
                </a:cubicBezTo>
                <a:cubicBezTo>
                  <a:pt x="0" y="5669243"/>
                  <a:pt x="5737" y="1828308"/>
                  <a:pt x="4292" y="0"/>
                </a:cubicBezTo>
                <a:close/>
              </a:path>
            </a:pathLst>
          </a:custGeom>
          <a:gradFill flip="none" rotWithShape="1">
            <a:gsLst>
              <a:gs pos="0">
                <a:srgbClr val="D8450A"/>
              </a:gs>
              <a:gs pos="50000">
                <a:srgbClr val="F86F08">
                  <a:alpha val="95000"/>
                </a:srgbClr>
              </a:gs>
              <a:gs pos="100000">
                <a:srgbClr val="FC7420">
                  <a:alpha val="94000"/>
                </a:srgbClr>
              </a:gs>
            </a:gsLst>
            <a:lin ang="16200000" scaled="1"/>
            <a:tileRect/>
          </a:gradFill>
          <a:ln>
            <a:noFill/>
          </a:ln>
          <a:effectLst>
            <a:innerShdw blurRad="38100" dist="12700" dir="108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058" name="Text Placeholder 16"/>
          <p:cNvSpPr>
            <a:spLocks noGrp="1"/>
          </p:cNvSpPr>
          <p:nvPr>
            <p:ph type="body" idx="1"/>
          </p:nvPr>
        </p:nvSpPr>
        <p:spPr bwMode="auto">
          <a:xfrm>
            <a:off x="533400" y="1068388"/>
            <a:ext cx="8324850" cy="46656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1" name="Text Box 1"/>
          <p:cNvSpPr txBox="1">
            <a:spLocks noChangeArrowheads="1"/>
          </p:cNvSpPr>
          <p:nvPr userDrawn="1"/>
        </p:nvSpPr>
        <p:spPr bwMode="black">
          <a:xfrm>
            <a:off x="5108575" y="6350000"/>
            <a:ext cx="3840163" cy="307975"/>
          </a:xfrm>
          <a:prstGeom prst="rect">
            <a:avLst/>
          </a:prstGeom>
          <a:noFill/>
          <a:ln w="25400">
            <a:noFill/>
            <a:miter lim="800000"/>
            <a:headEnd/>
            <a:tailEnd type="none" w="lg" len="sm"/>
          </a:ln>
          <a:effectLst/>
        </p:spPr>
        <p:txBody>
          <a:bodyPr lIns="0" tIns="0" rIns="0" bIns="0">
            <a:spAutoFit/>
          </a:bodyPr>
          <a:lstStyle/>
          <a:p>
            <a:pPr>
              <a:defRPr/>
            </a:pPr>
            <a:r>
              <a:rPr lang="en-US" sz="500" dirty="0">
                <a:solidFill>
                  <a:prstClr val="white">
                    <a:lumMod val="50000"/>
                  </a:prstClr>
                </a:solidFill>
                <a:latin typeface="Arial Narrow" pitchFamily="34" charset="0"/>
                <a:cs typeface="Arial" pitchFamily="34" charset="0"/>
              </a:rPr>
              <a:t>Freescale, the Freescale logo, AltiVec, C-5, </a:t>
            </a:r>
            <a:r>
              <a:rPr lang="en-US" sz="500" dirty="0" err="1">
                <a:solidFill>
                  <a:prstClr val="white">
                    <a:lumMod val="50000"/>
                  </a:prstClr>
                </a:solidFill>
                <a:latin typeface="Arial Narrow" pitchFamily="34" charset="0"/>
                <a:cs typeface="Arial" pitchFamily="34" charset="0"/>
              </a:rPr>
              <a:t>CodeTEST</a:t>
            </a:r>
            <a:r>
              <a:rPr lang="en-US" sz="500" dirty="0">
                <a:solidFill>
                  <a:prstClr val="white">
                    <a:lumMod val="50000"/>
                  </a:prstClr>
                </a:solidFill>
                <a:latin typeface="Arial Narrow" pitchFamily="34" charset="0"/>
                <a:cs typeface="Arial" pitchFamily="34" charset="0"/>
              </a:rPr>
              <a:t>, CodeWarrior, </a:t>
            </a:r>
            <a:r>
              <a:rPr lang="en-US" sz="500" dirty="0" err="1">
                <a:solidFill>
                  <a:prstClr val="white">
                    <a:lumMod val="50000"/>
                  </a:prstClr>
                </a:solidFill>
                <a:latin typeface="Arial Narrow" pitchFamily="34" charset="0"/>
                <a:cs typeface="Arial" pitchFamily="34" charset="0"/>
              </a:rPr>
              <a:t>ColdFire</a:t>
            </a:r>
            <a:r>
              <a:rPr lang="en-US" sz="500" dirty="0">
                <a:solidFill>
                  <a:prstClr val="white">
                    <a:lumMod val="50000"/>
                  </a:prstClr>
                </a:solidFill>
                <a:latin typeface="Arial Narrow" pitchFamily="34" charset="0"/>
                <a:cs typeface="Arial" pitchFamily="34" charset="0"/>
              </a:rPr>
              <a:t>, C-Ware, the Energy Efficient Solutions logo, </a:t>
            </a:r>
            <a:r>
              <a:rPr lang="en-US" sz="500" dirty="0" err="1">
                <a:solidFill>
                  <a:prstClr val="white">
                    <a:lumMod val="50000"/>
                  </a:prstClr>
                </a:solidFill>
                <a:latin typeface="Arial Narrow" pitchFamily="34" charset="0"/>
                <a:cs typeface="Arial" pitchFamily="34" charset="0"/>
              </a:rPr>
              <a:t>mobileGT</a:t>
            </a:r>
            <a:r>
              <a:rPr lang="en-US" sz="500" dirty="0">
                <a:solidFill>
                  <a:prstClr val="white">
                    <a:lumMod val="50000"/>
                  </a:prstClr>
                </a:solidFill>
                <a:latin typeface="Arial Narrow" pitchFamily="34" charset="0"/>
                <a:cs typeface="Arial" pitchFamily="34" charset="0"/>
              </a:rPr>
              <a:t>, PowerQUICC, QorIQ, StarCore and Symphony are trademarks of Freescale Semiconductor, Inc., Reg. U.S. Pat. &amp; Tm. Off. </a:t>
            </a:r>
            <a:r>
              <a:rPr lang="en-US" sz="500" dirty="0" err="1">
                <a:solidFill>
                  <a:prstClr val="white">
                    <a:lumMod val="50000"/>
                  </a:prstClr>
                </a:solidFill>
                <a:latin typeface="Arial Narrow" pitchFamily="34" charset="0"/>
                <a:cs typeface="Arial" pitchFamily="34" charset="0"/>
              </a:rPr>
              <a:t>Airfast</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BeeKit</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BeeStack</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ColdFire</a:t>
            </a:r>
            <a:r>
              <a:rPr lang="en-US" sz="500" dirty="0">
                <a:solidFill>
                  <a:prstClr val="white">
                    <a:lumMod val="50000"/>
                  </a:prstClr>
                </a:solidFill>
                <a:latin typeface="Arial Narrow" pitchFamily="34" charset="0"/>
                <a:cs typeface="Arial" pitchFamily="34" charset="0"/>
              </a:rPr>
              <a:t>+, CoreNet, </a:t>
            </a:r>
            <a:r>
              <a:rPr lang="en-US" sz="500" dirty="0" err="1">
                <a:solidFill>
                  <a:prstClr val="white">
                    <a:lumMod val="50000"/>
                  </a:prstClr>
                </a:solidFill>
                <a:latin typeface="Arial Narrow" pitchFamily="34" charset="0"/>
                <a:cs typeface="Arial" pitchFamily="34" charset="0"/>
              </a:rPr>
              <a:t>Flexis</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Kinetis</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MagniV</a:t>
            </a:r>
            <a:r>
              <a:rPr lang="en-US" sz="500" dirty="0">
                <a:solidFill>
                  <a:prstClr val="white">
                    <a:lumMod val="50000"/>
                  </a:prstClr>
                </a:solidFill>
                <a:latin typeface="Arial Narrow" pitchFamily="34" charset="0"/>
                <a:cs typeface="Arial" pitchFamily="34" charset="0"/>
              </a:rPr>
              <a:t>, MXC, Platform in a Package, Processor Expert, QorIQ Qonverge, </a:t>
            </a:r>
            <a:r>
              <a:rPr lang="en-US" sz="500" dirty="0" err="1">
                <a:solidFill>
                  <a:prstClr val="white">
                    <a:lumMod val="50000"/>
                  </a:prstClr>
                </a:solidFill>
                <a:latin typeface="Arial Narrow" pitchFamily="34" charset="0"/>
                <a:cs typeface="Arial" pitchFamily="34" charset="0"/>
              </a:rPr>
              <a:t>Qorivva</a:t>
            </a:r>
            <a:r>
              <a:rPr lang="en-US" sz="500" dirty="0">
                <a:solidFill>
                  <a:prstClr val="white">
                    <a:lumMod val="50000"/>
                  </a:prstClr>
                </a:solidFill>
                <a:latin typeface="Arial Narrow" pitchFamily="34" charset="0"/>
                <a:cs typeface="Arial" pitchFamily="34" charset="0"/>
              </a:rPr>
              <a:t>, QUICC Engine, Ready Play, </a:t>
            </a:r>
            <a:r>
              <a:rPr lang="en-US" sz="500" dirty="0" err="1">
                <a:solidFill>
                  <a:prstClr val="white">
                    <a:lumMod val="50000"/>
                  </a:prstClr>
                </a:solidFill>
                <a:latin typeface="Arial Narrow" pitchFamily="34" charset="0"/>
                <a:cs typeface="Arial" pitchFamily="34" charset="0"/>
              </a:rPr>
              <a:t>SafeAssure</a:t>
            </a:r>
            <a:r>
              <a:rPr lang="en-US" sz="500" dirty="0">
                <a:solidFill>
                  <a:prstClr val="white">
                    <a:lumMod val="50000"/>
                  </a:prstClr>
                </a:solidFill>
                <a:latin typeface="Arial Narrow" pitchFamily="34" charset="0"/>
                <a:cs typeface="Arial" pitchFamily="34" charset="0"/>
              </a:rPr>
              <a:t>, SMARTMOS, </a:t>
            </a:r>
            <a:r>
              <a:rPr lang="en-US" sz="500" dirty="0" err="1">
                <a:solidFill>
                  <a:prstClr val="white">
                    <a:lumMod val="50000"/>
                  </a:prstClr>
                </a:solidFill>
                <a:latin typeface="Arial Narrow" pitchFamily="34" charset="0"/>
                <a:cs typeface="Arial" pitchFamily="34" charset="0"/>
              </a:rPr>
              <a:t>TurboLink</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VortiQa</a:t>
            </a:r>
            <a:r>
              <a:rPr lang="en-US" sz="500" dirty="0">
                <a:solidFill>
                  <a:prstClr val="white">
                    <a:lumMod val="50000"/>
                  </a:prstClr>
                </a:solidFill>
                <a:latin typeface="Arial Narrow" pitchFamily="34" charset="0"/>
                <a:cs typeface="Arial" pitchFamily="34" charset="0"/>
              </a:rPr>
              <a:t> and </a:t>
            </a:r>
            <a:r>
              <a:rPr lang="en-US" sz="500" dirty="0" err="1">
                <a:solidFill>
                  <a:prstClr val="white">
                    <a:lumMod val="50000"/>
                  </a:prstClr>
                </a:solidFill>
                <a:latin typeface="Arial Narrow" pitchFamily="34" charset="0"/>
                <a:cs typeface="Arial" pitchFamily="34" charset="0"/>
              </a:rPr>
              <a:t>Xtrinsic</a:t>
            </a:r>
            <a:r>
              <a:rPr lang="en-US" sz="500" dirty="0">
                <a:solidFill>
                  <a:prstClr val="white">
                    <a:lumMod val="50000"/>
                  </a:prstClr>
                </a:solidFill>
                <a:latin typeface="Arial Narrow" pitchFamily="34" charset="0"/>
                <a:cs typeface="Arial" pitchFamily="34" charset="0"/>
              </a:rPr>
              <a:t> are trademarks of Freescale Semiconductor, Inc. All other product or service names are the property of their respective owners. © 2012 Freescale Semiconductor, Inc.</a:t>
            </a:r>
          </a:p>
        </p:txBody>
      </p:sp>
    </p:spTree>
    <p:extLst>
      <p:ext uri="{BB962C8B-B14F-4D97-AF65-F5344CB8AC3E}">
        <p14:creationId xmlns:p14="http://schemas.microsoft.com/office/powerpoint/2010/main" xmlns="" val="2687537622"/>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41" r:id="rId8"/>
    <p:sldLayoutId id="2147483945" r:id="rId9"/>
    <p:sldLayoutId id="2147483946" r:id="rId10"/>
    <p:sldLayoutId id="2147483947" r:id="rId11"/>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lang="en-US" sz="2600" b="1" kern="1200" dirty="0">
          <a:gradFill>
            <a:gsLst>
              <a:gs pos="0">
                <a:schemeClr val="bg1">
                  <a:lumMod val="50000"/>
                </a:schemeClr>
              </a:gs>
              <a:gs pos="99167">
                <a:schemeClr val="tx1"/>
              </a:gs>
              <a:gs pos="64000">
                <a:schemeClr val="tx1">
                  <a:lumMod val="85000"/>
                  <a:lumOff val="15000"/>
                </a:schemeClr>
              </a:gs>
            </a:gsLst>
            <a:lin ang="5400000" scaled="1"/>
          </a:gradFill>
          <a:effectLst>
            <a:outerShdw blurRad="152400" dist="25400" dir="5400000" algn="t" rotWithShape="0">
              <a:schemeClr val="bg1"/>
            </a:outerShdw>
          </a:effectLst>
          <a:latin typeface="Arial" charset="0"/>
          <a:ea typeface="+mn-ea"/>
          <a:cs typeface="+mn-cs"/>
        </a:defRPr>
      </a:lvl1pPr>
      <a:lvl2pPr algn="l" rtl="0" eaLnBrk="0" fontAlgn="base" hangingPunct="0">
        <a:spcBef>
          <a:spcPct val="0"/>
        </a:spcBef>
        <a:spcAft>
          <a:spcPct val="0"/>
        </a:spcAft>
        <a:defRPr sz="2600" b="1">
          <a:solidFill>
            <a:schemeClr val="tx1"/>
          </a:solidFill>
          <a:latin typeface="Arial" charset="0"/>
        </a:defRPr>
      </a:lvl2pPr>
      <a:lvl3pPr algn="l" rtl="0" eaLnBrk="0" fontAlgn="base" hangingPunct="0">
        <a:spcBef>
          <a:spcPct val="0"/>
        </a:spcBef>
        <a:spcAft>
          <a:spcPct val="0"/>
        </a:spcAft>
        <a:defRPr sz="2600" b="1">
          <a:solidFill>
            <a:schemeClr val="tx1"/>
          </a:solidFill>
          <a:latin typeface="Arial" charset="0"/>
        </a:defRPr>
      </a:lvl3pPr>
      <a:lvl4pPr algn="l" rtl="0" eaLnBrk="0" fontAlgn="base" hangingPunct="0">
        <a:spcBef>
          <a:spcPct val="0"/>
        </a:spcBef>
        <a:spcAft>
          <a:spcPct val="0"/>
        </a:spcAft>
        <a:defRPr sz="2600" b="1">
          <a:solidFill>
            <a:schemeClr val="tx1"/>
          </a:solidFill>
          <a:latin typeface="Arial" charset="0"/>
        </a:defRPr>
      </a:lvl4pPr>
      <a:lvl5pPr algn="l" rtl="0" eaLnBrk="0" fontAlgn="base" hangingPunct="0">
        <a:spcBef>
          <a:spcPct val="0"/>
        </a:spcBef>
        <a:spcAft>
          <a:spcPct val="0"/>
        </a:spcAft>
        <a:defRPr sz="2600" b="1">
          <a:solidFill>
            <a:schemeClr val="tx1"/>
          </a:solidFill>
          <a:latin typeface="Arial" charset="0"/>
        </a:defRPr>
      </a:lvl5pPr>
      <a:lvl6pPr marL="457200" algn="r" rtl="0" fontAlgn="base">
        <a:lnSpc>
          <a:spcPct val="85000"/>
        </a:lnSpc>
        <a:spcBef>
          <a:spcPct val="0"/>
        </a:spcBef>
        <a:spcAft>
          <a:spcPct val="0"/>
        </a:spcAft>
        <a:defRPr sz="2200" b="1">
          <a:solidFill>
            <a:schemeClr val="tx1"/>
          </a:solidFill>
          <a:latin typeface="Arial" charset="0"/>
        </a:defRPr>
      </a:lvl6pPr>
      <a:lvl7pPr marL="914400" algn="r" rtl="0" fontAlgn="base">
        <a:lnSpc>
          <a:spcPct val="85000"/>
        </a:lnSpc>
        <a:spcBef>
          <a:spcPct val="0"/>
        </a:spcBef>
        <a:spcAft>
          <a:spcPct val="0"/>
        </a:spcAft>
        <a:defRPr sz="2200" b="1">
          <a:solidFill>
            <a:schemeClr val="tx1"/>
          </a:solidFill>
          <a:latin typeface="Arial" charset="0"/>
        </a:defRPr>
      </a:lvl7pPr>
      <a:lvl8pPr marL="1371600" algn="r" rtl="0" fontAlgn="base">
        <a:lnSpc>
          <a:spcPct val="85000"/>
        </a:lnSpc>
        <a:spcBef>
          <a:spcPct val="0"/>
        </a:spcBef>
        <a:spcAft>
          <a:spcPct val="0"/>
        </a:spcAft>
        <a:defRPr sz="2200" b="1">
          <a:solidFill>
            <a:schemeClr val="tx1"/>
          </a:solidFill>
          <a:latin typeface="Arial" charset="0"/>
        </a:defRPr>
      </a:lvl8pPr>
      <a:lvl9pPr marL="1828800" algn="r" rtl="0" fontAlgn="base">
        <a:lnSpc>
          <a:spcPct val="85000"/>
        </a:lnSpc>
        <a:spcBef>
          <a:spcPct val="0"/>
        </a:spcBef>
        <a:spcAft>
          <a:spcPct val="0"/>
        </a:spcAft>
        <a:defRPr sz="2200" b="1">
          <a:solidFill>
            <a:schemeClr val="tx1"/>
          </a:solidFill>
          <a:latin typeface="Arial" charset="0"/>
        </a:defRPr>
      </a:lvl9pPr>
    </p:titleStyle>
    <p:bodyStyle>
      <a:lvl1pPr marL="233363" indent="-233363" algn="l" rtl="0" eaLnBrk="0" fontAlgn="base" hangingPunct="0">
        <a:spcBef>
          <a:spcPts val="575"/>
        </a:spcBef>
        <a:spcAft>
          <a:spcPts val="75"/>
        </a:spcAft>
        <a:buClr>
          <a:srgbClr val="262626"/>
        </a:buClr>
        <a:buSzPct val="80000"/>
        <a:buFont typeface="Arial" pitchFamily="34" charset="0"/>
        <a:buChar char="•"/>
        <a:defRPr sz="2200">
          <a:solidFill>
            <a:srgbClr val="000000"/>
          </a:solidFill>
          <a:latin typeface="+mn-lt"/>
          <a:ea typeface="+mn-ea"/>
          <a:cs typeface="+mn-cs"/>
        </a:defRPr>
      </a:lvl1pPr>
      <a:lvl2pPr marL="401638" indent="-168275" algn="l" rtl="0" eaLnBrk="0" fontAlgn="base" hangingPunct="0">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eaLnBrk="0" fontAlgn="base" hangingPunct="0">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eaLnBrk="0" fontAlgn="base" hangingPunct="0">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eaLnBrk="0" fontAlgn="base" hangingPunct="0">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23720" name="Text Box 8"/>
          <p:cNvSpPr txBox="1">
            <a:spLocks noChangeAspect="1" noChangeArrowheads="1"/>
          </p:cNvSpPr>
          <p:nvPr userDrawn="1"/>
        </p:nvSpPr>
        <p:spPr bwMode="black">
          <a:xfrm>
            <a:off x="6362700" y="2459038"/>
            <a:ext cx="933450" cy="246062"/>
          </a:xfrm>
          <a:prstGeom prst="rect">
            <a:avLst/>
          </a:prstGeom>
          <a:noFill/>
          <a:ln w="9525">
            <a:noFill/>
            <a:miter lim="800000"/>
            <a:headEnd/>
            <a:tailEnd/>
          </a:ln>
          <a:effectLst/>
        </p:spPr>
        <p:txBody>
          <a:bodyPr>
            <a:spAutoFit/>
          </a:bodyPr>
          <a:lstStyle/>
          <a:p>
            <a:pPr>
              <a:defRPr/>
            </a:pPr>
            <a:r>
              <a:rPr lang="en-US" sz="1000" b="1">
                <a:solidFill>
                  <a:prstClr val="black"/>
                </a:solidFill>
              </a:rPr>
              <a:t>TM</a:t>
            </a:r>
          </a:p>
        </p:txBody>
      </p:sp>
      <p:sp>
        <p:nvSpPr>
          <p:cNvPr id="1523734" name="Freeform 22"/>
          <p:cNvSpPr>
            <a:spLocks noChangeAspect="1"/>
          </p:cNvSpPr>
          <p:nvPr userDrawn="1"/>
        </p:nvSpPr>
        <p:spPr bwMode="black">
          <a:xfrm>
            <a:off x="2162175" y="1900238"/>
            <a:ext cx="382588" cy="207962"/>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26522"/>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1523735" name="Freeform 23"/>
          <p:cNvSpPr>
            <a:spLocks noChangeAspect="1"/>
          </p:cNvSpPr>
          <p:nvPr userDrawn="1"/>
        </p:nvSpPr>
        <p:spPr bwMode="black">
          <a:xfrm>
            <a:off x="2384425" y="2012950"/>
            <a:ext cx="373063" cy="211138"/>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rgbClr val="FFD4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1523736" name="Freeform 24"/>
          <p:cNvSpPr>
            <a:spLocks noChangeAspect="1"/>
          </p:cNvSpPr>
          <p:nvPr userDrawn="1"/>
        </p:nvSpPr>
        <p:spPr bwMode="black">
          <a:xfrm>
            <a:off x="2592388" y="2120900"/>
            <a:ext cx="382587" cy="215900"/>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26522"/>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1523737" name="Freeform 25"/>
          <p:cNvSpPr>
            <a:spLocks noChangeAspect="1"/>
          </p:cNvSpPr>
          <p:nvPr userDrawn="1"/>
        </p:nvSpPr>
        <p:spPr bwMode="black">
          <a:xfrm>
            <a:off x="2271713" y="2316163"/>
            <a:ext cx="381000" cy="215900"/>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FD4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1523738" name="Freeform 26"/>
          <p:cNvSpPr>
            <a:spLocks noChangeAspect="1"/>
          </p:cNvSpPr>
          <p:nvPr userDrawn="1"/>
        </p:nvSpPr>
        <p:spPr bwMode="black">
          <a:xfrm>
            <a:off x="2487613" y="2432050"/>
            <a:ext cx="377825" cy="207963"/>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26522"/>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1523739" name="Freeform 27"/>
          <p:cNvSpPr>
            <a:spLocks noChangeAspect="1"/>
          </p:cNvSpPr>
          <p:nvPr userDrawn="1"/>
        </p:nvSpPr>
        <p:spPr bwMode="black">
          <a:xfrm>
            <a:off x="1954213" y="2506663"/>
            <a:ext cx="373062" cy="219075"/>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rgbClr val="F26522"/>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1523740" name="Freeform 28"/>
          <p:cNvSpPr>
            <a:spLocks noChangeAspect="1"/>
          </p:cNvSpPr>
          <p:nvPr userDrawn="1"/>
        </p:nvSpPr>
        <p:spPr bwMode="black">
          <a:xfrm>
            <a:off x="2162175" y="2617788"/>
            <a:ext cx="382588" cy="217487"/>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D4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1523741" name="Freeform 29"/>
          <p:cNvSpPr>
            <a:spLocks noChangeAspect="1"/>
          </p:cNvSpPr>
          <p:nvPr userDrawn="1"/>
        </p:nvSpPr>
        <p:spPr bwMode="black">
          <a:xfrm>
            <a:off x="1841500" y="2817813"/>
            <a:ext cx="382588" cy="215900"/>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26522"/>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1523742" name="Freeform 30"/>
          <p:cNvSpPr>
            <a:spLocks noChangeAspect="1"/>
          </p:cNvSpPr>
          <p:nvPr userDrawn="1"/>
        </p:nvSpPr>
        <p:spPr bwMode="black">
          <a:xfrm>
            <a:off x="2974975" y="2462213"/>
            <a:ext cx="307975" cy="571500"/>
          </a:xfrm>
          <a:custGeom>
            <a:avLst/>
            <a:gdLst/>
            <a:ahLst/>
            <a:cxnLst>
              <a:cxn ang="0">
                <a:pos x="12" y="45"/>
              </a:cxn>
              <a:cxn ang="0">
                <a:pos x="0" y="45"/>
              </a:cxn>
              <a:cxn ang="0">
                <a:pos x="3" y="30"/>
              </a:cxn>
              <a:cxn ang="0">
                <a:pos x="15" y="30"/>
              </a:cxn>
              <a:cxn ang="0">
                <a:pos x="17" y="22"/>
              </a:cxn>
              <a:cxn ang="0">
                <a:pos x="44" y="0"/>
              </a:cxn>
              <a:cxn ang="0">
                <a:pos x="59" y="1"/>
              </a:cxn>
              <a:cxn ang="0">
                <a:pos x="56" y="19"/>
              </a:cxn>
              <a:cxn ang="0">
                <a:pos x="49" y="19"/>
              </a:cxn>
              <a:cxn ang="0">
                <a:pos x="40" y="25"/>
              </a:cxn>
              <a:cxn ang="0">
                <a:pos x="39" y="30"/>
              </a:cxn>
              <a:cxn ang="0">
                <a:pos x="54" y="30"/>
              </a:cxn>
              <a:cxn ang="0">
                <a:pos x="51" y="45"/>
              </a:cxn>
              <a:cxn ang="0">
                <a:pos x="36" y="45"/>
              </a:cxn>
              <a:cxn ang="0">
                <a:pos x="23" y="110"/>
              </a:cxn>
              <a:cxn ang="0">
                <a:pos x="0" y="110"/>
              </a:cxn>
              <a:cxn ang="0">
                <a:pos x="12" y="45"/>
              </a:cxn>
            </a:cxnLst>
            <a:rect l="0" t="0" r="r" b="b"/>
            <a:pathLst>
              <a:path w="59" h="110">
                <a:moveTo>
                  <a:pt x="12" y="45"/>
                </a:moveTo>
                <a:cubicBezTo>
                  <a:pt x="0" y="45"/>
                  <a:pt x="0" y="45"/>
                  <a:pt x="0" y="45"/>
                </a:cubicBezTo>
                <a:cubicBezTo>
                  <a:pt x="3" y="30"/>
                  <a:pt x="3" y="30"/>
                  <a:pt x="3" y="30"/>
                </a:cubicBezTo>
                <a:cubicBezTo>
                  <a:pt x="15" y="30"/>
                  <a:pt x="15" y="30"/>
                  <a:pt x="15" y="30"/>
                </a:cubicBezTo>
                <a:cubicBezTo>
                  <a:pt x="17" y="22"/>
                  <a:pt x="17" y="22"/>
                  <a:pt x="17" y="22"/>
                </a:cubicBezTo>
                <a:cubicBezTo>
                  <a:pt x="18" y="13"/>
                  <a:pt x="24" y="0"/>
                  <a:pt x="44" y="0"/>
                </a:cubicBezTo>
                <a:cubicBezTo>
                  <a:pt x="49" y="0"/>
                  <a:pt x="57" y="0"/>
                  <a:pt x="59" y="1"/>
                </a:cubicBezTo>
                <a:cubicBezTo>
                  <a:pt x="56" y="19"/>
                  <a:pt x="56" y="19"/>
                  <a:pt x="56" y="19"/>
                </a:cubicBezTo>
                <a:cubicBezTo>
                  <a:pt x="49" y="19"/>
                  <a:pt x="49" y="19"/>
                  <a:pt x="49" y="19"/>
                </a:cubicBezTo>
                <a:cubicBezTo>
                  <a:pt x="45" y="19"/>
                  <a:pt x="41" y="20"/>
                  <a:pt x="40" y="25"/>
                </a:cubicBezTo>
                <a:cubicBezTo>
                  <a:pt x="39" y="30"/>
                  <a:pt x="39" y="30"/>
                  <a:pt x="39" y="30"/>
                </a:cubicBezTo>
                <a:cubicBezTo>
                  <a:pt x="54" y="30"/>
                  <a:pt x="54" y="30"/>
                  <a:pt x="54" y="30"/>
                </a:cubicBezTo>
                <a:cubicBezTo>
                  <a:pt x="51" y="45"/>
                  <a:pt x="51" y="45"/>
                  <a:pt x="51" y="45"/>
                </a:cubicBezTo>
                <a:cubicBezTo>
                  <a:pt x="36" y="45"/>
                  <a:pt x="36" y="45"/>
                  <a:pt x="36" y="45"/>
                </a:cubicBezTo>
                <a:cubicBezTo>
                  <a:pt x="23" y="110"/>
                  <a:pt x="23" y="110"/>
                  <a:pt x="23" y="110"/>
                </a:cubicBezTo>
                <a:cubicBezTo>
                  <a:pt x="0" y="110"/>
                  <a:pt x="0" y="110"/>
                  <a:pt x="0" y="110"/>
                </a:cubicBezTo>
                <a:lnTo>
                  <a:pt x="12" y="45"/>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1523743" name="Freeform 31"/>
          <p:cNvSpPr>
            <a:spLocks noChangeAspect="1"/>
          </p:cNvSpPr>
          <p:nvPr userDrawn="1"/>
        </p:nvSpPr>
        <p:spPr bwMode="black">
          <a:xfrm>
            <a:off x="3230563" y="2605088"/>
            <a:ext cx="325437" cy="428625"/>
          </a:xfrm>
          <a:custGeom>
            <a:avLst/>
            <a:gdLst/>
            <a:ahLst/>
            <a:cxnLst>
              <a:cxn ang="0">
                <a:pos x="16" y="0"/>
              </a:cxn>
              <a:cxn ang="0">
                <a:pos x="39" y="0"/>
              </a:cxn>
              <a:cxn ang="0">
                <a:pos x="38" y="9"/>
              </a:cxn>
              <a:cxn ang="0">
                <a:pos x="62" y="0"/>
              </a:cxn>
              <a:cxn ang="0">
                <a:pos x="58" y="21"/>
              </a:cxn>
              <a:cxn ang="0">
                <a:pos x="55" y="21"/>
              </a:cxn>
              <a:cxn ang="0">
                <a:pos x="33" y="35"/>
              </a:cxn>
              <a:cxn ang="0">
                <a:pos x="24" y="82"/>
              </a:cxn>
              <a:cxn ang="0">
                <a:pos x="0" y="82"/>
              </a:cxn>
              <a:cxn ang="0">
                <a:pos x="16" y="0"/>
              </a:cxn>
            </a:cxnLst>
            <a:rect l="0" t="0" r="r" b="b"/>
            <a:pathLst>
              <a:path w="62" h="82">
                <a:moveTo>
                  <a:pt x="16" y="0"/>
                </a:moveTo>
                <a:cubicBezTo>
                  <a:pt x="39" y="0"/>
                  <a:pt x="39" y="0"/>
                  <a:pt x="39" y="0"/>
                </a:cubicBezTo>
                <a:cubicBezTo>
                  <a:pt x="38" y="9"/>
                  <a:pt x="38" y="9"/>
                  <a:pt x="38" y="9"/>
                </a:cubicBezTo>
                <a:cubicBezTo>
                  <a:pt x="44" y="4"/>
                  <a:pt x="53" y="1"/>
                  <a:pt x="62" y="0"/>
                </a:cubicBezTo>
                <a:cubicBezTo>
                  <a:pt x="58" y="21"/>
                  <a:pt x="58" y="21"/>
                  <a:pt x="58" y="21"/>
                </a:cubicBezTo>
                <a:cubicBezTo>
                  <a:pt x="55" y="21"/>
                  <a:pt x="55" y="21"/>
                  <a:pt x="55" y="21"/>
                </a:cubicBezTo>
                <a:cubicBezTo>
                  <a:pt x="41" y="23"/>
                  <a:pt x="35" y="26"/>
                  <a:pt x="33" y="35"/>
                </a:cubicBezTo>
                <a:cubicBezTo>
                  <a:pt x="24" y="82"/>
                  <a:pt x="24" y="82"/>
                  <a:pt x="24" y="82"/>
                </a:cubicBezTo>
                <a:cubicBezTo>
                  <a:pt x="0" y="82"/>
                  <a:pt x="0" y="82"/>
                  <a:pt x="0" y="82"/>
                </a:cubicBezTo>
                <a:lnTo>
                  <a:pt x="16" y="0"/>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1523744" name="Freeform 32"/>
          <p:cNvSpPr>
            <a:spLocks noChangeAspect="1" noEditPoints="1"/>
          </p:cNvSpPr>
          <p:nvPr userDrawn="1"/>
        </p:nvSpPr>
        <p:spPr bwMode="black">
          <a:xfrm>
            <a:off x="5292725" y="2597150"/>
            <a:ext cx="450850" cy="444500"/>
          </a:xfrm>
          <a:custGeom>
            <a:avLst/>
            <a:gdLst/>
            <a:ahLst/>
            <a:cxnLst>
              <a:cxn ang="0">
                <a:pos x="76" y="67"/>
              </a:cxn>
              <a:cxn ang="0">
                <a:pos x="75" y="84"/>
              </a:cxn>
              <a:cxn ang="0">
                <a:pos x="53" y="84"/>
              </a:cxn>
              <a:cxn ang="0">
                <a:pos x="53" y="75"/>
              </a:cxn>
              <a:cxn ang="0">
                <a:pos x="52" y="75"/>
              </a:cxn>
              <a:cxn ang="0">
                <a:pos x="26" y="86"/>
              </a:cxn>
              <a:cxn ang="0">
                <a:pos x="3" y="62"/>
              </a:cxn>
              <a:cxn ang="0">
                <a:pos x="51" y="32"/>
              </a:cxn>
              <a:cxn ang="0">
                <a:pos x="60" y="30"/>
              </a:cxn>
              <a:cxn ang="0">
                <a:pos x="61" y="24"/>
              </a:cxn>
              <a:cxn ang="0">
                <a:pos x="51" y="15"/>
              </a:cxn>
              <a:cxn ang="0">
                <a:pos x="37" y="26"/>
              </a:cxn>
              <a:cxn ang="0">
                <a:pos x="14" y="26"/>
              </a:cxn>
              <a:cxn ang="0">
                <a:pos x="52" y="0"/>
              </a:cxn>
              <a:cxn ang="0">
                <a:pos x="84" y="24"/>
              </a:cxn>
              <a:cxn ang="0">
                <a:pos x="76" y="67"/>
              </a:cxn>
              <a:cxn ang="0">
                <a:pos x="57" y="44"/>
              </a:cxn>
              <a:cxn ang="0">
                <a:pos x="40" y="49"/>
              </a:cxn>
              <a:cxn ang="0">
                <a:pos x="27" y="59"/>
              </a:cxn>
              <a:cxn ang="0">
                <a:pos x="36" y="68"/>
              </a:cxn>
              <a:cxn ang="0">
                <a:pos x="56" y="50"/>
              </a:cxn>
              <a:cxn ang="0">
                <a:pos x="57" y="44"/>
              </a:cxn>
            </a:cxnLst>
            <a:rect l="0" t="0" r="r" b="b"/>
            <a:pathLst>
              <a:path w="87" h="86">
                <a:moveTo>
                  <a:pt x="76" y="67"/>
                </a:moveTo>
                <a:cubicBezTo>
                  <a:pt x="75" y="72"/>
                  <a:pt x="74" y="79"/>
                  <a:pt x="75" y="84"/>
                </a:cubicBezTo>
                <a:cubicBezTo>
                  <a:pt x="53" y="84"/>
                  <a:pt x="53" y="84"/>
                  <a:pt x="53" y="84"/>
                </a:cubicBezTo>
                <a:cubicBezTo>
                  <a:pt x="52" y="81"/>
                  <a:pt x="52" y="78"/>
                  <a:pt x="53" y="75"/>
                </a:cubicBezTo>
                <a:cubicBezTo>
                  <a:pt x="52" y="75"/>
                  <a:pt x="52" y="75"/>
                  <a:pt x="52" y="75"/>
                </a:cubicBezTo>
                <a:cubicBezTo>
                  <a:pt x="47" y="82"/>
                  <a:pt x="34" y="86"/>
                  <a:pt x="26" y="86"/>
                </a:cubicBezTo>
                <a:cubicBezTo>
                  <a:pt x="10" y="86"/>
                  <a:pt x="0" y="77"/>
                  <a:pt x="3" y="62"/>
                </a:cubicBezTo>
                <a:cubicBezTo>
                  <a:pt x="7" y="42"/>
                  <a:pt x="24" y="35"/>
                  <a:pt x="51" y="32"/>
                </a:cubicBezTo>
                <a:cubicBezTo>
                  <a:pt x="60" y="30"/>
                  <a:pt x="60" y="30"/>
                  <a:pt x="60" y="30"/>
                </a:cubicBezTo>
                <a:cubicBezTo>
                  <a:pt x="61" y="24"/>
                  <a:pt x="61" y="24"/>
                  <a:pt x="61" y="24"/>
                </a:cubicBezTo>
                <a:cubicBezTo>
                  <a:pt x="62" y="17"/>
                  <a:pt x="58" y="15"/>
                  <a:pt x="51" y="15"/>
                </a:cubicBezTo>
                <a:cubicBezTo>
                  <a:pt x="44" y="15"/>
                  <a:pt x="40" y="18"/>
                  <a:pt x="37" y="26"/>
                </a:cubicBezTo>
                <a:cubicBezTo>
                  <a:pt x="14" y="26"/>
                  <a:pt x="14" y="26"/>
                  <a:pt x="14" y="26"/>
                </a:cubicBezTo>
                <a:cubicBezTo>
                  <a:pt x="19" y="2"/>
                  <a:pt x="41" y="0"/>
                  <a:pt x="52" y="0"/>
                </a:cubicBezTo>
                <a:cubicBezTo>
                  <a:pt x="75" y="0"/>
                  <a:pt x="87" y="5"/>
                  <a:pt x="84" y="24"/>
                </a:cubicBezTo>
                <a:lnTo>
                  <a:pt x="76" y="67"/>
                </a:lnTo>
                <a:close/>
                <a:moveTo>
                  <a:pt x="57" y="44"/>
                </a:moveTo>
                <a:cubicBezTo>
                  <a:pt x="40" y="49"/>
                  <a:pt x="40" y="49"/>
                  <a:pt x="40" y="49"/>
                </a:cubicBezTo>
                <a:cubicBezTo>
                  <a:pt x="34" y="50"/>
                  <a:pt x="28" y="53"/>
                  <a:pt x="27" y="59"/>
                </a:cubicBezTo>
                <a:cubicBezTo>
                  <a:pt x="25" y="66"/>
                  <a:pt x="30" y="68"/>
                  <a:pt x="36" y="68"/>
                </a:cubicBezTo>
                <a:cubicBezTo>
                  <a:pt x="45" y="68"/>
                  <a:pt x="54" y="62"/>
                  <a:pt x="56" y="50"/>
                </a:cubicBezTo>
                <a:lnTo>
                  <a:pt x="57" y="44"/>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1523745" name="Freeform 33"/>
          <p:cNvSpPr>
            <a:spLocks noChangeAspect="1"/>
          </p:cNvSpPr>
          <p:nvPr userDrawn="1"/>
        </p:nvSpPr>
        <p:spPr bwMode="black">
          <a:xfrm>
            <a:off x="5757863" y="2466975"/>
            <a:ext cx="233362" cy="566738"/>
          </a:xfrm>
          <a:custGeom>
            <a:avLst/>
            <a:gdLst/>
            <a:ahLst/>
            <a:cxnLst>
              <a:cxn ang="0">
                <a:pos x="0" y="218"/>
              </a:cxn>
              <a:cxn ang="0">
                <a:pos x="42" y="0"/>
              </a:cxn>
              <a:cxn ang="0">
                <a:pos x="90" y="0"/>
              </a:cxn>
              <a:cxn ang="0">
                <a:pos x="48" y="218"/>
              </a:cxn>
              <a:cxn ang="0">
                <a:pos x="0" y="218"/>
              </a:cxn>
            </a:cxnLst>
            <a:rect l="0" t="0" r="r" b="b"/>
            <a:pathLst>
              <a:path w="90" h="218">
                <a:moveTo>
                  <a:pt x="0" y="218"/>
                </a:moveTo>
                <a:lnTo>
                  <a:pt x="42" y="0"/>
                </a:lnTo>
                <a:lnTo>
                  <a:pt x="90" y="0"/>
                </a:lnTo>
                <a:lnTo>
                  <a:pt x="48" y="218"/>
                </a:lnTo>
                <a:lnTo>
                  <a:pt x="0" y="218"/>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1523746" name="Freeform 34"/>
          <p:cNvSpPr>
            <a:spLocks noChangeAspect="1" noEditPoints="1"/>
          </p:cNvSpPr>
          <p:nvPr userDrawn="1"/>
        </p:nvSpPr>
        <p:spPr bwMode="black">
          <a:xfrm>
            <a:off x="3517900" y="2597150"/>
            <a:ext cx="463550" cy="444500"/>
          </a:xfrm>
          <a:custGeom>
            <a:avLst/>
            <a:gdLst/>
            <a:ahLst/>
            <a:cxnLst>
              <a:cxn ang="0">
                <a:pos x="42" y="68"/>
              </a:cxn>
              <a:cxn ang="0">
                <a:pos x="28" y="48"/>
              </a:cxn>
              <a:cxn ang="0">
                <a:pos x="84" y="48"/>
              </a:cxn>
              <a:cxn ang="0">
                <a:pos x="53" y="0"/>
              </a:cxn>
              <a:cxn ang="0">
                <a:pos x="4" y="45"/>
              </a:cxn>
              <a:cxn ang="0">
                <a:pos x="37" y="86"/>
              </a:cxn>
              <a:cxn ang="0">
                <a:pos x="80" y="63"/>
              </a:cxn>
              <a:cxn ang="0">
                <a:pos x="64" y="55"/>
              </a:cxn>
              <a:cxn ang="0">
                <a:pos x="42" y="68"/>
              </a:cxn>
              <a:cxn ang="0">
                <a:pos x="50" y="18"/>
              </a:cxn>
              <a:cxn ang="0">
                <a:pos x="63" y="33"/>
              </a:cxn>
              <a:cxn ang="0">
                <a:pos x="30"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8" y="0"/>
                  <a:pt x="10" y="17"/>
                  <a:pt x="4" y="45"/>
                </a:cubicBezTo>
                <a:cubicBezTo>
                  <a:pt x="0" y="68"/>
                  <a:pt x="11" y="86"/>
                  <a:pt x="37" y="86"/>
                </a:cubicBezTo>
                <a:cubicBezTo>
                  <a:pt x="55" y="86"/>
                  <a:pt x="69" y="79"/>
                  <a:pt x="80" y="63"/>
                </a:cubicBezTo>
                <a:cubicBezTo>
                  <a:pt x="64" y="55"/>
                  <a:pt x="64" y="55"/>
                  <a:pt x="64" y="55"/>
                </a:cubicBezTo>
                <a:cubicBezTo>
                  <a:pt x="55" y="64"/>
                  <a:pt x="50" y="68"/>
                  <a:pt x="42" y="68"/>
                </a:cubicBezTo>
                <a:close/>
                <a:moveTo>
                  <a:pt x="50" y="18"/>
                </a:moveTo>
                <a:cubicBezTo>
                  <a:pt x="56" y="18"/>
                  <a:pt x="64" y="21"/>
                  <a:pt x="63" y="33"/>
                </a:cubicBezTo>
                <a:cubicBezTo>
                  <a:pt x="30" y="33"/>
                  <a:pt x="30" y="33"/>
                  <a:pt x="30" y="33"/>
                </a:cubicBezTo>
                <a:cubicBezTo>
                  <a:pt x="34" y="22"/>
                  <a:pt x="43" y="18"/>
                  <a:pt x="50"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1523747" name="Freeform 35"/>
          <p:cNvSpPr>
            <a:spLocks noChangeAspect="1" noEditPoints="1"/>
          </p:cNvSpPr>
          <p:nvPr userDrawn="1"/>
        </p:nvSpPr>
        <p:spPr bwMode="black">
          <a:xfrm>
            <a:off x="3981450" y="2597150"/>
            <a:ext cx="465138" cy="444500"/>
          </a:xfrm>
          <a:custGeom>
            <a:avLst/>
            <a:gdLst/>
            <a:ahLst/>
            <a:cxnLst>
              <a:cxn ang="0">
                <a:pos x="42" y="68"/>
              </a:cxn>
              <a:cxn ang="0">
                <a:pos x="28" y="48"/>
              </a:cxn>
              <a:cxn ang="0">
                <a:pos x="84" y="48"/>
              </a:cxn>
              <a:cxn ang="0">
                <a:pos x="53" y="0"/>
              </a:cxn>
              <a:cxn ang="0">
                <a:pos x="5" y="45"/>
              </a:cxn>
              <a:cxn ang="0">
                <a:pos x="37" y="86"/>
              </a:cxn>
              <a:cxn ang="0">
                <a:pos x="81" y="63"/>
              </a:cxn>
              <a:cxn ang="0">
                <a:pos x="64" y="55"/>
              </a:cxn>
              <a:cxn ang="0">
                <a:pos x="42" y="68"/>
              </a:cxn>
              <a:cxn ang="0">
                <a:pos x="50" y="18"/>
              </a:cxn>
              <a:cxn ang="0">
                <a:pos x="63" y="33"/>
              </a:cxn>
              <a:cxn ang="0">
                <a:pos x="31"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9" y="0"/>
                  <a:pt x="10" y="17"/>
                  <a:pt x="5" y="45"/>
                </a:cubicBezTo>
                <a:cubicBezTo>
                  <a:pt x="0" y="68"/>
                  <a:pt x="12" y="86"/>
                  <a:pt x="37" y="86"/>
                </a:cubicBezTo>
                <a:cubicBezTo>
                  <a:pt x="55" y="86"/>
                  <a:pt x="69" y="79"/>
                  <a:pt x="81" y="63"/>
                </a:cubicBezTo>
                <a:cubicBezTo>
                  <a:pt x="64" y="55"/>
                  <a:pt x="64" y="55"/>
                  <a:pt x="64" y="55"/>
                </a:cubicBezTo>
                <a:cubicBezTo>
                  <a:pt x="55" y="64"/>
                  <a:pt x="50" y="68"/>
                  <a:pt x="42" y="68"/>
                </a:cubicBezTo>
                <a:close/>
                <a:moveTo>
                  <a:pt x="50" y="18"/>
                </a:moveTo>
                <a:cubicBezTo>
                  <a:pt x="57" y="18"/>
                  <a:pt x="65" y="21"/>
                  <a:pt x="63" y="33"/>
                </a:cubicBezTo>
                <a:cubicBezTo>
                  <a:pt x="31" y="33"/>
                  <a:pt x="31" y="33"/>
                  <a:pt x="31" y="33"/>
                </a:cubicBezTo>
                <a:cubicBezTo>
                  <a:pt x="34" y="22"/>
                  <a:pt x="43" y="18"/>
                  <a:pt x="50"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1523748" name="Freeform 36"/>
          <p:cNvSpPr>
            <a:spLocks noChangeAspect="1" noEditPoints="1"/>
          </p:cNvSpPr>
          <p:nvPr userDrawn="1"/>
        </p:nvSpPr>
        <p:spPr bwMode="black">
          <a:xfrm>
            <a:off x="5956300" y="2597150"/>
            <a:ext cx="460375" cy="444500"/>
          </a:xfrm>
          <a:custGeom>
            <a:avLst/>
            <a:gdLst/>
            <a:ahLst/>
            <a:cxnLst>
              <a:cxn ang="0">
                <a:pos x="41" y="68"/>
              </a:cxn>
              <a:cxn ang="0">
                <a:pos x="28" y="48"/>
              </a:cxn>
              <a:cxn ang="0">
                <a:pos x="84" y="48"/>
              </a:cxn>
              <a:cxn ang="0">
                <a:pos x="53" y="0"/>
              </a:cxn>
              <a:cxn ang="0">
                <a:pos x="4" y="45"/>
              </a:cxn>
              <a:cxn ang="0">
                <a:pos x="36" y="86"/>
              </a:cxn>
              <a:cxn ang="0">
                <a:pos x="80" y="63"/>
              </a:cxn>
              <a:cxn ang="0">
                <a:pos x="63" y="55"/>
              </a:cxn>
              <a:cxn ang="0">
                <a:pos x="41" y="68"/>
              </a:cxn>
              <a:cxn ang="0">
                <a:pos x="49" y="18"/>
              </a:cxn>
              <a:cxn ang="0">
                <a:pos x="63" y="33"/>
              </a:cxn>
              <a:cxn ang="0">
                <a:pos x="30" y="33"/>
              </a:cxn>
              <a:cxn ang="0">
                <a:pos x="49" y="18"/>
              </a:cxn>
            </a:cxnLst>
            <a:rect l="0" t="0" r="r" b="b"/>
            <a:pathLst>
              <a:path w="88" h="86">
                <a:moveTo>
                  <a:pt x="41" y="68"/>
                </a:moveTo>
                <a:cubicBezTo>
                  <a:pt x="34" y="68"/>
                  <a:pt x="25" y="63"/>
                  <a:pt x="28" y="48"/>
                </a:cubicBezTo>
                <a:cubicBezTo>
                  <a:pt x="84" y="48"/>
                  <a:pt x="84" y="48"/>
                  <a:pt x="84" y="48"/>
                </a:cubicBezTo>
                <a:cubicBezTo>
                  <a:pt x="88" y="23"/>
                  <a:pt x="83" y="0"/>
                  <a:pt x="53" y="0"/>
                </a:cubicBezTo>
                <a:cubicBezTo>
                  <a:pt x="28" y="0"/>
                  <a:pt x="10" y="17"/>
                  <a:pt x="4" y="45"/>
                </a:cubicBezTo>
                <a:cubicBezTo>
                  <a:pt x="0" y="68"/>
                  <a:pt x="11" y="86"/>
                  <a:pt x="36" y="86"/>
                </a:cubicBezTo>
                <a:cubicBezTo>
                  <a:pt x="55" y="86"/>
                  <a:pt x="69" y="79"/>
                  <a:pt x="80" y="63"/>
                </a:cubicBezTo>
                <a:cubicBezTo>
                  <a:pt x="63" y="55"/>
                  <a:pt x="63" y="55"/>
                  <a:pt x="63" y="55"/>
                </a:cubicBezTo>
                <a:cubicBezTo>
                  <a:pt x="55" y="64"/>
                  <a:pt x="50" y="68"/>
                  <a:pt x="41" y="68"/>
                </a:cubicBezTo>
                <a:close/>
                <a:moveTo>
                  <a:pt x="49" y="18"/>
                </a:moveTo>
                <a:cubicBezTo>
                  <a:pt x="56" y="18"/>
                  <a:pt x="64" y="21"/>
                  <a:pt x="63" y="33"/>
                </a:cubicBezTo>
                <a:cubicBezTo>
                  <a:pt x="30" y="33"/>
                  <a:pt x="30" y="33"/>
                  <a:pt x="30" y="33"/>
                </a:cubicBezTo>
                <a:cubicBezTo>
                  <a:pt x="33" y="22"/>
                  <a:pt x="42" y="18"/>
                  <a:pt x="49"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1523749" name="Freeform 37"/>
          <p:cNvSpPr>
            <a:spLocks noChangeAspect="1"/>
          </p:cNvSpPr>
          <p:nvPr userDrawn="1"/>
        </p:nvSpPr>
        <p:spPr bwMode="black">
          <a:xfrm>
            <a:off x="4857750" y="2597150"/>
            <a:ext cx="447675" cy="444500"/>
          </a:xfrm>
          <a:custGeom>
            <a:avLst/>
            <a:gdLst/>
            <a:ahLst/>
            <a:cxnLst>
              <a:cxn ang="0">
                <a:pos x="63" y="56"/>
              </a:cxn>
              <a:cxn ang="0">
                <a:pos x="44" y="67"/>
              </a:cxn>
              <a:cxn ang="0">
                <a:pos x="30" y="43"/>
              </a:cxn>
              <a:cxn ang="0">
                <a:pos x="53" y="19"/>
              </a:cxn>
              <a:cxn ang="0">
                <a:pos x="67" y="31"/>
              </a:cxn>
              <a:cxn ang="0">
                <a:pos x="86" y="19"/>
              </a:cxn>
              <a:cxn ang="0">
                <a:pos x="54" y="0"/>
              </a:cxn>
              <a:cxn ang="0">
                <a:pos x="5" y="43"/>
              </a:cxn>
              <a:cxn ang="0">
                <a:pos x="38" y="86"/>
              </a:cxn>
              <a:cxn ang="0">
                <a:pos x="79" y="64"/>
              </a:cxn>
              <a:cxn ang="0">
                <a:pos x="63" y="56"/>
              </a:cxn>
            </a:cxnLst>
            <a:rect l="0" t="0" r="r" b="b"/>
            <a:pathLst>
              <a:path w="86" h="86">
                <a:moveTo>
                  <a:pt x="63" y="56"/>
                </a:moveTo>
                <a:cubicBezTo>
                  <a:pt x="57" y="65"/>
                  <a:pt x="51" y="67"/>
                  <a:pt x="44" y="67"/>
                </a:cubicBezTo>
                <a:cubicBezTo>
                  <a:pt x="31" y="67"/>
                  <a:pt x="27" y="57"/>
                  <a:pt x="30" y="43"/>
                </a:cubicBezTo>
                <a:cubicBezTo>
                  <a:pt x="33" y="29"/>
                  <a:pt x="40" y="19"/>
                  <a:pt x="53" y="19"/>
                </a:cubicBezTo>
                <a:cubicBezTo>
                  <a:pt x="57" y="19"/>
                  <a:pt x="65" y="21"/>
                  <a:pt x="67" y="31"/>
                </a:cubicBezTo>
                <a:cubicBezTo>
                  <a:pt x="86" y="19"/>
                  <a:pt x="86" y="19"/>
                  <a:pt x="86" y="19"/>
                </a:cubicBezTo>
                <a:cubicBezTo>
                  <a:pt x="81" y="6"/>
                  <a:pt x="69" y="0"/>
                  <a:pt x="54" y="0"/>
                </a:cubicBezTo>
                <a:cubicBezTo>
                  <a:pt x="31" y="0"/>
                  <a:pt x="10" y="16"/>
                  <a:pt x="5" y="43"/>
                </a:cubicBezTo>
                <a:cubicBezTo>
                  <a:pt x="0" y="70"/>
                  <a:pt x="14" y="86"/>
                  <a:pt x="38" y="86"/>
                </a:cubicBezTo>
                <a:cubicBezTo>
                  <a:pt x="54" y="86"/>
                  <a:pt x="69" y="77"/>
                  <a:pt x="79" y="64"/>
                </a:cubicBezTo>
                <a:lnTo>
                  <a:pt x="63" y="56"/>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1523750" name="Freeform 38"/>
          <p:cNvSpPr>
            <a:spLocks noChangeAspect="1"/>
          </p:cNvSpPr>
          <p:nvPr userDrawn="1"/>
        </p:nvSpPr>
        <p:spPr bwMode="black">
          <a:xfrm>
            <a:off x="4411663" y="2597150"/>
            <a:ext cx="473075" cy="444500"/>
          </a:xfrm>
          <a:custGeom>
            <a:avLst/>
            <a:gdLst/>
            <a:ahLst/>
            <a:cxnLst>
              <a:cxn ang="0">
                <a:pos x="38" y="24"/>
              </a:cxn>
              <a:cxn ang="0">
                <a:pos x="49" y="18"/>
              </a:cxn>
              <a:cxn ang="0">
                <a:pos x="70" y="26"/>
              </a:cxn>
              <a:cxn ang="0">
                <a:pos x="90" y="14"/>
              </a:cxn>
              <a:cxn ang="0">
                <a:pos x="54" y="0"/>
              </a:cxn>
              <a:cxn ang="0">
                <a:pos x="14" y="29"/>
              </a:cxn>
              <a:cxn ang="0">
                <a:pos x="56" y="60"/>
              </a:cxn>
              <a:cxn ang="0">
                <a:pos x="41" y="68"/>
              </a:cxn>
              <a:cxn ang="0">
                <a:pos x="18" y="57"/>
              </a:cxn>
              <a:cxn ang="0">
                <a:pos x="0" y="68"/>
              </a:cxn>
              <a:cxn ang="0">
                <a:pos x="37" y="86"/>
              </a:cxn>
              <a:cxn ang="0">
                <a:pos x="80" y="57"/>
              </a:cxn>
              <a:cxn ang="0">
                <a:pos x="38" y="24"/>
              </a:cxn>
            </a:cxnLst>
            <a:rect l="0" t="0" r="r" b="b"/>
            <a:pathLst>
              <a:path w="90" h="86">
                <a:moveTo>
                  <a:pt x="38" y="24"/>
                </a:moveTo>
                <a:cubicBezTo>
                  <a:pt x="39" y="20"/>
                  <a:pt x="43" y="18"/>
                  <a:pt x="49" y="18"/>
                </a:cubicBezTo>
                <a:cubicBezTo>
                  <a:pt x="57" y="18"/>
                  <a:pt x="66" y="21"/>
                  <a:pt x="70" y="26"/>
                </a:cubicBezTo>
                <a:cubicBezTo>
                  <a:pt x="90" y="14"/>
                  <a:pt x="90" y="14"/>
                  <a:pt x="90" y="14"/>
                </a:cubicBezTo>
                <a:cubicBezTo>
                  <a:pt x="79" y="4"/>
                  <a:pt x="66" y="0"/>
                  <a:pt x="54" y="0"/>
                </a:cubicBezTo>
                <a:cubicBezTo>
                  <a:pt x="37" y="0"/>
                  <a:pt x="18" y="8"/>
                  <a:pt x="14" y="29"/>
                </a:cubicBezTo>
                <a:cubicBezTo>
                  <a:pt x="8" y="58"/>
                  <a:pt x="59" y="47"/>
                  <a:pt x="56" y="60"/>
                </a:cubicBezTo>
                <a:cubicBezTo>
                  <a:pt x="55" y="67"/>
                  <a:pt x="45" y="68"/>
                  <a:pt x="41" y="68"/>
                </a:cubicBezTo>
                <a:cubicBezTo>
                  <a:pt x="31" y="68"/>
                  <a:pt x="24" y="64"/>
                  <a:pt x="18" y="57"/>
                </a:cubicBezTo>
                <a:cubicBezTo>
                  <a:pt x="0" y="68"/>
                  <a:pt x="0" y="68"/>
                  <a:pt x="0" y="68"/>
                </a:cubicBezTo>
                <a:cubicBezTo>
                  <a:pt x="9" y="81"/>
                  <a:pt x="20" y="86"/>
                  <a:pt x="37" y="86"/>
                </a:cubicBezTo>
                <a:cubicBezTo>
                  <a:pt x="55" y="86"/>
                  <a:pt x="76" y="78"/>
                  <a:pt x="80" y="57"/>
                </a:cubicBezTo>
                <a:cubicBezTo>
                  <a:pt x="86" y="26"/>
                  <a:pt x="35" y="38"/>
                  <a:pt x="38" y="24"/>
                </a:cubicBezTo>
                <a:close/>
              </a:path>
            </a:pathLst>
          </a:custGeom>
          <a:solidFill>
            <a:schemeClr val="tx1"/>
          </a:solidFill>
          <a:ln w="9525">
            <a:noFill/>
            <a:round/>
            <a:headEnd/>
            <a:tailEnd/>
          </a:ln>
        </p:spPr>
        <p:txBody>
          <a:bodyPr/>
          <a:lstStyle/>
          <a:p>
            <a:pPr>
              <a:defRPr/>
            </a:pPr>
            <a:endParaRPr lang="en-US">
              <a:solidFill>
                <a:prstClr val="black"/>
              </a:solidFill>
            </a:endParaRPr>
          </a:p>
        </p:txBody>
      </p:sp>
    </p:spTree>
    <p:extLst>
      <p:ext uri="{BB962C8B-B14F-4D97-AF65-F5344CB8AC3E}">
        <p14:creationId xmlns:p14="http://schemas.microsoft.com/office/powerpoint/2010/main" xmlns="" val="3076338415"/>
      </p:ext>
    </p:extLst>
  </p:cSld>
  <p:clrMap bg1="lt1" tx1="dk1" bg2="lt2" tx2="dk2" accent1="accent1" accent2="accent2" accent3="accent3" accent4="accent4" accent5="accent5" accent6="accent6" hlink="hlink" folHlink="folHlink"/>
  <p:sldLayoutIdLst>
    <p:sldLayoutId id="2147483924" r:id="rId1"/>
  </p:sldLayoutIdLst>
  <p:transition>
    <p:fade/>
  </p:transition>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4" name="Rectangle 73"/>
          <p:cNvSpPr/>
          <p:nvPr userDrawn="1"/>
        </p:nvSpPr>
        <p:spPr>
          <a:xfrm flipV="1">
            <a:off x="0" y="0"/>
            <a:ext cx="9144000" cy="1638300"/>
          </a:xfrm>
          <a:prstGeom prst="rect">
            <a:avLst/>
          </a:prstGeom>
          <a:gradFill flip="none" rotWithShape="1">
            <a:gsLst>
              <a:gs pos="0">
                <a:schemeClr val="bg1">
                  <a:lumMod val="85000"/>
                </a:schemeClr>
              </a:gs>
              <a:gs pos="19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6066" name="Rectangle 226"/>
          <p:cNvSpPr>
            <a:spLocks noGrp="1" noChangeArrowheads="1"/>
          </p:cNvSpPr>
          <p:nvPr>
            <p:ph type="title"/>
          </p:nvPr>
        </p:nvSpPr>
        <p:spPr bwMode="auto">
          <a:xfrm>
            <a:off x="306388" y="280988"/>
            <a:ext cx="8543925"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sp>
        <p:nvSpPr>
          <p:cNvPr id="3076" name="Text Placeholder 16"/>
          <p:cNvSpPr>
            <a:spLocks noGrp="1"/>
          </p:cNvSpPr>
          <p:nvPr>
            <p:ph type="body" idx="1"/>
          </p:nvPr>
        </p:nvSpPr>
        <p:spPr bwMode="auto">
          <a:xfrm>
            <a:off x="304800" y="1068388"/>
            <a:ext cx="8553450" cy="46656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 name="Rounded Rectangle 15"/>
          <p:cNvSpPr/>
          <p:nvPr userDrawn="1"/>
        </p:nvSpPr>
        <p:spPr>
          <a:xfrm rot="5400000">
            <a:off x="7021434" y="4739576"/>
            <a:ext cx="155280" cy="4098830"/>
          </a:xfrm>
          <a:custGeom>
            <a:avLst/>
            <a:gdLst>
              <a:gd name="connsiteX0" fmla="*/ 0 w 2409825"/>
              <a:gd name="connsiteY0" fmla="*/ 401646 h 5886450"/>
              <a:gd name="connsiteX1" fmla="*/ 401646 w 2409825"/>
              <a:gd name="connsiteY1" fmla="*/ 0 h 5886450"/>
              <a:gd name="connsiteX2" fmla="*/ 2008179 w 2409825"/>
              <a:gd name="connsiteY2" fmla="*/ 0 h 5886450"/>
              <a:gd name="connsiteX3" fmla="*/ 2409825 w 2409825"/>
              <a:gd name="connsiteY3" fmla="*/ 401646 h 5886450"/>
              <a:gd name="connsiteX4" fmla="*/ 2409825 w 2409825"/>
              <a:gd name="connsiteY4" fmla="*/ 5484804 h 5886450"/>
              <a:gd name="connsiteX5" fmla="*/ 2008179 w 2409825"/>
              <a:gd name="connsiteY5" fmla="*/ 5886450 h 5886450"/>
              <a:gd name="connsiteX6" fmla="*/ 401646 w 2409825"/>
              <a:gd name="connsiteY6" fmla="*/ 5886450 h 5886450"/>
              <a:gd name="connsiteX7" fmla="*/ 0 w 2409825"/>
              <a:gd name="connsiteY7" fmla="*/ 5484804 h 5886450"/>
              <a:gd name="connsiteX8" fmla="*/ 0 w 2409825"/>
              <a:gd name="connsiteY8" fmla="*/ 401646 h 5886450"/>
              <a:gd name="connsiteX0" fmla="*/ 0 w 2409825"/>
              <a:gd name="connsiteY0" fmla="*/ 544833 h 6029637"/>
              <a:gd name="connsiteX1" fmla="*/ 2008179 w 2409825"/>
              <a:gd name="connsiteY1" fmla="*/ 143187 h 6029637"/>
              <a:gd name="connsiteX2" fmla="*/ 2409825 w 2409825"/>
              <a:gd name="connsiteY2" fmla="*/ 544833 h 6029637"/>
              <a:gd name="connsiteX3" fmla="*/ 2409825 w 2409825"/>
              <a:gd name="connsiteY3" fmla="*/ 5627991 h 6029637"/>
              <a:gd name="connsiteX4" fmla="*/ 2008179 w 2409825"/>
              <a:gd name="connsiteY4" fmla="*/ 6029637 h 6029637"/>
              <a:gd name="connsiteX5" fmla="*/ 401646 w 2409825"/>
              <a:gd name="connsiteY5" fmla="*/ 6029637 h 6029637"/>
              <a:gd name="connsiteX6" fmla="*/ 0 w 2409825"/>
              <a:gd name="connsiteY6" fmla="*/ 5627991 h 6029637"/>
              <a:gd name="connsiteX7" fmla="*/ 0 w 2409825"/>
              <a:gd name="connsiteY7" fmla="*/ 544833 h 6029637"/>
              <a:gd name="connsiteX0" fmla="*/ 0 w 2409825"/>
              <a:gd name="connsiteY0" fmla="*/ 401805 h 6305709"/>
              <a:gd name="connsiteX1" fmla="*/ 2008179 w 2409825"/>
              <a:gd name="connsiteY1" fmla="*/ 419259 h 6305709"/>
              <a:gd name="connsiteX2" fmla="*/ 2409825 w 2409825"/>
              <a:gd name="connsiteY2" fmla="*/ 820905 h 6305709"/>
              <a:gd name="connsiteX3" fmla="*/ 2409825 w 2409825"/>
              <a:gd name="connsiteY3" fmla="*/ 5904063 h 6305709"/>
              <a:gd name="connsiteX4" fmla="*/ 2008179 w 2409825"/>
              <a:gd name="connsiteY4" fmla="*/ 6305709 h 6305709"/>
              <a:gd name="connsiteX5" fmla="*/ 401646 w 2409825"/>
              <a:gd name="connsiteY5" fmla="*/ 6305709 h 6305709"/>
              <a:gd name="connsiteX6" fmla="*/ 0 w 2409825"/>
              <a:gd name="connsiteY6" fmla="*/ 5904063 h 6305709"/>
              <a:gd name="connsiteX7" fmla="*/ 0 w 2409825"/>
              <a:gd name="connsiteY7" fmla="*/ 401805 h 6305709"/>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482642 h 6386546"/>
              <a:gd name="connsiteX1" fmla="*/ 2409825 w 2409825"/>
              <a:gd name="connsiteY1" fmla="*/ 901742 h 6386546"/>
              <a:gd name="connsiteX2" fmla="*/ 2409825 w 2409825"/>
              <a:gd name="connsiteY2" fmla="*/ 5984900 h 6386546"/>
              <a:gd name="connsiteX3" fmla="*/ 2008179 w 2409825"/>
              <a:gd name="connsiteY3" fmla="*/ 6386546 h 6386546"/>
              <a:gd name="connsiteX4" fmla="*/ 401646 w 2409825"/>
              <a:gd name="connsiteY4" fmla="*/ 6386546 h 6386546"/>
              <a:gd name="connsiteX5" fmla="*/ 0 w 2409825"/>
              <a:gd name="connsiteY5" fmla="*/ 5984900 h 6386546"/>
              <a:gd name="connsiteX6" fmla="*/ 0 w 2409825"/>
              <a:gd name="connsiteY6" fmla="*/ 482642 h 6386546"/>
              <a:gd name="connsiteX0" fmla="*/ 0 w 2409825"/>
              <a:gd name="connsiteY0" fmla="*/ 656963 h 6560867"/>
              <a:gd name="connsiteX1" fmla="*/ 2409825 w 2409825"/>
              <a:gd name="connsiteY1" fmla="*/ 666488 h 6560867"/>
              <a:gd name="connsiteX2" fmla="*/ 2409825 w 2409825"/>
              <a:gd name="connsiteY2" fmla="*/ 6159221 h 6560867"/>
              <a:gd name="connsiteX3" fmla="*/ 2008179 w 2409825"/>
              <a:gd name="connsiteY3" fmla="*/ 6560867 h 6560867"/>
              <a:gd name="connsiteX4" fmla="*/ 401646 w 2409825"/>
              <a:gd name="connsiteY4" fmla="*/ 6560867 h 6560867"/>
              <a:gd name="connsiteX5" fmla="*/ 0 w 2409825"/>
              <a:gd name="connsiteY5" fmla="*/ 6159221 h 6560867"/>
              <a:gd name="connsiteX6" fmla="*/ 0 w 2409825"/>
              <a:gd name="connsiteY6" fmla="*/ 656963 h 6560867"/>
              <a:gd name="connsiteX0" fmla="*/ 0 w 2409825"/>
              <a:gd name="connsiteY0" fmla="*/ 664226 h 6568130"/>
              <a:gd name="connsiteX1" fmla="*/ 2409825 w 2409825"/>
              <a:gd name="connsiteY1" fmla="*/ 673751 h 6568130"/>
              <a:gd name="connsiteX2" fmla="*/ 2409825 w 2409825"/>
              <a:gd name="connsiteY2" fmla="*/ 6166484 h 6568130"/>
              <a:gd name="connsiteX3" fmla="*/ 2008179 w 2409825"/>
              <a:gd name="connsiteY3" fmla="*/ 6568130 h 6568130"/>
              <a:gd name="connsiteX4" fmla="*/ 401646 w 2409825"/>
              <a:gd name="connsiteY4" fmla="*/ 6568130 h 6568130"/>
              <a:gd name="connsiteX5" fmla="*/ 0 w 2409825"/>
              <a:gd name="connsiteY5" fmla="*/ 6166484 h 6568130"/>
              <a:gd name="connsiteX6" fmla="*/ 0 w 2409825"/>
              <a:gd name="connsiteY6" fmla="*/ 664226 h 6568130"/>
              <a:gd name="connsiteX0" fmla="*/ 0 w 2409825"/>
              <a:gd name="connsiteY0" fmla="*/ 754733 h 6658637"/>
              <a:gd name="connsiteX1" fmla="*/ 2409825 w 2409825"/>
              <a:gd name="connsiteY1" fmla="*/ 764258 h 6658637"/>
              <a:gd name="connsiteX2" fmla="*/ 2409825 w 2409825"/>
              <a:gd name="connsiteY2" fmla="*/ 6256991 h 6658637"/>
              <a:gd name="connsiteX3" fmla="*/ 2008179 w 2409825"/>
              <a:gd name="connsiteY3" fmla="*/ 6658637 h 6658637"/>
              <a:gd name="connsiteX4" fmla="*/ 401646 w 2409825"/>
              <a:gd name="connsiteY4" fmla="*/ 6658637 h 6658637"/>
              <a:gd name="connsiteX5" fmla="*/ 0 w 2409825"/>
              <a:gd name="connsiteY5" fmla="*/ 6256991 h 6658637"/>
              <a:gd name="connsiteX6" fmla="*/ 0 w 2409825"/>
              <a:gd name="connsiteY6" fmla="*/ 754733 h 6658637"/>
              <a:gd name="connsiteX0" fmla="*/ 0 w 2409825"/>
              <a:gd name="connsiteY0" fmla="*/ 714516 h 6618420"/>
              <a:gd name="connsiteX1" fmla="*/ 2409825 w 2409825"/>
              <a:gd name="connsiteY1" fmla="*/ 724041 h 6618420"/>
              <a:gd name="connsiteX2" fmla="*/ 2409825 w 2409825"/>
              <a:gd name="connsiteY2" fmla="*/ 6216774 h 6618420"/>
              <a:gd name="connsiteX3" fmla="*/ 2008179 w 2409825"/>
              <a:gd name="connsiteY3" fmla="*/ 6618420 h 6618420"/>
              <a:gd name="connsiteX4" fmla="*/ 401646 w 2409825"/>
              <a:gd name="connsiteY4" fmla="*/ 6618420 h 6618420"/>
              <a:gd name="connsiteX5" fmla="*/ 0 w 2409825"/>
              <a:gd name="connsiteY5" fmla="*/ 6216774 h 6618420"/>
              <a:gd name="connsiteX6" fmla="*/ 0 w 2409825"/>
              <a:gd name="connsiteY6" fmla="*/ 714516 h 6618420"/>
              <a:gd name="connsiteX0" fmla="*/ 0 w 2409825"/>
              <a:gd name="connsiteY0" fmla="*/ 399467 h 6303371"/>
              <a:gd name="connsiteX1" fmla="*/ 2409825 w 2409825"/>
              <a:gd name="connsiteY1" fmla="*/ 408992 h 6303371"/>
              <a:gd name="connsiteX2" fmla="*/ 2409825 w 2409825"/>
              <a:gd name="connsiteY2" fmla="*/ 5901725 h 6303371"/>
              <a:gd name="connsiteX3" fmla="*/ 2008179 w 2409825"/>
              <a:gd name="connsiteY3" fmla="*/ 6303371 h 6303371"/>
              <a:gd name="connsiteX4" fmla="*/ 401646 w 2409825"/>
              <a:gd name="connsiteY4" fmla="*/ 6303371 h 6303371"/>
              <a:gd name="connsiteX5" fmla="*/ 0 w 2409825"/>
              <a:gd name="connsiteY5" fmla="*/ 5901725 h 6303371"/>
              <a:gd name="connsiteX6" fmla="*/ 0 w 2409825"/>
              <a:gd name="connsiteY6" fmla="*/ 399467 h 6303371"/>
              <a:gd name="connsiteX0" fmla="*/ 0 w 2409825"/>
              <a:gd name="connsiteY0" fmla="*/ 0 h 5903904"/>
              <a:gd name="connsiteX1" fmla="*/ 2409825 w 2409825"/>
              <a:gd name="connsiteY1" fmla="*/ 9525 h 5903904"/>
              <a:gd name="connsiteX2" fmla="*/ 2409825 w 2409825"/>
              <a:gd name="connsiteY2" fmla="*/ 5502258 h 5903904"/>
              <a:gd name="connsiteX3" fmla="*/ 2008179 w 2409825"/>
              <a:gd name="connsiteY3" fmla="*/ 5903904 h 5903904"/>
              <a:gd name="connsiteX4" fmla="*/ 401646 w 2409825"/>
              <a:gd name="connsiteY4" fmla="*/ 5903904 h 5903904"/>
              <a:gd name="connsiteX5" fmla="*/ 0 w 2409825"/>
              <a:gd name="connsiteY5" fmla="*/ 5502258 h 5903904"/>
              <a:gd name="connsiteX6" fmla="*/ 0 w 2409825"/>
              <a:gd name="connsiteY6" fmla="*/ 0 h 5903904"/>
              <a:gd name="connsiteX0" fmla="*/ 0 w 2409825"/>
              <a:gd name="connsiteY0" fmla="*/ 0 h 6074363"/>
              <a:gd name="connsiteX1" fmla="*/ 2409825 w 2409825"/>
              <a:gd name="connsiteY1" fmla="*/ 9525 h 6074363"/>
              <a:gd name="connsiteX2" fmla="*/ 2409825 w 2409825"/>
              <a:gd name="connsiteY2" fmla="*/ 5502258 h 6074363"/>
              <a:gd name="connsiteX3" fmla="*/ 401646 w 2409825"/>
              <a:gd name="connsiteY3" fmla="*/ 5903904 h 6074363"/>
              <a:gd name="connsiteX4" fmla="*/ 0 w 2409825"/>
              <a:gd name="connsiteY4" fmla="*/ 5502258 h 6074363"/>
              <a:gd name="connsiteX5" fmla="*/ 0 w 2409825"/>
              <a:gd name="connsiteY5" fmla="*/ 0 h 6074363"/>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5921358"/>
              <a:gd name="connsiteX1" fmla="*/ 2409825 w 2409825"/>
              <a:gd name="connsiteY1" fmla="*/ 9525 h 5921358"/>
              <a:gd name="connsiteX2" fmla="*/ 2409825 w 2409825"/>
              <a:gd name="connsiteY2" fmla="*/ 5921358 h 5921358"/>
              <a:gd name="connsiteX3" fmla="*/ 401646 w 2409825"/>
              <a:gd name="connsiteY3" fmla="*/ 5903904 h 5921358"/>
              <a:gd name="connsiteX4" fmla="*/ 0 w 2409825"/>
              <a:gd name="connsiteY4" fmla="*/ 5502258 h 5921358"/>
              <a:gd name="connsiteX5" fmla="*/ 0 w 2409825"/>
              <a:gd name="connsiteY5" fmla="*/ 0 h 5921358"/>
              <a:gd name="connsiteX0" fmla="*/ 0 w 2409825"/>
              <a:gd name="connsiteY0" fmla="*/ 3476 h 5911833"/>
              <a:gd name="connsiteX1" fmla="*/ 2409825 w 2409825"/>
              <a:gd name="connsiteY1" fmla="*/ 0 h 5911833"/>
              <a:gd name="connsiteX2" fmla="*/ 2409825 w 2409825"/>
              <a:gd name="connsiteY2" fmla="*/ 5911833 h 5911833"/>
              <a:gd name="connsiteX3" fmla="*/ 401646 w 2409825"/>
              <a:gd name="connsiteY3" fmla="*/ 5894379 h 5911833"/>
              <a:gd name="connsiteX4" fmla="*/ 0 w 2409825"/>
              <a:gd name="connsiteY4" fmla="*/ 5492733 h 5911833"/>
              <a:gd name="connsiteX5" fmla="*/ 0 w 2409825"/>
              <a:gd name="connsiteY5" fmla="*/ 3476 h 5911833"/>
              <a:gd name="connsiteX0" fmla="*/ 0 w 2409825"/>
              <a:gd name="connsiteY0" fmla="*/ 0 h 5908357"/>
              <a:gd name="connsiteX1" fmla="*/ 2409825 w 2409825"/>
              <a:gd name="connsiteY1" fmla="*/ 26860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0 h 5908357"/>
              <a:gd name="connsiteX1" fmla="*/ 2409825 w 2409825"/>
              <a:gd name="connsiteY1" fmla="*/ 5192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3475 h 5903165"/>
              <a:gd name="connsiteX1" fmla="*/ 2409825 w 2409825"/>
              <a:gd name="connsiteY1" fmla="*/ 0 h 5903165"/>
              <a:gd name="connsiteX2" fmla="*/ 2409825 w 2409825"/>
              <a:gd name="connsiteY2" fmla="*/ 5903165 h 5903165"/>
              <a:gd name="connsiteX3" fmla="*/ 401646 w 2409825"/>
              <a:gd name="connsiteY3" fmla="*/ 5885711 h 5903165"/>
              <a:gd name="connsiteX4" fmla="*/ 0 w 2409825"/>
              <a:gd name="connsiteY4" fmla="*/ 5484065 h 5903165"/>
              <a:gd name="connsiteX5" fmla="*/ 0 w 2409825"/>
              <a:gd name="connsiteY5" fmla="*/ 3475 h 5903165"/>
              <a:gd name="connsiteX0" fmla="*/ 0 w 2414159"/>
              <a:gd name="connsiteY0" fmla="*/ 0 h 5904023"/>
              <a:gd name="connsiteX1" fmla="*/ 2414159 w 2414159"/>
              <a:gd name="connsiteY1" fmla="*/ 858 h 5904023"/>
              <a:gd name="connsiteX2" fmla="*/ 2414159 w 2414159"/>
              <a:gd name="connsiteY2" fmla="*/ 5904023 h 5904023"/>
              <a:gd name="connsiteX3" fmla="*/ 405980 w 2414159"/>
              <a:gd name="connsiteY3" fmla="*/ 5886569 h 5904023"/>
              <a:gd name="connsiteX4" fmla="*/ 4334 w 2414159"/>
              <a:gd name="connsiteY4" fmla="*/ 5484923 h 5904023"/>
              <a:gd name="connsiteX5" fmla="*/ 0 w 2414159"/>
              <a:gd name="connsiteY5" fmla="*/ 0 h 5904023"/>
              <a:gd name="connsiteX0" fmla="*/ 0 w 2414159"/>
              <a:gd name="connsiteY0" fmla="*/ 0 h 5886569"/>
              <a:gd name="connsiteX1" fmla="*/ 2414159 w 2414159"/>
              <a:gd name="connsiteY1" fmla="*/ 858 h 5886569"/>
              <a:gd name="connsiteX2" fmla="*/ 2414159 w 2414159"/>
              <a:gd name="connsiteY2" fmla="*/ 5878021 h 5886569"/>
              <a:gd name="connsiteX3" fmla="*/ 405980 w 2414159"/>
              <a:gd name="connsiteY3" fmla="*/ 5886569 h 5886569"/>
              <a:gd name="connsiteX4" fmla="*/ 4334 w 2414159"/>
              <a:gd name="connsiteY4" fmla="*/ 5484923 h 5886569"/>
              <a:gd name="connsiteX5" fmla="*/ 0 w 2414159"/>
              <a:gd name="connsiteY5" fmla="*/ 0 h 5886569"/>
              <a:gd name="connsiteX0" fmla="*/ 0 w 2414159"/>
              <a:gd name="connsiteY0" fmla="*/ 0 h 5886689"/>
              <a:gd name="connsiteX1" fmla="*/ 2414159 w 2414159"/>
              <a:gd name="connsiteY1" fmla="*/ 858 h 5886689"/>
              <a:gd name="connsiteX2" fmla="*/ 2414159 w 2414159"/>
              <a:gd name="connsiteY2" fmla="*/ 5886689 h 5886689"/>
              <a:gd name="connsiteX3" fmla="*/ 405980 w 2414159"/>
              <a:gd name="connsiteY3" fmla="*/ 5886569 h 5886689"/>
              <a:gd name="connsiteX4" fmla="*/ 4334 w 2414159"/>
              <a:gd name="connsiteY4" fmla="*/ 5484923 h 5886689"/>
              <a:gd name="connsiteX5" fmla="*/ 0 w 2414159"/>
              <a:gd name="connsiteY5" fmla="*/ 0 h 5886689"/>
              <a:gd name="connsiteX0" fmla="*/ 4486 w 2410019"/>
              <a:gd name="connsiteY0" fmla="*/ 0 h 6654440"/>
              <a:gd name="connsiteX1" fmla="*/ 2410019 w 2410019"/>
              <a:gd name="connsiteY1" fmla="*/ 768609 h 6654440"/>
              <a:gd name="connsiteX2" fmla="*/ 2410019 w 2410019"/>
              <a:gd name="connsiteY2" fmla="*/ 6654440 h 6654440"/>
              <a:gd name="connsiteX3" fmla="*/ 401840 w 2410019"/>
              <a:gd name="connsiteY3" fmla="*/ 6654320 h 6654440"/>
              <a:gd name="connsiteX4" fmla="*/ 194 w 2410019"/>
              <a:gd name="connsiteY4" fmla="*/ 6252674 h 6654440"/>
              <a:gd name="connsiteX5" fmla="*/ 4486 w 2410019"/>
              <a:gd name="connsiteY5" fmla="*/ 0 h 6654440"/>
              <a:gd name="connsiteX0" fmla="*/ 4486 w 2418645"/>
              <a:gd name="connsiteY0" fmla="*/ 0 h 6654440"/>
              <a:gd name="connsiteX1" fmla="*/ 2418645 w 2418645"/>
              <a:gd name="connsiteY1" fmla="*/ 858 h 6654440"/>
              <a:gd name="connsiteX2" fmla="*/ 2410019 w 2418645"/>
              <a:gd name="connsiteY2" fmla="*/ 6654440 h 6654440"/>
              <a:gd name="connsiteX3" fmla="*/ 401840 w 2418645"/>
              <a:gd name="connsiteY3" fmla="*/ 6654320 h 6654440"/>
              <a:gd name="connsiteX4" fmla="*/ 194 w 2418645"/>
              <a:gd name="connsiteY4" fmla="*/ 6252674 h 6654440"/>
              <a:gd name="connsiteX5" fmla="*/ 4486 w 2418645"/>
              <a:gd name="connsiteY5" fmla="*/ 0 h 6654440"/>
              <a:gd name="connsiteX0" fmla="*/ 4486 w 2418645"/>
              <a:gd name="connsiteY0" fmla="*/ 85406 h 6653582"/>
              <a:gd name="connsiteX1" fmla="*/ 2418645 w 2418645"/>
              <a:gd name="connsiteY1" fmla="*/ 0 h 6653582"/>
              <a:gd name="connsiteX2" fmla="*/ 2410019 w 2418645"/>
              <a:gd name="connsiteY2" fmla="*/ 6653582 h 6653582"/>
              <a:gd name="connsiteX3" fmla="*/ 401840 w 2418645"/>
              <a:gd name="connsiteY3" fmla="*/ 6653462 h 6653582"/>
              <a:gd name="connsiteX4" fmla="*/ 194 w 2418645"/>
              <a:gd name="connsiteY4" fmla="*/ 6251816 h 6653582"/>
              <a:gd name="connsiteX5" fmla="*/ 4486 w 2418645"/>
              <a:gd name="connsiteY5" fmla="*/ 85406 h 6653582"/>
              <a:gd name="connsiteX0" fmla="*/ 4486 w 2418645"/>
              <a:gd name="connsiteY0" fmla="*/ 0 h 6568176"/>
              <a:gd name="connsiteX1" fmla="*/ 2418645 w 2418645"/>
              <a:gd name="connsiteY1" fmla="*/ 9484 h 6568176"/>
              <a:gd name="connsiteX2" fmla="*/ 2410019 w 2418645"/>
              <a:gd name="connsiteY2" fmla="*/ 6568176 h 6568176"/>
              <a:gd name="connsiteX3" fmla="*/ 401840 w 2418645"/>
              <a:gd name="connsiteY3" fmla="*/ 6568056 h 6568176"/>
              <a:gd name="connsiteX4" fmla="*/ 194 w 2418645"/>
              <a:gd name="connsiteY4" fmla="*/ 6166410 h 6568176"/>
              <a:gd name="connsiteX5" fmla="*/ 4486 w 2418645"/>
              <a:gd name="connsiteY5" fmla="*/ 0 h 6568176"/>
              <a:gd name="connsiteX0" fmla="*/ 4486 w 2427271"/>
              <a:gd name="connsiteY0" fmla="*/ 0 h 6568176"/>
              <a:gd name="connsiteX1" fmla="*/ 2427271 w 2427271"/>
              <a:gd name="connsiteY1" fmla="*/ 9484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0 h 6568176"/>
              <a:gd name="connsiteX1" fmla="*/ 2427271 w 2427271"/>
              <a:gd name="connsiteY1" fmla="*/ 857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8066 h 6576242"/>
              <a:gd name="connsiteX1" fmla="*/ 376489 w 2427271"/>
              <a:gd name="connsiteY1" fmla="*/ 0 h 6576242"/>
              <a:gd name="connsiteX2" fmla="*/ 2427271 w 2427271"/>
              <a:gd name="connsiteY2" fmla="*/ 8923 h 6576242"/>
              <a:gd name="connsiteX3" fmla="*/ 2410019 w 2427271"/>
              <a:gd name="connsiteY3" fmla="*/ 6576242 h 6576242"/>
              <a:gd name="connsiteX4" fmla="*/ 401840 w 2427271"/>
              <a:gd name="connsiteY4" fmla="*/ 6576122 h 6576242"/>
              <a:gd name="connsiteX5" fmla="*/ 194 w 2427271"/>
              <a:gd name="connsiteY5" fmla="*/ 6174476 h 6576242"/>
              <a:gd name="connsiteX6" fmla="*/ 4486 w 2427271"/>
              <a:gd name="connsiteY6" fmla="*/ 8066 h 6576242"/>
              <a:gd name="connsiteX0" fmla="*/ 4486 w 2427271"/>
              <a:gd name="connsiteY0" fmla="*/ 8066 h 6576242"/>
              <a:gd name="connsiteX1" fmla="*/ 376489 w 2427271"/>
              <a:gd name="connsiteY1" fmla="*/ 0 h 6576242"/>
              <a:gd name="connsiteX2" fmla="*/ 2427271 w 2427271"/>
              <a:gd name="connsiteY2" fmla="*/ 8923 h 6576242"/>
              <a:gd name="connsiteX3" fmla="*/ 2410019 w 2427271"/>
              <a:gd name="connsiteY3" fmla="*/ 6576242 h 6576242"/>
              <a:gd name="connsiteX4" fmla="*/ 401840 w 2427271"/>
              <a:gd name="connsiteY4" fmla="*/ 6576122 h 6576242"/>
              <a:gd name="connsiteX5" fmla="*/ 194 w 2427271"/>
              <a:gd name="connsiteY5" fmla="*/ 6174476 h 6576242"/>
              <a:gd name="connsiteX6" fmla="*/ 4486 w 2427271"/>
              <a:gd name="connsiteY6" fmla="*/ 8066 h 6576242"/>
              <a:gd name="connsiteX0" fmla="*/ 4486 w 2410019"/>
              <a:gd name="connsiteY0" fmla="*/ 8066 h 6576242"/>
              <a:gd name="connsiteX1" fmla="*/ 376489 w 2410019"/>
              <a:gd name="connsiteY1" fmla="*/ 0 h 6576242"/>
              <a:gd name="connsiteX2" fmla="*/ 2410019 w 2410019"/>
              <a:gd name="connsiteY2" fmla="*/ 6576242 h 6576242"/>
              <a:gd name="connsiteX3" fmla="*/ 401840 w 2410019"/>
              <a:gd name="connsiteY3" fmla="*/ 6576122 h 6576242"/>
              <a:gd name="connsiteX4" fmla="*/ 194 w 2410019"/>
              <a:gd name="connsiteY4" fmla="*/ 6174476 h 6576242"/>
              <a:gd name="connsiteX5" fmla="*/ 4486 w 2410019"/>
              <a:gd name="connsiteY5" fmla="*/ 8066 h 6576242"/>
              <a:gd name="connsiteX0" fmla="*/ 4486 w 401840"/>
              <a:gd name="connsiteY0" fmla="*/ 8066 h 6576122"/>
              <a:gd name="connsiteX1" fmla="*/ 376489 w 401840"/>
              <a:gd name="connsiteY1" fmla="*/ 0 h 6576122"/>
              <a:gd name="connsiteX2" fmla="*/ 401840 w 401840"/>
              <a:gd name="connsiteY2" fmla="*/ 6576122 h 6576122"/>
              <a:gd name="connsiteX3" fmla="*/ 194 w 401840"/>
              <a:gd name="connsiteY3" fmla="*/ 6174476 h 6576122"/>
              <a:gd name="connsiteX4" fmla="*/ 4486 w 401840"/>
              <a:gd name="connsiteY4" fmla="*/ 8066 h 6576122"/>
              <a:gd name="connsiteX0" fmla="*/ 4486 w 401840"/>
              <a:gd name="connsiteY0" fmla="*/ 1242 h 6569298"/>
              <a:gd name="connsiteX1" fmla="*/ 369665 w 401840"/>
              <a:gd name="connsiteY1" fmla="*/ 0 h 6569298"/>
              <a:gd name="connsiteX2" fmla="*/ 401840 w 401840"/>
              <a:gd name="connsiteY2" fmla="*/ 6569298 h 6569298"/>
              <a:gd name="connsiteX3" fmla="*/ 194 w 401840"/>
              <a:gd name="connsiteY3" fmla="*/ 6167652 h 6569298"/>
              <a:gd name="connsiteX4" fmla="*/ 4486 w 401840"/>
              <a:gd name="connsiteY4" fmla="*/ 1242 h 6569298"/>
              <a:gd name="connsiteX0" fmla="*/ 4486 w 371900"/>
              <a:gd name="connsiteY0" fmla="*/ 1242 h 6569298"/>
              <a:gd name="connsiteX1" fmla="*/ 369665 w 371900"/>
              <a:gd name="connsiteY1" fmla="*/ 0 h 6569298"/>
              <a:gd name="connsiteX2" fmla="*/ 367721 w 371900"/>
              <a:gd name="connsiteY2" fmla="*/ 6569298 h 6569298"/>
              <a:gd name="connsiteX3" fmla="*/ 194 w 371900"/>
              <a:gd name="connsiteY3" fmla="*/ 6167652 h 6569298"/>
              <a:gd name="connsiteX4" fmla="*/ 4486 w 371900"/>
              <a:gd name="connsiteY4" fmla="*/ 1242 h 6569298"/>
              <a:gd name="connsiteX0" fmla="*/ 4486 w 374545"/>
              <a:gd name="connsiteY0" fmla="*/ 1242 h 6569298"/>
              <a:gd name="connsiteX1" fmla="*/ 369665 w 374545"/>
              <a:gd name="connsiteY1" fmla="*/ 0 h 6569298"/>
              <a:gd name="connsiteX2" fmla="*/ 374545 w 374545"/>
              <a:gd name="connsiteY2" fmla="*/ 6569298 h 6569298"/>
              <a:gd name="connsiteX3" fmla="*/ 194 w 374545"/>
              <a:gd name="connsiteY3" fmla="*/ 6167652 h 6569298"/>
              <a:gd name="connsiteX4" fmla="*/ 4486 w 374545"/>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206068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206068 h 6569298"/>
              <a:gd name="connsiteX0" fmla="*/ 4292 w 374351"/>
              <a:gd name="connsiteY0" fmla="*/ 1242 h 6364472"/>
              <a:gd name="connsiteX1" fmla="*/ 362156 w 374351"/>
              <a:gd name="connsiteY1" fmla="*/ 0 h 6364472"/>
              <a:gd name="connsiteX2" fmla="*/ 374351 w 374351"/>
              <a:gd name="connsiteY2" fmla="*/ 6364472 h 6364472"/>
              <a:gd name="connsiteX3" fmla="*/ 0 w 374351"/>
              <a:gd name="connsiteY3" fmla="*/ 5962826 h 6364472"/>
              <a:gd name="connsiteX4" fmla="*/ 4292 w 374351"/>
              <a:gd name="connsiteY4" fmla="*/ 1242 h 6364472"/>
              <a:gd name="connsiteX0" fmla="*/ 4292 w 374351"/>
              <a:gd name="connsiteY0" fmla="*/ 0 h 6363230"/>
              <a:gd name="connsiteX1" fmla="*/ 369471 w 374351"/>
              <a:gd name="connsiteY1" fmla="*/ 6073 h 6363230"/>
              <a:gd name="connsiteX2" fmla="*/ 374351 w 374351"/>
              <a:gd name="connsiteY2" fmla="*/ 6363230 h 6363230"/>
              <a:gd name="connsiteX3" fmla="*/ 0 w 374351"/>
              <a:gd name="connsiteY3" fmla="*/ 5961584 h 6363230"/>
              <a:gd name="connsiteX4" fmla="*/ 4292 w 374351"/>
              <a:gd name="connsiteY4" fmla="*/ 0 h 6363230"/>
              <a:gd name="connsiteX0" fmla="*/ 4292 w 374351"/>
              <a:gd name="connsiteY0" fmla="*/ 8558 h 6371788"/>
              <a:gd name="connsiteX1" fmla="*/ 369471 w 374351"/>
              <a:gd name="connsiteY1" fmla="*/ 0 h 6371788"/>
              <a:gd name="connsiteX2" fmla="*/ 374351 w 374351"/>
              <a:gd name="connsiteY2" fmla="*/ 6371788 h 6371788"/>
              <a:gd name="connsiteX3" fmla="*/ 0 w 374351"/>
              <a:gd name="connsiteY3" fmla="*/ 5970142 h 6371788"/>
              <a:gd name="connsiteX4" fmla="*/ 4292 w 374351"/>
              <a:gd name="connsiteY4" fmla="*/ 8558 h 6371788"/>
              <a:gd name="connsiteX0" fmla="*/ 4292 w 378975"/>
              <a:gd name="connsiteY0" fmla="*/ 0 h 6363230"/>
              <a:gd name="connsiteX1" fmla="*/ 376787 w 378975"/>
              <a:gd name="connsiteY1" fmla="*/ 6073 h 6363230"/>
              <a:gd name="connsiteX2" fmla="*/ 374351 w 378975"/>
              <a:gd name="connsiteY2" fmla="*/ 6363230 h 6363230"/>
              <a:gd name="connsiteX3" fmla="*/ 0 w 378975"/>
              <a:gd name="connsiteY3" fmla="*/ 5961584 h 6363230"/>
              <a:gd name="connsiteX4" fmla="*/ 4292 w 378975"/>
              <a:gd name="connsiteY4" fmla="*/ 0 h 6363230"/>
              <a:gd name="connsiteX0" fmla="*/ 4292 w 378975"/>
              <a:gd name="connsiteY0" fmla="*/ 8558 h 6371788"/>
              <a:gd name="connsiteX1" fmla="*/ 376787 w 378975"/>
              <a:gd name="connsiteY1" fmla="*/ 0 h 6371788"/>
              <a:gd name="connsiteX2" fmla="*/ 374351 w 378975"/>
              <a:gd name="connsiteY2" fmla="*/ 6371788 h 6371788"/>
              <a:gd name="connsiteX3" fmla="*/ 0 w 378975"/>
              <a:gd name="connsiteY3" fmla="*/ 5970142 h 6371788"/>
              <a:gd name="connsiteX4" fmla="*/ 4292 w 378975"/>
              <a:gd name="connsiteY4" fmla="*/ 8558 h 6371788"/>
              <a:gd name="connsiteX0" fmla="*/ 4292 w 378975"/>
              <a:gd name="connsiteY0" fmla="*/ 0 h 6377861"/>
              <a:gd name="connsiteX1" fmla="*/ 376787 w 378975"/>
              <a:gd name="connsiteY1" fmla="*/ 6073 h 6377861"/>
              <a:gd name="connsiteX2" fmla="*/ 374351 w 378975"/>
              <a:gd name="connsiteY2" fmla="*/ 6377861 h 6377861"/>
              <a:gd name="connsiteX3" fmla="*/ 0 w 378975"/>
              <a:gd name="connsiteY3" fmla="*/ 5976215 h 6377861"/>
              <a:gd name="connsiteX4" fmla="*/ 4292 w 378975"/>
              <a:gd name="connsiteY4" fmla="*/ 0 h 6377861"/>
              <a:gd name="connsiteX0" fmla="*/ 4292 w 378975"/>
              <a:gd name="connsiteY0" fmla="*/ 0 h 6373098"/>
              <a:gd name="connsiteX1" fmla="*/ 376787 w 378975"/>
              <a:gd name="connsiteY1" fmla="*/ 1310 h 6373098"/>
              <a:gd name="connsiteX2" fmla="*/ 374351 w 378975"/>
              <a:gd name="connsiteY2" fmla="*/ 6373098 h 6373098"/>
              <a:gd name="connsiteX3" fmla="*/ 0 w 378975"/>
              <a:gd name="connsiteY3" fmla="*/ 5971452 h 6373098"/>
              <a:gd name="connsiteX4" fmla="*/ 4292 w 378975"/>
              <a:gd name="connsiteY4" fmla="*/ 0 h 6373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975" h="6373098">
                <a:moveTo>
                  <a:pt x="4292" y="0"/>
                </a:moveTo>
                <a:lnTo>
                  <a:pt x="376787" y="1310"/>
                </a:lnTo>
                <a:cubicBezTo>
                  <a:pt x="385237" y="2193351"/>
                  <a:pt x="365901" y="4181057"/>
                  <a:pt x="374351" y="6373098"/>
                </a:cubicBezTo>
                <a:cubicBezTo>
                  <a:pt x="152528" y="6373098"/>
                  <a:pt x="0" y="6273661"/>
                  <a:pt x="0" y="5971452"/>
                </a:cubicBezTo>
                <a:cubicBezTo>
                  <a:pt x="0" y="5669243"/>
                  <a:pt x="5737" y="1828308"/>
                  <a:pt x="4292" y="0"/>
                </a:cubicBezTo>
                <a:close/>
              </a:path>
            </a:pathLst>
          </a:custGeom>
          <a:gradFill flip="none" rotWithShape="1">
            <a:gsLst>
              <a:gs pos="0">
                <a:srgbClr val="D8450A"/>
              </a:gs>
              <a:gs pos="50000">
                <a:srgbClr val="F86F08">
                  <a:alpha val="95000"/>
                </a:srgbClr>
              </a:gs>
              <a:gs pos="100000">
                <a:srgbClr val="FC7420">
                  <a:alpha val="94000"/>
                </a:srgbClr>
              </a:gs>
            </a:gsLst>
            <a:lin ang="16200000" scaled="1"/>
            <a:tileRect/>
          </a:gradFill>
          <a:ln>
            <a:noFill/>
          </a:ln>
          <a:effectLst>
            <a:innerShdw blurRad="38100" dist="12700" dir="108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0" name="Slide Number Placeholder 1"/>
          <p:cNvSpPr txBox="1">
            <a:spLocks/>
          </p:cNvSpPr>
          <p:nvPr userDrawn="1"/>
        </p:nvSpPr>
        <p:spPr>
          <a:xfrm>
            <a:off x="4681538" y="6313488"/>
            <a:ext cx="396875" cy="365125"/>
          </a:xfrm>
          <a:prstGeom prst="rect">
            <a:avLst/>
          </a:prstGeom>
        </p:spPr>
        <p:txBody>
          <a:bodyPr anchor="ctr"/>
          <a:lstStyle>
            <a:defPPr>
              <a:defRPr lang="en-US"/>
            </a:defPPr>
            <a:lvl1pPr algn="l" rtl="0" fontAlgn="base">
              <a:spcBef>
                <a:spcPct val="0"/>
              </a:spcBef>
              <a:spcAft>
                <a:spcPct val="0"/>
              </a:spcAft>
              <a:defRPr sz="1000" b="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EECDE2BC-569B-42AB-B400-CF9AFB66E33B}" type="slidenum">
              <a:rPr lang="en-US" smtClean="0">
                <a:solidFill>
                  <a:prstClr val="black">
                    <a:lumMod val="75000"/>
                    <a:lumOff val="25000"/>
                  </a:prstClr>
                </a:solidFill>
              </a:rPr>
              <a:pPr>
                <a:defRPr/>
              </a:pPr>
              <a:t>‹#›</a:t>
            </a:fld>
            <a:endParaRPr lang="en-US" dirty="0">
              <a:solidFill>
                <a:prstClr val="black">
                  <a:lumMod val="75000"/>
                  <a:lumOff val="25000"/>
                </a:prstClr>
              </a:solidFill>
            </a:endParaRPr>
          </a:p>
        </p:txBody>
      </p:sp>
      <p:cxnSp>
        <p:nvCxnSpPr>
          <p:cNvPr id="31" name="Straight Connector 30"/>
          <p:cNvCxnSpPr/>
          <p:nvPr userDrawn="1"/>
        </p:nvCxnSpPr>
        <p:spPr>
          <a:xfrm>
            <a:off x="5049838" y="6365875"/>
            <a:ext cx="0" cy="2778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082" name="Group 31"/>
          <p:cNvGrpSpPr>
            <a:grpSpLocks/>
          </p:cNvGrpSpPr>
          <p:nvPr userDrawn="1"/>
        </p:nvGrpSpPr>
        <p:grpSpPr bwMode="auto">
          <a:xfrm>
            <a:off x="633413" y="6272213"/>
            <a:ext cx="1771650" cy="381000"/>
            <a:chOff x="633159" y="6301141"/>
            <a:chExt cx="1771650" cy="381114"/>
          </a:xfrm>
        </p:grpSpPr>
        <p:sp>
          <p:nvSpPr>
            <p:cNvPr id="33" name="Text Box 129"/>
            <p:cNvSpPr txBox="1">
              <a:spLocks noChangeAspect="1" noChangeArrowheads="1"/>
            </p:cNvSpPr>
            <p:nvPr/>
          </p:nvSpPr>
          <p:spPr bwMode="black">
            <a:xfrm>
              <a:off x="2095246" y="6486934"/>
              <a:ext cx="309563" cy="152446"/>
            </a:xfrm>
            <a:prstGeom prst="rect">
              <a:avLst/>
            </a:prstGeom>
            <a:noFill/>
            <a:ln w="9525">
              <a:noFill/>
              <a:miter lim="800000"/>
              <a:headEnd/>
              <a:tailEnd/>
            </a:ln>
            <a:effectLst/>
          </p:spPr>
          <p:txBody>
            <a:bodyPr>
              <a:spAutoFit/>
            </a:bodyPr>
            <a:lstStyle/>
            <a:p>
              <a:pPr>
                <a:defRPr/>
              </a:pPr>
              <a:r>
                <a:rPr lang="en-US" sz="400" b="1">
                  <a:solidFill>
                    <a:prstClr val="black"/>
                  </a:solidFill>
                </a:rPr>
                <a:t>TM</a:t>
              </a:r>
            </a:p>
          </p:txBody>
        </p:sp>
        <p:sp>
          <p:nvSpPr>
            <p:cNvPr id="34" name="Freeform 143"/>
            <p:cNvSpPr>
              <a:spLocks noChangeAspect="1"/>
            </p:cNvSpPr>
            <p:nvPr/>
          </p:nvSpPr>
          <p:spPr bwMode="black">
            <a:xfrm>
              <a:off x="739521" y="6301141"/>
              <a:ext cx="127000" cy="69871"/>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35" name="Freeform 144"/>
            <p:cNvSpPr>
              <a:spLocks noChangeAspect="1"/>
            </p:cNvSpPr>
            <p:nvPr/>
          </p:nvSpPr>
          <p:spPr bwMode="black">
            <a:xfrm>
              <a:off x="814134" y="6339252"/>
              <a:ext cx="123825" cy="69871"/>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36" name="Freeform 145"/>
            <p:cNvSpPr>
              <a:spLocks noChangeAspect="1"/>
            </p:cNvSpPr>
            <p:nvPr/>
          </p:nvSpPr>
          <p:spPr bwMode="black">
            <a:xfrm>
              <a:off x="882396" y="6374188"/>
              <a:ext cx="127000" cy="73047"/>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37" name="Freeform 146"/>
            <p:cNvSpPr>
              <a:spLocks noChangeAspect="1"/>
            </p:cNvSpPr>
            <p:nvPr/>
          </p:nvSpPr>
          <p:spPr bwMode="black">
            <a:xfrm>
              <a:off x="776034" y="6439294"/>
              <a:ext cx="127000" cy="73047"/>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38" name="Freeform 147"/>
            <p:cNvSpPr>
              <a:spLocks noChangeAspect="1"/>
            </p:cNvSpPr>
            <p:nvPr/>
          </p:nvSpPr>
          <p:spPr bwMode="black">
            <a:xfrm>
              <a:off x="847471" y="6478994"/>
              <a:ext cx="125413" cy="68282"/>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39" name="Freeform 148"/>
            <p:cNvSpPr>
              <a:spLocks noChangeAspect="1"/>
            </p:cNvSpPr>
            <p:nvPr/>
          </p:nvSpPr>
          <p:spPr bwMode="black">
            <a:xfrm>
              <a:off x="671259" y="6502813"/>
              <a:ext cx="123825" cy="74635"/>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40" name="Freeform 149"/>
            <p:cNvSpPr>
              <a:spLocks noChangeAspect="1"/>
            </p:cNvSpPr>
            <p:nvPr/>
          </p:nvSpPr>
          <p:spPr bwMode="black">
            <a:xfrm>
              <a:off x="739521" y="6540925"/>
              <a:ext cx="127000" cy="71459"/>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41" name="Freeform 150"/>
            <p:cNvSpPr>
              <a:spLocks noChangeAspect="1"/>
            </p:cNvSpPr>
            <p:nvPr/>
          </p:nvSpPr>
          <p:spPr bwMode="black">
            <a:xfrm>
              <a:off x="633159" y="6607620"/>
              <a:ext cx="127000" cy="71459"/>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42" name="Freeform 151"/>
            <p:cNvSpPr>
              <a:spLocks noChangeAspect="1"/>
            </p:cNvSpPr>
            <p:nvPr/>
          </p:nvSpPr>
          <p:spPr bwMode="black">
            <a:xfrm>
              <a:off x="1009396" y="6488522"/>
              <a:ext cx="103188" cy="190557"/>
            </a:xfrm>
            <a:custGeom>
              <a:avLst/>
              <a:gdLst/>
              <a:ahLst/>
              <a:cxnLst>
                <a:cxn ang="0">
                  <a:pos x="12" y="45"/>
                </a:cxn>
                <a:cxn ang="0">
                  <a:pos x="0" y="45"/>
                </a:cxn>
                <a:cxn ang="0">
                  <a:pos x="3" y="30"/>
                </a:cxn>
                <a:cxn ang="0">
                  <a:pos x="15" y="30"/>
                </a:cxn>
                <a:cxn ang="0">
                  <a:pos x="17" y="22"/>
                </a:cxn>
                <a:cxn ang="0">
                  <a:pos x="44" y="0"/>
                </a:cxn>
                <a:cxn ang="0">
                  <a:pos x="59" y="1"/>
                </a:cxn>
                <a:cxn ang="0">
                  <a:pos x="56" y="19"/>
                </a:cxn>
                <a:cxn ang="0">
                  <a:pos x="49" y="19"/>
                </a:cxn>
                <a:cxn ang="0">
                  <a:pos x="40" y="25"/>
                </a:cxn>
                <a:cxn ang="0">
                  <a:pos x="39" y="30"/>
                </a:cxn>
                <a:cxn ang="0">
                  <a:pos x="54" y="30"/>
                </a:cxn>
                <a:cxn ang="0">
                  <a:pos x="51" y="45"/>
                </a:cxn>
                <a:cxn ang="0">
                  <a:pos x="36" y="45"/>
                </a:cxn>
                <a:cxn ang="0">
                  <a:pos x="23" y="110"/>
                </a:cxn>
                <a:cxn ang="0">
                  <a:pos x="0" y="110"/>
                </a:cxn>
                <a:cxn ang="0">
                  <a:pos x="12" y="45"/>
                </a:cxn>
              </a:cxnLst>
              <a:rect l="0" t="0" r="r" b="b"/>
              <a:pathLst>
                <a:path w="59" h="110">
                  <a:moveTo>
                    <a:pt x="12" y="45"/>
                  </a:moveTo>
                  <a:cubicBezTo>
                    <a:pt x="0" y="45"/>
                    <a:pt x="0" y="45"/>
                    <a:pt x="0" y="45"/>
                  </a:cubicBezTo>
                  <a:cubicBezTo>
                    <a:pt x="3" y="30"/>
                    <a:pt x="3" y="30"/>
                    <a:pt x="3" y="30"/>
                  </a:cubicBezTo>
                  <a:cubicBezTo>
                    <a:pt x="15" y="30"/>
                    <a:pt x="15" y="30"/>
                    <a:pt x="15" y="30"/>
                  </a:cubicBezTo>
                  <a:cubicBezTo>
                    <a:pt x="17" y="22"/>
                    <a:pt x="17" y="22"/>
                    <a:pt x="17" y="22"/>
                  </a:cubicBezTo>
                  <a:cubicBezTo>
                    <a:pt x="18" y="13"/>
                    <a:pt x="24" y="0"/>
                    <a:pt x="44" y="0"/>
                  </a:cubicBezTo>
                  <a:cubicBezTo>
                    <a:pt x="49" y="0"/>
                    <a:pt x="57" y="0"/>
                    <a:pt x="59" y="1"/>
                  </a:cubicBezTo>
                  <a:cubicBezTo>
                    <a:pt x="56" y="19"/>
                    <a:pt x="56" y="19"/>
                    <a:pt x="56" y="19"/>
                  </a:cubicBezTo>
                  <a:cubicBezTo>
                    <a:pt x="49" y="19"/>
                    <a:pt x="49" y="19"/>
                    <a:pt x="49" y="19"/>
                  </a:cubicBezTo>
                  <a:cubicBezTo>
                    <a:pt x="45" y="19"/>
                    <a:pt x="41" y="20"/>
                    <a:pt x="40" y="25"/>
                  </a:cubicBezTo>
                  <a:cubicBezTo>
                    <a:pt x="39" y="30"/>
                    <a:pt x="39" y="30"/>
                    <a:pt x="39" y="30"/>
                  </a:cubicBezTo>
                  <a:cubicBezTo>
                    <a:pt x="54" y="30"/>
                    <a:pt x="54" y="30"/>
                    <a:pt x="54" y="30"/>
                  </a:cubicBezTo>
                  <a:cubicBezTo>
                    <a:pt x="51" y="45"/>
                    <a:pt x="51" y="45"/>
                    <a:pt x="51" y="45"/>
                  </a:cubicBezTo>
                  <a:cubicBezTo>
                    <a:pt x="36" y="45"/>
                    <a:pt x="36" y="45"/>
                    <a:pt x="36" y="45"/>
                  </a:cubicBezTo>
                  <a:cubicBezTo>
                    <a:pt x="23" y="110"/>
                    <a:pt x="23" y="110"/>
                    <a:pt x="23" y="110"/>
                  </a:cubicBezTo>
                  <a:cubicBezTo>
                    <a:pt x="0" y="110"/>
                    <a:pt x="0" y="110"/>
                    <a:pt x="0" y="110"/>
                  </a:cubicBezTo>
                  <a:lnTo>
                    <a:pt x="12" y="45"/>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4" name="Freeform 152"/>
            <p:cNvSpPr>
              <a:spLocks noChangeAspect="1"/>
            </p:cNvSpPr>
            <p:nvPr/>
          </p:nvSpPr>
          <p:spPr bwMode="black">
            <a:xfrm>
              <a:off x="1095121" y="6536161"/>
              <a:ext cx="107950" cy="142918"/>
            </a:xfrm>
            <a:custGeom>
              <a:avLst/>
              <a:gdLst/>
              <a:ahLst/>
              <a:cxnLst>
                <a:cxn ang="0">
                  <a:pos x="16" y="0"/>
                </a:cxn>
                <a:cxn ang="0">
                  <a:pos x="39" y="0"/>
                </a:cxn>
                <a:cxn ang="0">
                  <a:pos x="38" y="9"/>
                </a:cxn>
                <a:cxn ang="0">
                  <a:pos x="62" y="0"/>
                </a:cxn>
                <a:cxn ang="0">
                  <a:pos x="58" y="21"/>
                </a:cxn>
                <a:cxn ang="0">
                  <a:pos x="55" y="21"/>
                </a:cxn>
                <a:cxn ang="0">
                  <a:pos x="33" y="35"/>
                </a:cxn>
                <a:cxn ang="0">
                  <a:pos x="24" y="82"/>
                </a:cxn>
                <a:cxn ang="0">
                  <a:pos x="0" y="82"/>
                </a:cxn>
                <a:cxn ang="0">
                  <a:pos x="16" y="0"/>
                </a:cxn>
              </a:cxnLst>
              <a:rect l="0" t="0" r="r" b="b"/>
              <a:pathLst>
                <a:path w="62" h="82">
                  <a:moveTo>
                    <a:pt x="16" y="0"/>
                  </a:moveTo>
                  <a:cubicBezTo>
                    <a:pt x="39" y="0"/>
                    <a:pt x="39" y="0"/>
                    <a:pt x="39" y="0"/>
                  </a:cubicBezTo>
                  <a:cubicBezTo>
                    <a:pt x="38" y="9"/>
                    <a:pt x="38" y="9"/>
                    <a:pt x="38" y="9"/>
                  </a:cubicBezTo>
                  <a:cubicBezTo>
                    <a:pt x="44" y="4"/>
                    <a:pt x="53" y="1"/>
                    <a:pt x="62" y="0"/>
                  </a:cubicBezTo>
                  <a:cubicBezTo>
                    <a:pt x="58" y="21"/>
                    <a:pt x="58" y="21"/>
                    <a:pt x="58" y="21"/>
                  </a:cubicBezTo>
                  <a:cubicBezTo>
                    <a:pt x="55" y="21"/>
                    <a:pt x="55" y="21"/>
                    <a:pt x="55" y="21"/>
                  </a:cubicBezTo>
                  <a:cubicBezTo>
                    <a:pt x="41" y="23"/>
                    <a:pt x="35" y="26"/>
                    <a:pt x="33" y="35"/>
                  </a:cubicBezTo>
                  <a:cubicBezTo>
                    <a:pt x="24" y="82"/>
                    <a:pt x="24" y="82"/>
                    <a:pt x="24" y="82"/>
                  </a:cubicBezTo>
                  <a:cubicBezTo>
                    <a:pt x="0" y="82"/>
                    <a:pt x="0" y="82"/>
                    <a:pt x="0" y="82"/>
                  </a:cubicBezTo>
                  <a:lnTo>
                    <a:pt x="16" y="0"/>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5" name="Freeform 153"/>
            <p:cNvSpPr>
              <a:spLocks noChangeAspect="1" noEditPoints="1"/>
            </p:cNvSpPr>
            <p:nvPr/>
          </p:nvSpPr>
          <p:spPr bwMode="black">
            <a:xfrm>
              <a:off x="1779334" y="6532985"/>
              <a:ext cx="150812" cy="149270"/>
            </a:xfrm>
            <a:custGeom>
              <a:avLst/>
              <a:gdLst/>
              <a:ahLst/>
              <a:cxnLst>
                <a:cxn ang="0">
                  <a:pos x="76" y="67"/>
                </a:cxn>
                <a:cxn ang="0">
                  <a:pos x="75" y="84"/>
                </a:cxn>
                <a:cxn ang="0">
                  <a:pos x="53" y="84"/>
                </a:cxn>
                <a:cxn ang="0">
                  <a:pos x="53" y="75"/>
                </a:cxn>
                <a:cxn ang="0">
                  <a:pos x="52" y="75"/>
                </a:cxn>
                <a:cxn ang="0">
                  <a:pos x="26" y="86"/>
                </a:cxn>
                <a:cxn ang="0">
                  <a:pos x="3" y="62"/>
                </a:cxn>
                <a:cxn ang="0">
                  <a:pos x="51" y="32"/>
                </a:cxn>
                <a:cxn ang="0">
                  <a:pos x="60" y="30"/>
                </a:cxn>
                <a:cxn ang="0">
                  <a:pos x="61" y="24"/>
                </a:cxn>
                <a:cxn ang="0">
                  <a:pos x="51" y="15"/>
                </a:cxn>
                <a:cxn ang="0">
                  <a:pos x="37" y="26"/>
                </a:cxn>
                <a:cxn ang="0">
                  <a:pos x="14" y="26"/>
                </a:cxn>
                <a:cxn ang="0">
                  <a:pos x="52" y="0"/>
                </a:cxn>
                <a:cxn ang="0">
                  <a:pos x="84" y="24"/>
                </a:cxn>
                <a:cxn ang="0">
                  <a:pos x="76" y="67"/>
                </a:cxn>
                <a:cxn ang="0">
                  <a:pos x="57" y="44"/>
                </a:cxn>
                <a:cxn ang="0">
                  <a:pos x="40" y="49"/>
                </a:cxn>
                <a:cxn ang="0">
                  <a:pos x="27" y="59"/>
                </a:cxn>
                <a:cxn ang="0">
                  <a:pos x="36" y="68"/>
                </a:cxn>
                <a:cxn ang="0">
                  <a:pos x="56" y="50"/>
                </a:cxn>
                <a:cxn ang="0">
                  <a:pos x="57" y="44"/>
                </a:cxn>
              </a:cxnLst>
              <a:rect l="0" t="0" r="r" b="b"/>
              <a:pathLst>
                <a:path w="87" h="86">
                  <a:moveTo>
                    <a:pt x="76" y="67"/>
                  </a:moveTo>
                  <a:cubicBezTo>
                    <a:pt x="75" y="72"/>
                    <a:pt x="74" y="79"/>
                    <a:pt x="75" y="84"/>
                  </a:cubicBezTo>
                  <a:cubicBezTo>
                    <a:pt x="53" y="84"/>
                    <a:pt x="53" y="84"/>
                    <a:pt x="53" y="84"/>
                  </a:cubicBezTo>
                  <a:cubicBezTo>
                    <a:pt x="52" y="81"/>
                    <a:pt x="52" y="78"/>
                    <a:pt x="53" y="75"/>
                  </a:cubicBezTo>
                  <a:cubicBezTo>
                    <a:pt x="52" y="75"/>
                    <a:pt x="52" y="75"/>
                    <a:pt x="52" y="75"/>
                  </a:cubicBezTo>
                  <a:cubicBezTo>
                    <a:pt x="47" y="82"/>
                    <a:pt x="34" y="86"/>
                    <a:pt x="26" y="86"/>
                  </a:cubicBezTo>
                  <a:cubicBezTo>
                    <a:pt x="10" y="86"/>
                    <a:pt x="0" y="77"/>
                    <a:pt x="3" y="62"/>
                  </a:cubicBezTo>
                  <a:cubicBezTo>
                    <a:pt x="7" y="42"/>
                    <a:pt x="24" y="35"/>
                    <a:pt x="51" y="32"/>
                  </a:cubicBezTo>
                  <a:cubicBezTo>
                    <a:pt x="60" y="30"/>
                    <a:pt x="60" y="30"/>
                    <a:pt x="60" y="30"/>
                  </a:cubicBezTo>
                  <a:cubicBezTo>
                    <a:pt x="61" y="24"/>
                    <a:pt x="61" y="24"/>
                    <a:pt x="61" y="24"/>
                  </a:cubicBezTo>
                  <a:cubicBezTo>
                    <a:pt x="62" y="17"/>
                    <a:pt x="58" y="15"/>
                    <a:pt x="51" y="15"/>
                  </a:cubicBezTo>
                  <a:cubicBezTo>
                    <a:pt x="44" y="15"/>
                    <a:pt x="40" y="18"/>
                    <a:pt x="37" y="26"/>
                  </a:cubicBezTo>
                  <a:cubicBezTo>
                    <a:pt x="14" y="26"/>
                    <a:pt x="14" y="26"/>
                    <a:pt x="14" y="26"/>
                  </a:cubicBezTo>
                  <a:cubicBezTo>
                    <a:pt x="19" y="2"/>
                    <a:pt x="41" y="0"/>
                    <a:pt x="52" y="0"/>
                  </a:cubicBezTo>
                  <a:cubicBezTo>
                    <a:pt x="75" y="0"/>
                    <a:pt x="87" y="5"/>
                    <a:pt x="84" y="24"/>
                  </a:cubicBezTo>
                  <a:lnTo>
                    <a:pt x="76" y="67"/>
                  </a:lnTo>
                  <a:close/>
                  <a:moveTo>
                    <a:pt x="57" y="44"/>
                  </a:moveTo>
                  <a:cubicBezTo>
                    <a:pt x="40" y="49"/>
                    <a:pt x="40" y="49"/>
                    <a:pt x="40" y="49"/>
                  </a:cubicBezTo>
                  <a:cubicBezTo>
                    <a:pt x="34" y="50"/>
                    <a:pt x="28" y="53"/>
                    <a:pt x="27" y="59"/>
                  </a:cubicBezTo>
                  <a:cubicBezTo>
                    <a:pt x="25" y="66"/>
                    <a:pt x="30" y="68"/>
                    <a:pt x="36" y="68"/>
                  </a:cubicBezTo>
                  <a:cubicBezTo>
                    <a:pt x="45" y="68"/>
                    <a:pt x="54" y="62"/>
                    <a:pt x="56" y="50"/>
                  </a:cubicBezTo>
                  <a:lnTo>
                    <a:pt x="57" y="44"/>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6" name="Freeform 154"/>
            <p:cNvSpPr>
              <a:spLocks noChangeAspect="1"/>
            </p:cNvSpPr>
            <p:nvPr/>
          </p:nvSpPr>
          <p:spPr bwMode="black">
            <a:xfrm>
              <a:off x="1934909" y="6490110"/>
              <a:ext cx="77787" cy="188970"/>
            </a:xfrm>
            <a:custGeom>
              <a:avLst/>
              <a:gdLst/>
              <a:ahLst/>
              <a:cxnLst>
                <a:cxn ang="0">
                  <a:pos x="0" y="218"/>
                </a:cxn>
                <a:cxn ang="0">
                  <a:pos x="42" y="0"/>
                </a:cxn>
                <a:cxn ang="0">
                  <a:pos x="90" y="0"/>
                </a:cxn>
                <a:cxn ang="0">
                  <a:pos x="48" y="218"/>
                </a:cxn>
                <a:cxn ang="0">
                  <a:pos x="0" y="218"/>
                </a:cxn>
              </a:cxnLst>
              <a:rect l="0" t="0" r="r" b="b"/>
              <a:pathLst>
                <a:path w="90" h="218">
                  <a:moveTo>
                    <a:pt x="0" y="218"/>
                  </a:moveTo>
                  <a:lnTo>
                    <a:pt x="42" y="0"/>
                  </a:lnTo>
                  <a:lnTo>
                    <a:pt x="90" y="0"/>
                  </a:lnTo>
                  <a:lnTo>
                    <a:pt x="48" y="218"/>
                  </a:lnTo>
                  <a:lnTo>
                    <a:pt x="0" y="218"/>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7" name="Freeform 155"/>
            <p:cNvSpPr>
              <a:spLocks noChangeAspect="1" noEditPoints="1"/>
            </p:cNvSpPr>
            <p:nvPr/>
          </p:nvSpPr>
          <p:spPr bwMode="black">
            <a:xfrm>
              <a:off x="1190371" y="6532985"/>
              <a:ext cx="153988" cy="149270"/>
            </a:xfrm>
            <a:custGeom>
              <a:avLst/>
              <a:gdLst/>
              <a:ahLst/>
              <a:cxnLst>
                <a:cxn ang="0">
                  <a:pos x="42" y="68"/>
                </a:cxn>
                <a:cxn ang="0">
                  <a:pos x="28" y="48"/>
                </a:cxn>
                <a:cxn ang="0">
                  <a:pos x="84" y="48"/>
                </a:cxn>
                <a:cxn ang="0">
                  <a:pos x="53" y="0"/>
                </a:cxn>
                <a:cxn ang="0">
                  <a:pos x="4" y="45"/>
                </a:cxn>
                <a:cxn ang="0">
                  <a:pos x="37" y="86"/>
                </a:cxn>
                <a:cxn ang="0">
                  <a:pos x="80" y="63"/>
                </a:cxn>
                <a:cxn ang="0">
                  <a:pos x="64" y="55"/>
                </a:cxn>
                <a:cxn ang="0">
                  <a:pos x="42" y="68"/>
                </a:cxn>
                <a:cxn ang="0">
                  <a:pos x="50" y="18"/>
                </a:cxn>
                <a:cxn ang="0">
                  <a:pos x="63" y="33"/>
                </a:cxn>
                <a:cxn ang="0">
                  <a:pos x="30"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8" y="0"/>
                    <a:pt x="10" y="17"/>
                    <a:pt x="4" y="45"/>
                  </a:cubicBezTo>
                  <a:cubicBezTo>
                    <a:pt x="0" y="68"/>
                    <a:pt x="11" y="86"/>
                    <a:pt x="37" y="86"/>
                  </a:cubicBezTo>
                  <a:cubicBezTo>
                    <a:pt x="55" y="86"/>
                    <a:pt x="69" y="79"/>
                    <a:pt x="80" y="63"/>
                  </a:cubicBezTo>
                  <a:cubicBezTo>
                    <a:pt x="64" y="55"/>
                    <a:pt x="64" y="55"/>
                    <a:pt x="64" y="55"/>
                  </a:cubicBezTo>
                  <a:cubicBezTo>
                    <a:pt x="55" y="64"/>
                    <a:pt x="50" y="68"/>
                    <a:pt x="42" y="68"/>
                  </a:cubicBezTo>
                  <a:close/>
                  <a:moveTo>
                    <a:pt x="50" y="18"/>
                  </a:moveTo>
                  <a:cubicBezTo>
                    <a:pt x="56" y="18"/>
                    <a:pt x="64" y="21"/>
                    <a:pt x="63" y="33"/>
                  </a:cubicBezTo>
                  <a:cubicBezTo>
                    <a:pt x="30" y="33"/>
                    <a:pt x="30" y="33"/>
                    <a:pt x="30" y="33"/>
                  </a:cubicBezTo>
                  <a:cubicBezTo>
                    <a:pt x="34" y="22"/>
                    <a:pt x="43" y="18"/>
                    <a:pt x="50"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8" name="Freeform 156"/>
            <p:cNvSpPr>
              <a:spLocks noChangeAspect="1" noEditPoints="1"/>
            </p:cNvSpPr>
            <p:nvPr/>
          </p:nvSpPr>
          <p:spPr bwMode="black">
            <a:xfrm>
              <a:off x="1344359" y="6532985"/>
              <a:ext cx="153987" cy="149270"/>
            </a:xfrm>
            <a:custGeom>
              <a:avLst/>
              <a:gdLst/>
              <a:ahLst/>
              <a:cxnLst>
                <a:cxn ang="0">
                  <a:pos x="42" y="68"/>
                </a:cxn>
                <a:cxn ang="0">
                  <a:pos x="28" y="48"/>
                </a:cxn>
                <a:cxn ang="0">
                  <a:pos x="84" y="48"/>
                </a:cxn>
                <a:cxn ang="0">
                  <a:pos x="53" y="0"/>
                </a:cxn>
                <a:cxn ang="0">
                  <a:pos x="5" y="45"/>
                </a:cxn>
                <a:cxn ang="0">
                  <a:pos x="37" y="86"/>
                </a:cxn>
                <a:cxn ang="0">
                  <a:pos x="81" y="63"/>
                </a:cxn>
                <a:cxn ang="0">
                  <a:pos x="64" y="55"/>
                </a:cxn>
                <a:cxn ang="0">
                  <a:pos x="42" y="68"/>
                </a:cxn>
                <a:cxn ang="0">
                  <a:pos x="50" y="18"/>
                </a:cxn>
                <a:cxn ang="0">
                  <a:pos x="63" y="33"/>
                </a:cxn>
                <a:cxn ang="0">
                  <a:pos x="31"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9" y="0"/>
                    <a:pt x="10" y="17"/>
                    <a:pt x="5" y="45"/>
                  </a:cubicBezTo>
                  <a:cubicBezTo>
                    <a:pt x="0" y="68"/>
                    <a:pt x="12" y="86"/>
                    <a:pt x="37" y="86"/>
                  </a:cubicBezTo>
                  <a:cubicBezTo>
                    <a:pt x="55" y="86"/>
                    <a:pt x="69" y="79"/>
                    <a:pt x="81" y="63"/>
                  </a:cubicBezTo>
                  <a:cubicBezTo>
                    <a:pt x="64" y="55"/>
                    <a:pt x="64" y="55"/>
                    <a:pt x="64" y="55"/>
                  </a:cubicBezTo>
                  <a:cubicBezTo>
                    <a:pt x="55" y="64"/>
                    <a:pt x="50" y="68"/>
                    <a:pt x="42" y="68"/>
                  </a:cubicBezTo>
                  <a:close/>
                  <a:moveTo>
                    <a:pt x="50" y="18"/>
                  </a:moveTo>
                  <a:cubicBezTo>
                    <a:pt x="57" y="18"/>
                    <a:pt x="65" y="21"/>
                    <a:pt x="63" y="33"/>
                  </a:cubicBezTo>
                  <a:cubicBezTo>
                    <a:pt x="31" y="33"/>
                    <a:pt x="31" y="33"/>
                    <a:pt x="31" y="33"/>
                  </a:cubicBezTo>
                  <a:cubicBezTo>
                    <a:pt x="34" y="22"/>
                    <a:pt x="43" y="18"/>
                    <a:pt x="50"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49" name="Freeform 157"/>
            <p:cNvSpPr>
              <a:spLocks noChangeAspect="1" noEditPoints="1"/>
            </p:cNvSpPr>
            <p:nvPr/>
          </p:nvSpPr>
          <p:spPr bwMode="black">
            <a:xfrm>
              <a:off x="2001584" y="6532985"/>
              <a:ext cx="152400" cy="149270"/>
            </a:xfrm>
            <a:custGeom>
              <a:avLst/>
              <a:gdLst/>
              <a:ahLst/>
              <a:cxnLst>
                <a:cxn ang="0">
                  <a:pos x="41" y="68"/>
                </a:cxn>
                <a:cxn ang="0">
                  <a:pos x="28" y="48"/>
                </a:cxn>
                <a:cxn ang="0">
                  <a:pos x="84" y="48"/>
                </a:cxn>
                <a:cxn ang="0">
                  <a:pos x="53" y="0"/>
                </a:cxn>
                <a:cxn ang="0">
                  <a:pos x="4" y="45"/>
                </a:cxn>
                <a:cxn ang="0">
                  <a:pos x="36" y="86"/>
                </a:cxn>
                <a:cxn ang="0">
                  <a:pos x="80" y="63"/>
                </a:cxn>
                <a:cxn ang="0">
                  <a:pos x="63" y="55"/>
                </a:cxn>
                <a:cxn ang="0">
                  <a:pos x="41" y="68"/>
                </a:cxn>
                <a:cxn ang="0">
                  <a:pos x="49" y="18"/>
                </a:cxn>
                <a:cxn ang="0">
                  <a:pos x="63" y="33"/>
                </a:cxn>
                <a:cxn ang="0">
                  <a:pos x="30" y="33"/>
                </a:cxn>
                <a:cxn ang="0">
                  <a:pos x="49" y="18"/>
                </a:cxn>
              </a:cxnLst>
              <a:rect l="0" t="0" r="r" b="b"/>
              <a:pathLst>
                <a:path w="88" h="86">
                  <a:moveTo>
                    <a:pt x="41" y="68"/>
                  </a:moveTo>
                  <a:cubicBezTo>
                    <a:pt x="34" y="68"/>
                    <a:pt x="25" y="63"/>
                    <a:pt x="28" y="48"/>
                  </a:cubicBezTo>
                  <a:cubicBezTo>
                    <a:pt x="84" y="48"/>
                    <a:pt x="84" y="48"/>
                    <a:pt x="84" y="48"/>
                  </a:cubicBezTo>
                  <a:cubicBezTo>
                    <a:pt x="88" y="23"/>
                    <a:pt x="83" y="0"/>
                    <a:pt x="53" y="0"/>
                  </a:cubicBezTo>
                  <a:cubicBezTo>
                    <a:pt x="28" y="0"/>
                    <a:pt x="10" y="17"/>
                    <a:pt x="4" y="45"/>
                  </a:cubicBezTo>
                  <a:cubicBezTo>
                    <a:pt x="0" y="68"/>
                    <a:pt x="11" y="86"/>
                    <a:pt x="36" y="86"/>
                  </a:cubicBezTo>
                  <a:cubicBezTo>
                    <a:pt x="55" y="86"/>
                    <a:pt x="69" y="79"/>
                    <a:pt x="80" y="63"/>
                  </a:cubicBezTo>
                  <a:cubicBezTo>
                    <a:pt x="63" y="55"/>
                    <a:pt x="63" y="55"/>
                    <a:pt x="63" y="55"/>
                  </a:cubicBezTo>
                  <a:cubicBezTo>
                    <a:pt x="55" y="64"/>
                    <a:pt x="50" y="68"/>
                    <a:pt x="41" y="68"/>
                  </a:cubicBezTo>
                  <a:close/>
                  <a:moveTo>
                    <a:pt x="49" y="18"/>
                  </a:moveTo>
                  <a:cubicBezTo>
                    <a:pt x="56" y="18"/>
                    <a:pt x="64" y="21"/>
                    <a:pt x="63" y="33"/>
                  </a:cubicBezTo>
                  <a:cubicBezTo>
                    <a:pt x="30" y="33"/>
                    <a:pt x="30" y="33"/>
                    <a:pt x="30" y="33"/>
                  </a:cubicBezTo>
                  <a:cubicBezTo>
                    <a:pt x="33" y="22"/>
                    <a:pt x="42" y="18"/>
                    <a:pt x="49"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50" name="Freeform 158"/>
            <p:cNvSpPr>
              <a:spLocks noChangeAspect="1"/>
            </p:cNvSpPr>
            <p:nvPr/>
          </p:nvSpPr>
          <p:spPr bwMode="black">
            <a:xfrm>
              <a:off x="1636459" y="6532985"/>
              <a:ext cx="147637" cy="149270"/>
            </a:xfrm>
            <a:custGeom>
              <a:avLst/>
              <a:gdLst/>
              <a:ahLst/>
              <a:cxnLst>
                <a:cxn ang="0">
                  <a:pos x="63" y="56"/>
                </a:cxn>
                <a:cxn ang="0">
                  <a:pos x="44" y="67"/>
                </a:cxn>
                <a:cxn ang="0">
                  <a:pos x="30" y="43"/>
                </a:cxn>
                <a:cxn ang="0">
                  <a:pos x="53" y="19"/>
                </a:cxn>
                <a:cxn ang="0">
                  <a:pos x="67" y="31"/>
                </a:cxn>
                <a:cxn ang="0">
                  <a:pos x="86" y="19"/>
                </a:cxn>
                <a:cxn ang="0">
                  <a:pos x="54" y="0"/>
                </a:cxn>
                <a:cxn ang="0">
                  <a:pos x="5" y="43"/>
                </a:cxn>
                <a:cxn ang="0">
                  <a:pos x="38" y="86"/>
                </a:cxn>
                <a:cxn ang="0">
                  <a:pos x="79" y="64"/>
                </a:cxn>
                <a:cxn ang="0">
                  <a:pos x="63" y="56"/>
                </a:cxn>
              </a:cxnLst>
              <a:rect l="0" t="0" r="r" b="b"/>
              <a:pathLst>
                <a:path w="86" h="86">
                  <a:moveTo>
                    <a:pt x="63" y="56"/>
                  </a:moveTo>
                  <a:cubicBezTo>
                    <a:pt x="57" y="65"/>
                    <a:pt x="51" y="67"/>
                    <a:pt x="44" y="67"/>
                  </a:cubicBezTo>
                  <a:cubicBezTo>
                    <a:pt x="31" y="67"/>
                    <a:pt x="27" y="57"/>
                    <a:pt x="30" y="43"/>
                  </a:cubicBezTo>
                  <a:cubicBezTo>
                    <a:pt x="33" y="29"/>
                    <a:pt x="40" y="19"/>
                    <a:pt x="53" y="19"/>
                  </a:cubicBezTo>
                  <a:cubicBezTo>
                    <a:pt x="57" y="19"/>
                    <a:pt x="65" y="21"/>
                    <a:pt x="67" y="31"/>
                  </a:cubicBezTo>
                  <a:cubicBezTo>
                    <a:pt x="86" y="19"/>
                    <a:pt x="86" y="19"/>
                    <a:pt x="86" y="19"/>
                  </a:cubicBezTo>
                  <a:cubicBezTo>
                    <a:pt x="81" y="6"/>
                    <a:pt x="69" y="0"/>
                    <a:pt x="54" y="0"/>
                  </a:cubicBezTo>
                  <a:cubicBezTo>
                    <a:pt x="31" y="0"/>
                    <a:pt x="10" y="16"/>
                    <a:pt x="5" y="43"/>
                  </a:cubicBezTo>
                  <a:cubicBezTo>
                    <a:pt x="0" y="70"/>
                    <a:pt x="14" y="86"/>
                    <a:pt x="38" y="86"/>
                  </a:cubicBezTo>
                  <a:cubicBezTo>
                    <a:pt x="54" y="86"/>
                    <a:pt x="69" y="77"/>
                    <a:pt x="79" y="64"/>
                  </a:cubicBezTo>
                  <a:lnTo>
                    <a:pt x="63" y="56"/>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51" name="Freeform 159"/>
            <p:cNvSpPr>
              <a:spLocks noChangeAspect="1"/>
            </p:cNvSpPr>
            <p:nvPr/>
          </p:nvSpPr>
          <p:spPr bwMode="black">
            <a:xfrm>
              <a:off x="1487234" y="6532985"/>
              <a:ext cx="157162" cy="149270"/>
            </a:xfrm>
            <a:custGeom>
              <a:avLst/>
              <a:gdLst/>
              <a:ahLst/>
              <a:cxnLst>
                <a:cxn ang="0">
                  <a:pos x="38" y="24"/>
                </a:cxn>
                <a:cxn ang="0">
                  <a:pos x="49" y="18"/>
                </a:cxn>
                <a:cxn ang="0">
                  <a:pos x="70" y="26"/>
                </a:cxn>
                <a:cxn ang="0">
                  <a:pos x="90" y="14"/>
                </a:cxn>
                <a:cxn ang="0">
                  <a:pos x="54" y="0"/>
                </a:cxn>
                <a:cxn ang="0">
                  <a:pos x="14" y="29"/>
                </a:cxn>
                <a:cxn ang="0">
                  <a:pos x="56" y="60"/>
                </a:cxn>
                <a:cxn ang="0">
                  <a:pos x="41" y="68"/>
                </a:cxn>
                <a:cxn ang="0">
                  <a:pos x="18" y="57"/>
                </a:cxn>
                <a:cxn ang="0">
                  <a:pos x="0" y="68"/>
                </a:cxn>
                <a:cxn ang="0">
                  <a:pos x="37" y="86"/>
                </a:cxn>
                <a:cxn ang="0">
                  <a:pos x="80" y="57"/>
                </a:cxn>
                <a:cxn ang="0">
                  <a:pos x="38" y="24"/>
                </a:cxn>
              </a:cxnLst>
              <a:rect l="0" t="0" r="r" b="b"/>
              <a:pathLst>
                <a:path w="90" h="86">
                  <a:moveTo>
                    <a:pt x="38" y="24"/>
                  </a:moveTo>
                  <a:cubicBezTo>
                    <a:pt x="39" y="20"/>
                    <a:pt x="43" y="18"/>
                    <a:pt x="49" y="18"/>
                  </a:cubicBezTo>
                  <a:cubicBezTo>
                    <a:pt x="57" y="18"/>
                    <a:pt x="66" y="21"/>
                    <a:pt x="70" y="26"/>
                  </a:cubicBezTo>
                  <a:cubicBezTo>
                    <a:pt x="90" y="14"/>
                    <a:pt x="90" y="14"/>
                    <a:pt x="90" y="14"/>
                  </a:cubicBezTo>
                  <a:cubicBezTo>
                    <a:pt x="79" y="4"/>
                    <a:pt x="66" y="0"/>
                    <a:pt x="54" y="0"/>
                  </a:cubicBezTo>
                  <a:cubicBezTo>
                    <a:pt x="37" y="0"/>
                    <a:pt x="18" y="8"/>
                    <a:pt x="14" y="29"/>
                  </a:cubicBezTo>
                  <a:cubicBezTo>
                    <a:pt x="8" y="58"/>
                    <a:pt x="59" y="47"/>
                    <a:pt x="56" y="60"/>
                  </a:cubicBezTo>
                  <a:cubicBezTo>
                    <a:pt x="55" y="67"/>
                    <a:pt x="45" y="68"/>
                    <a:pt x="41" y="68"/>
                  </a:cubicBezTo>
                  <a:cubicBezTo>
                    <a:pt x="31" y="68"/>
                    <a:pt x="24" y="64"/>
                    <a:pt x="18" y="57"/>
                  </a:cubicBezTo>
                  <a:cubicBezTo>
                    <a:pt x="0" y="68"/>
                    <a:pt x="0" y="68"/>
                    <a:pt x="0" y="68"/>
                  </a:cubicBezTo>
                  <a:cubicBezTo>
                    <a:pt x="9" y="81"/>
                    <a:pt x="20" y="86"/>
                    <a:pt x="37" y="86"/>
                  </a:cubicBezTo>
                  <a:cubicBezTo>
                    <a:pt x="55" y="86"/>
                    <a:pt x="76" y="78"/>
                    <a:pt x="80" y="57"/>
                  </a:cubicBezTo>
                  <a:cubicBezTo>
                    <a:pt x="86" y="26"/>
                    <a:pt x="35" y="38"/>
                    <a:pt x="38" y="24"/>
                  </a:cubicBezTo>
                  <a:close/>
                </a:path>
              </a:pathLst>
            </a:custGeom>
            <a:solidFill>
              <a:schemeClr val="tx1"/>
            </a:solidFill>
            <a:ln w="9525">
              <a:noFill/>
              <a:round/>
              <a:headEnd/>
              <a:tailEnd/>
            </a:ln>
          </p:spPr>
          <p:txBody>
            <a:bodyPr/>
            <a:lstStyle/>
            <a:p>
              <a:pPr>
                <a:defRPr/>
              </a:pPr>
              <a:endParaRPr lang="en-US">
                <a:solidFill>
                  <a:prstClr val="black"/>
                </a:solidFill>
              </a:endParaRPr>
            </a:p>
          </p:txBody>
        </p:sp>
      </p:grpSp>
      <p:sp>
        <p:nvSpPr>
          <p:cNvPr id="43" name="Text Box 1"/>
          <p:cNvSpPr txBox="1">
            <a:spLocks noChangeArrowheads="1"/>
          </p:cNvSpPr>
          <p:nvPr userDrawn="1"/>
        </p:nvSpPr>
        <p:spPr bwMode="black">
          <a:xfrm>
            <a:off x="5108575" y="6350000"/>
            <a:ext cx="3840163" cy="307975"/>
          </a:xfrm>
          <a:prstGeom prst="rect">
            <a:avLst/>
          </a:prstGeom>
          <a:noFill/>
          <a:ln w="25400">
            <a:noFill/>
            <a:miter lim="800000"/>
            <a:headEnd/>
            <a:tailEnd type="none" w="lg" len="sm"/>
          </a:ln>
          <a:effectLst/>
        </p:spPr>
        <p:txBody>
          <a:bodyPr lIns="0" tIns="0" rIns="0" bIns="0">
            <a:spAutoFit/>
          </a:bodyPr>
          <a:lstStyle/>
          <a:p>
            <a:pPr>
              <a:defRPr/>
            </a:pPr>
            <a:r>
              <a:rPr lang="en-US" sz="500" dirty="0">
                <a:solidFill>
                  <a:prstClr val="white">
                    <a:lumMod val="50000"/>
                  </a:prstClr>
                </a:solidFill>
                <a:latin typeface="Arial Narrow" pitchFamily="34" charset="0"/>
                <a:cs typeface="Arial" pitchFamily="34" charset="0"/>
              </a:rPr>
              <a:t>Freescale, the Freescale logo, AltiVec, C-5, </a:t>
            </a:r>
            <a:r>
              <a:rPr lang="en-US" sz="500" dirty="0" err="1">
                <a:solidFill>
                  <a:prstClr val="white">
                    <a:lumMod val="50000"/>
                  </a:prstClr>
                </a:solidFill>
                <a:latin typeface="Arial Narrow" pitchFamily="34" charset="0"/>
                <a:cs typeface="Arial" pitchFamily="34" charset="0"/>
              </a:rPr>
              <a:t>CodeTEST</a:t>
            </a:r>
            <a:r>
              <a:rPr lang="en-US" sz="500" dirty="0">
                <a:solidFill>
                  <a:prstClr val="white">
                    <a:lumMod val="50000"/>
                  </a:prstClr>
                </a:solidFill>
                <a:latin typeface="Arial Narrow" pitchFamily="34" charset="0"/>
                <a:cs typeface="Arial" pitchFamily="34" charset="0"/>
              </a:rPr>
              <a:t>, CodeWarrior, </a:t>
            </a:r>
            <a:r>
              <a:rPr lang="en-US" sz="500" dirty="0" err="1">
                <a:solidFill>
                  <a:prstClr val="white">
                    <a:lumMod val="50000"/>
                  </a:prstClr>
                </a:solidFill>
                <a:latin typeface="Arial Narrow" pitchFamily="34" charset="0"/>
                <a:cs typeface="Arial" pitchFamily="34" charset="0"/>
              </a:rPr>
              <a:t>ColdFire</a:t>
            </a:r>
            <a:r>
              <a:rPr lang="en-US" sz="500" dirty="0">
                <a:solidFill>
                  <a:prstClr val="white">
                    <a:lumMod val="50000"/>
                  </a:prstClr>
                </a:solidFill>
                <a:latin typeface="Arial Narrow" pitchFamily="34" charset="0"/>
                <a:cs typeface="Arial" pitchFamily="34" charset="0"/>
              </a:rPr>
              <a:t>, C-Ware, the Energy Efficient Solutions logo, </a:t>
            </a:r>
            <a:r>
              <a:rPr lang="en-US" sz="500" dirty="0" err="1">
                <a:solidFill>
                  <a:prstClr val="white">
                    <a:lumMod val="50000"/>
                  </a:prstClr>
                </a:solidFill>
                <a:latin typeface="Arial Narrow" pitchFamily="34" charset="0"/>
                <a:cs typeface="Arial" pitchFamily="34" charset="0"/>
              </a:rPr>
              <a:t>mobileGT</a:t>
            </a:r>
            <a:r>
              <a:rPr lang="en-US" sz="500" dirty="0">
                <a:solidFill>
                  <a:prstClr val="white">
                    <a:lumMod val="50000"/>
                  </a:prstClr>
                </a:solidFill>
                <a:latin typeface="Arial Narrow" pitchFamily="34" charset="0"/>
                <a:cs typeface="Arial" pitchFamily="34" charset="0"/>
              </a:rPr>
              <a:t>, PowerQUICC, QorIQ, StarCore and Symphony are trademarks of Freescale Semiconductor, Inc., Reg. U.S. Pat. &amp; Tm. Off. </a:t>
            </a:r>
            <a:r>
              <a:rPr lang="en-US" sz="500" dirty="0" err="1">
                <a:solidFill>
                  <a:prstClr val="white">
                    <a:lumMod val="50000"/>
                  </a:prstClr>
                </a:solidFill>
                <a:latin typeface="Arial Narrow" pitchFamily="34" charset="0"/>
                <a:cs typeface="Arial" pitchFamily="34" charset="0"/>
              </a:rPr>
              <a:t>Airfast</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BeeKit</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BeeStack</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ColdFire</a:t>
            </a:r>
            <a:r>
              <a:rPr lang="en-US" sz="500" dirty="0">
                <a:solidFill>
                  <a:prstClr val="white">
                    <a:lumMod val="50000"/>
                  </a:prstClr>
                </a:solidFill>
                <a:latin typeface="Arial Narrow" pitchFamily="34" charset="0"/>
                <a:cs typeface="Arial" pitchFamily="34" charset="0"/>
              </a:rPr>
              <a:t>+, CoreNet, </a:t>
            </a:r>
            <a:r>
              <a:rPr lang="en-US" sz="500" dirty="0" err="1">
                <a:solidFill>
                  <a:prstClr val="white">
                    <a:lumMod val="50000"/>
                  </a:prstClr>
                </a:solidFill>
                <a:latin typeface="Arial Narrow" pitchFamily="34" charset="0"/>
                <a:cs typeface="Arial" pitchFamily="34" charset="0"/>
              </a:rPr>
              <a:t>Flexis</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Kinetis</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MagniV</a:t>
            </a:r>
            <a:r>
              <a:rPr lang="en-US" sz="500" dirty="0">
                <a:solidFill>
                  <a:prstClr val="white">
                    <a:lumMod val="50000"/>
                  </a:prstClr>
                </a:solidFill>
                <a:latin typeface="Arial Narrow" pitchFamily="34" charset="0"/>
                <a:cs typeface="Arial" pitchFamily="34" charset="0"/>
              </a:rPr>
              <a:t>, MXC, Platform in a Package, Processor Expert, QorIQ Qonverge, </a:t>
            </a:r>
            <a:r>
              <a:rPr lang="en-US" sz="500" dirty="0" err="1">
                <a:solidFill>
                  <a:prstClr val="white">
                    <a:lumMod val="50000"/>
                  </a:prstClr>
                </a:solidFill>
                <a:latin typeface="Arial Narrow" pitchFamily="34" charset="0"/>
                <a:cs typeface="Arial" pitchFamily="34" charset="0"/>
              </a:rPr>
              <a:t>Qorivva</a:t>
            </a:r>
            <a:r>
              <a:rPr lang="en-US" sz="500" dirty="0">
                <a:solidFill>
                  <a:prstClr val="white">
                    <a:lumMod val="50000"/>
                  </a:prstClr>
                </a:solidFill>
                <a:latin typeface="Arial Narrow" pitchFamily="34" charset="0"/>
                <a:cs typeface="Arial" pitchFamily="34" charset="0"/>
              </a:rPr>
              <a:t>, QUICC Engine, Ready Play, </a:t>
            </a:r>
            <a:r>
              <a:rPr lang="en-US" sz="500" dirty="0" err="1">
                <a:solidFill>
                  <a:prstClr val="white">
                    <a:lumMod val="50000"/>
                  </a:prstClr>
                </a:solidFill>
                <a:latin typeface="Arial Narrow" pitchFamily="34" charset="0"/>
                <a:cs typeface="Arial" pitchFamily="34" charset="0"/>
              </a:rPr>
              <a:t>SafeAssure</a:t>
            </a:r>
            <a:r>
              <a:rPr lang="en-US" sz="500" dirty="0">
                <a:solidFill>
                  <a:prstClr val="white">
                    <a:lumMod val="50000"/>
                  </a:prstClr>
                </a:solidFill>
                <a:latin typeface="Arial Narrow" pitchFamily="34" charset="0"/>
                <a:cs typeface="Arial" pitchFamily="34" charset="0"/>
              </a:rPr>
              <a:t>, SMARTMOS, </a:t>
            </a:r>
            <a:r>
              <a:rPr lang="en-US" sz="500" dirty="0" err="1">
                <a:solidFill>
                  <a:prstClr val="white">
                    <a:lumMod val="50000"/>
                  </a:prstClr>
                </a:solidFill>
                <a:latin typeface="Arial Narrow" pitchFamily="34" charset="0"/>
                <a:cs typeface="Arial" pitchFamily="34" charset="0"/>
              </a:rPr>
              <a:t>TurboLink</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VortiQa</a:t>
            </a:r>
            <a:r>
              <a:rPr lang="en-US" sz="500" dirty="0">
                <a:solidFill>
                  <a:prstClr val="white">
                    <a:lumMod val="50000"/>
                  </a:prstClr>
                </a:solidFill>
                <a:latin typeface="Arial Narrow" pitchFamily="34" charset="0"/>
                <a:cs typeface="Arial" pitchFamily="34" charset="0"/>
              </a:rPr>
              <a:t> and </a:t>
            </a:r>
            <a:r>
              <a:rPr lang="en-US" sz="500" dirty="0" err="1">
                <a:solidFill>
                  <a:prstClr val="white">
                    <a:lumMod val="50000"/>
                  </a:prstClr>
                </a:solidFill>
                <a:latin typeface="Arial Narrow" pitchFamily="34" charset="0"/>
                <a:cs typeface="Arial" pitchFamily="34" charset="0"/>
              </a:rPr>
              <a:t>Xtrinsic</a:t>
            </a:r>
            <a:r>
              <a:rPr lang="en-US" sz="500" dirty="0">
                <a:solidFill>
                  <a:prstClr val="white">
                    <a:lumMod val="50000"/>
                  </a:prstClr>
                </a:solidFill>
                <a:latin typeface="Arial Narrow" pitchFamily="34" charset="0"/>
                <a:cs typeface="Arial" pitchFamily="34" charset="0"/>
              </a:rPr>
              <a:t> are trademarks of Freescale Semiconductor, Inc. All other product or service names are the property of their respective owners. © 2012 Freescale Semiconductor, Inc.</a:t>
            </a:r>
          </a:p>
        </p:txBody>
      </p:sp>
    </p:spTree>
    <p:extLst>
      <p:ext uri="{BB962C8B-B14F-4D97-AF65-F5344CB8AC3E}">
        <p14:creationId xmlns:p14="http://schemas.microsoft.com/office/powerpoint/2010/main" xmlns="" val="2771195895"/>
      </p:ext>
    </p:extLst>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lang="en-US" sz="2600" b="1" kern="1200" dirty="0">
          <a:gradFill>
            <a:gsLst>
              <a:gs pos="0">
                <a:schemeClr val="bg1">
                  <a:lumMod val="50000"/>
                </a:schemeClr>
              </a:gs>
              <a:gs pos="99167">
                <a:schemeClr val="tx1"/>
              </a:gs>
              <a:gs pos="64000">
                <a:schemeClr val="tx1">
                  <a:lumMod val="85000"/>
                  <a:lumOff val="15000"/>
                </a:schemeClr>
              </a:gs>
            </a:gsLst>
            <a:lin ang="5400000" scaled="1"/>
          </a:gradFill>
          <a:effectLst>
            <a:outerShdw blurRad="152400" dist="25400" dir="5400000" algn="t" rotWithShape="0">
              <a:schemeClr val="bg1"/>
            </a:outerShdw>
          </a:effectLst>
          <a:latin typeface="Arial" charset="0"/>
          <a:ea typeface="+mn-ea"/>
          <a:cs typeface="+mn-cs"/>
        </a:defRPr>
      </a:lvl1pPr>
      <a:lvl2pPr algn="l" rtl="0" eaLnBrk="0" fontAlgn="base" hangingPunct="0">
        <a:spcBef>
          <a:spcPct val="0"/>
        </a:spcBef>
        <a:spcAft>
          <a:spcPct val="0"/>
        </a:spcAft>
        <a:defRPr sz="2600" b="1">
          <a:solidFill>
            <a:schemeClr val="tx1"/>
          </a:solidFill>
          <a:latin typeface="Arial" charset="0"/>
        </a:defRPr>
      </a:lvl2pPr>
      <a:lvl3pPr algn="l" rtl="0" eaLnBrk="0" fontAlgn="base" hangingPunct="0">
        <a:spcBef>
          <a:spcPct val="0"/>
        </a:spcBef>
        <a:spcAft>
          <a:spcPct val="0"/>
        </a:spcAft>
        <a:defRPr sz="2600" b="1">
          <a:solidFill>
            <a:schemeClr val="tx1"/>
          </a:solidFill>
          <a:latin typeface="Arial" charset="0"/>
        </a:defRPr>
      </a:lvl3pPr>
      <a:lvl4pPr algn="l" rtl="0" eaLnBrk="0" fontAlgn="base" hangingPunct="0">
        <a:spcBef>
          <a:spcPct val="0"/>
        </a:spcBef>
        <a:spcAft>
          <a:spcPct val="0"/>
        </a:spcAft>
        <a:defRPr sz="2600" b="1">
          <a:solidFill>
            <a:schemeClr val="tx1"/>
          </a:solidFill>
          <a:latin typeface="Arial" charset="0"/>
        </a:defRPr>
      </a:lvl4pPr>
      <a:lvl5pPr algn="l" rtl="0" eaLnBrk="0" fontAlgn="base" hangingPunct="0">
        <a:spcBef>
          <a:spcPct val="0"/>
        </a:spcBef>
        <a:spcAft>
          <a:spcPct val="0"/>
        </a:spcAft>
        <a:defRPr sz="2600" b="1">
          <a:solidFill>
            <a:schemeClr val="tx1"/>
          </a:solidFill>
          <a:latin typeface="Arial" charset="0"/>
        </a:defRPr>
      </a:lvl5pPr>
      <a:lvl6pPr marL="457200" algn="r" rtl="0" fontAlgn="base">
        <a:lnSpc>
          <a:spcPct val="85000"/>
        </a:lnSpc>
        <a:spcBef>
          <a:spcPct val="0"/>
        </a:spcBef>
        <a:spcAft>
          <a:spcPct val="0"/>
        </a:spcAft>
        <a:defRPr sz="2200" b="1">
          <a:solidFill>
            <a:schemeClr val="tx1"/>
          </a:solidFill>
          <a:latin typeface="Arial" charset="0"/>
        </a:defRPr>
      </a:lvl6pPr>
      <a:lvl7pPr marL="914400" algn="r" rtl="0" fontAlgn="base">
        <a:lnSpc>
          <a:spcPct val="85000"/>
        </a:lnSpc>
        <a:spcBef>
          <a:spcPct val="0"/>
        </a:spcBef>
        <a:spcAft>
          <a:spcPct val="0"/>
        </a:spcAft>
        <a:defRPr sz="2200" b="1">
          <a:solidFill>
            <a:schemeClr val="tx1"/>
          </a:solidFill>
          <a:latin typeface="Arial" charset="0"/>
        </a:defRPr>
      </a:lvl7pPr>
      <a:lvl8pPr marL="1371600" algn="r" rtl="0" fontAlgn="base">
        <a:lnSpc>
          <a:spcPct val="85000"/>
        </a:lnSpc>
        <a:spcBef>
          <a:spcPct val="0"/>
        </a:spcBef>
        <a:spcAft>
          <a:spcPct val="0"/>
        </a:spcAft>
        <a:defRPr sz="2200" b="1">
          <a:solidFill>
            <a:schemeClr val="tx1"/>
          </a:solidFill>
          <a:latin typeface="Arial" charset="0"/>
        </a:defRPr>
      </a:lvl8pPr>
      <a:lvl9pPr marL="1828800" algn="r" rtl="0" fontAlgn="base">
        <a:lnSpc>
          <a:spcPct val="85000"/>
        </a:lnSpc>
        <a:spcBef>
          <a:spcPct val="0"/>
        </a:spcBef>
        <a:spcAft>
          <a:spcPct val="0"/>
        </a:spcAft>
        <a:defRPr sz="2200" b="1">
          <a:solidFill>
            <a:schemeClr val="tx1"/>
          </a:solidFill>
          <a:latin typeface="Arial" charset="0"/>
        </a:defRPr>
      </a:lvl9pPr>
    </p:titleStyle>
    <p:bodyStyle>
      <a:lvl1pPr marL="233363" indent="-233363" algn="l" rtl="0" eaLnBrk="0" fontAlgn="base" hangingPunct="0">
        <a:spcBef>
          <a:spcPts val="575"/>
        </a:spcBef>
        <a:spcAft>
          <a:spcPts val="75"/>
        </a:spcAft>
        <a:buClr>
          <a:srgbClr val="262626"/>
        </a:buClr>
        <a:buSzPct val="80000"/>
        <a:buFont typeface="Arial" pitchFamily="34" charset="0"/>
        <a:buChar char="•"/>
        <a:defRPr sz="2200">
          <a:solidFill>
            <a:srgbClr val="000000"/>
          </a:solidFill>
          <a:latin typeface="+mn-lt"/>
          <a:ea typeface="+mn-ea"/>
          <a:cs typeface="+mn-cs"/>
        </a:defRPr>
      </a:lvl1pPr>
      <a:lvl2pPr marL="401638" indent="-168275" algn="l" rtl="0" eaLnBrk="0" fontAlgn="base" hangingPunct="0">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eaLnBrk="0" fontAlgn="base" hangingPunct="0">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eaLnBrk="0" fontAlgn="base" hangingPunct="0">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eaLnBrk="0" fontAlgn="base" hangingPunct="0">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4" name="Rectangle 73"/>
          <p:cNvSpPr/>
          <p:nvPr userDrawn="1"/>
        </p:nvSpPr>
        <p:spPr>
          <a:xfrm flipV="1">
            <a:off x="0" y="0"/>
            <a:ext cx="9144000" cy="1638300"/>
          </a:xfrm>
          <a:prstGeom prst="rect">
            <a:avLst/>
          </a:prstGeom>
          <a:gradFill flip="none" rotWithShape="1">
            <a:gsLst>
              <a:gs pos="0">
                <a:schemeClr val="bg1">
                  <a:lumMod val="85000"/>
                </a:schemeClr>
              </a:gs>
              <a:gs pos="19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6066" name="Rectangle 226"/>
          <p:cNvSpPr>
            <a:spLocks noGrp="1" noChangeArrowheads="1"/>
          </p:cNvSpPr>
          <p:nvPr>
            <p:ph type="title"/>
          </p:nvPr>
        </p:nvSpPr>
        <p:spPr bwMode="auto">
          <a:xfrm>
            <a:off x="533400" y="280988"/>
            <a:ext cx="8316913" cy="65405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Title Goes Here</a:t>
            </a:r>
          </a:p>
        </p:txBody>
      </p:sp>
      <p:grpSp>
        <p:nvGrpSpPr>
          <p:cNvPr id="2052" name="Group 4"/>
          <p:cNvGrpSpPr>
            <a:grpSpLocks/>
          </p:cNvGrpSpPr>
          <p:nvPr userDrawn="1"/>
        </p:nvGrpSpPr>
        <p:grpSpPr bwMode="auto">
          <a:xfrm>
            <a:off x="633413" y="6272213"/>
            <a:ext cx="1771650" cy="381000"/>
            <a:chOff x="633159" y="6301141"/>
            <a:chExt cx="1771650" cy="381114"/>
          </a:xfrm>
        </p:grpSpPr>
        <p:sp>
          <p:nvSpPr>
            <p:cNvPr id="43" name="Text Box 129"/>
            <p:cNvSpPr txBox="1">
              <a:spLocks noChangeAspect="1" noChangeArrowheads="1"/>
            </p:cNvSpPr>
            <p:nvPr/>
          </p:nvSpPr>
          <p:spPr bwMode="black">
            <a:xfrm>
              <a:off x="2095246" y="6486934"/>
              <a:ext cx="309563" cy="152446"/>
            </a:xfrm>
            <a:prstGeom prst="rect">
              <a:avLst/>
            </a:prstGeom>
            <a:noFill/>
            <a:ln w="9525">
              <a:noFill/>
              <a:miter lim="800000"/>
              <a:headEnd/>
              <a:tailEnd/>
            </a:ln>
            <a:effectLst/>
          </p:spPr>
          <p:txBody>
            <a:bodyPr>
              <a:spAutoFit/>
            </a:bodyPr>
            <a:lstStyle/>
            <a:p>
              <a:pPr>
                <a:defRPr/>
              </a:pPr>
              <a:r>
                <a:rPr lang="en-US" sz="400" b="1">
                  <a:solidFill>
                    <a:prstClr val="black"/>
                  </a:solidFill>
                </a:rPr>
                <a:t>TM</a:t>
              </a:r>
            </a:p>
          </p:txBody>
        </p:sp>
        <p:sp>
          <p:nvSpPr>
            <p:cNvPr id="57" name="Freeform 143"/>
            <p:cNvSpPr>
              <a:spLocks noChangeAspect="1"/>
            </p:cNvSpPr>
            <p:nvPr/>
          </p:nvSpPr>
          <p:spPr bwMode="black">
            <a:xfrm>
              <a:off x="739521" y="6301141"/>
              <a:ext cx="127000" cy="69871"/>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58" name="Freeform 144"/>
            <p:cNvSpPr>
              <a:spLocks noChangeAspect="1"/>
            </p:cNvSpPr>
            <p:nvPr/>
          </p:nvSpPr>
          <p:spPr bwMode="black">
            <a:xfrm>
              <a:off x="814134" y="6339252"/>
              <a:ext cx="123825" cy="69871"/>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59" name="Freeform 145"/>
            <p:cNvSpPr>
              <a:spLocks noChangeAspect="1"/>
            </p:cNvSpPr>
            <p:nvPr/>
          </p:nvSpPr>
          <p:spPr bwMode="black">
            <a:xfrm>
              <a:off x="882396" y="6374188"/>
              <a:ext cx="127000" cy="73047"/>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0" name="Freeform 146"/>
            <p:cNvSpPr>
              <a:spLocks noChangeAspect="1"/>
            </p:cNvSpPr>
            <p:nvPr/>
          </p:nvSpPr>
          <p:spPr bwMode="black">
            <a:xfrm>
              <a:off x="776034" y="6439294"/>
              <a:ext cx="127000" cy="73047"/>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1" name="Freeform 147"/>
            <p:cNvSpPr>
              <a:spLocks noChangeAspect="1"/>
            </p:cNvSpPr>
            <p:nvPr/>
          </p:nvSpPr>
          <p:spPr bwMode="black">
            <a:xfrm>
              <a:off x="847471" y="6478994"/>
              <a:ext cx="125413" cy="68282"/>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2" name="Freeform 148"/>
            <p:cNvSpPr>
              <a:spLocks noChangeAspect="1"/>
            </p:cNvSpPr>
            <p:nvPr/>
          </p:nvSpPr>
          <p:spPr bwMode="black">
            <a:xfrm>
              <a:off x="671259" y="6502813"/>
              <a:ext cx="123825" cy="74635"/>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3" name="Freeform 149"/>
            <p:cNvSpPr>
              <a:spLocks noChangeAspect="1"/>
            </p:cNvSpPr>
            <p:nvPr/>
          </p:nvSpPr>
          <p:spPr bwMode="black">
            <a:xfrm>
              <a:off x="739521" y="6540925"/>
              <a:ext cx="127000" cy="71459"/>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ED95E"/>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4" name="Freeform 150"/>
            <p:cNvSpPr>
              <a:spLocks noChangeAspect="1"/>
            </p:cNvSpPr>
            <p:nvPr/>
          </p:nvSpPr>
          <p:spPr bwMode="black">
            <a:xfrm>
              <a:off x="633159" y="6607620"/>
              <a:ext cx="127000" cy="71459"/>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F4F00"/>
            </a:solidFill>
            <a:ln w="9525" cap="flat" cmpd="sng">
              <a:noFill/>
              <a:prstDash val="solid"/>
              <a:round/>
              <a:headEnd type="none" w="med" len="med"/>
              <a:tailEnd type="none" w="med" len="med"/>
            </a:ln>
            <a:effectLst/>
          </p:spPr>
          <p:txBody>
            <a:bodyPr/>
            <a:lstStyle/>
            <a:p>
              <a:pPr>
                <a:defRPr/>
              </a:pPr>
              <a:endParaRPr lang="en-US">
                <a:solidFill>
                  <a:prstClr val="black"/>
                </a:solidFill>
              </a:endParaRPr>
            </a:p>
          </p:txBody>
        </p:sp>
        <p:sp>
          <p:nvSpPr>
            <p:cNvPr id="65" name="Freeform 151"/>
            <p:cNvSpPr>
              <a:spLocks noChangeAspect="1"/>
            </p:cNvSpPr>
            <p:nvPr/>
          </p:nvSpPr>
          <p:spPr bwMode="black">
            <a:xfrm>
              <a:off x="1009396" y="6488522"/>
              <a:ext cx="103188" cy="190557"/>
            </a:xfrm>
            <a:custGeom>
              <a:avLst/>
              <a:gdLst/>
              <a:ahLst/>
              <a:cxnLst>
                <a:cxn ang="0">
                  <a:pos x="12" y="45"/>
                </a:cxn>
                <a:cxn ang="0">
                  <a:pos x="0" y="45"/>
                </a:cxn>
                <a:cxn ang="0">
                  <a:pos x="3" y="30"/>
                </a:cxn>
                <a:cxn ang="0">
                  <a:pos x="15" y="30"/>
                </a:cxn>
                <a:cxn ang="0">
                  <a:pos x="17" y="22"/>
                </a:cxn>
                <a:cxn ang="0">
                  <a:pos x="44" y="0"/>
                </a:cxn>
                <a:cxn ang="0">
                  <a:pos x="59" y="1"/>
                </a:cxn>
                <a:cxn ang="0">
                  <a:pos x="56" y="19"/>
                </a:cxn>
                <a:cxn ang="0">
                  <a:pos x="49" y="19"/>
                </a:cxn>
                <a:cxn ang="0">
                  <a:pos x="40" y="25"/>
                </a:cxn>
                <a:cxn ang="0">
                  <a:pos x="39" y="30"/>
                </a:cxn>
                <a:cxn ang="0">
                  <a:pos x="54" y="30"/>
                </a:cxn>
                <a:cxn ang="0">
                  <a:pos x="51" y="45"/>
                </a:cxn>
                <a:cxn ang="0">
                  <a:pos x="36" y="45"/>
                </a:cxn>
                <a:cxn ang="0">
                  <a:pos x="23" y="110"/>
                </a:cxn>
                <a:cxn ang="0">
                  <a:pos x="0" y="110"/>
                </a:cxn>
                <a:cxn ang="0">
                  <a:pos x="12" y="45"/>
                </a:cxn>
              </a:cxnLst>
              <a:rect l="0" t="0" r="r" b="b"/>
              <a:pathLst>
                <a:path w="59" h="110">
                  <a:moveTo>
                    <a:pt x="12" y="45"/>
                  </a:moveTo>
                  <a:cubicBezTo>
                    <a:pt x="0" y="45"/>
                    <a:pt x="0" y="45"/>
                    <a:pt x="0" y="45"/>
                  </a:cubicBezTo>
                  <a:cubicBezTo>
                    <a:pt x="3" y="30"/>
                    <a:pt x="3" y="30"/>
                    <a:pt x="3" y="30"/>
                  </a:cubicBezTo>
                  <a:cubicBezTo>
                    <a:pt x="15" y="30"/>
                    <a:pt x="15" y="30"/>
                    <a:pt x="15" y="30"/>
                  </a:cubicBezTo>
                  <a:cubicBezTo>
                    <a:pt x="17" y="22"/>
                    <a:pt x="17" y="22"/>
                    <a:pt x="17" y="22"/>
                  </a:cubicBezTo>
                  <a:cubicBezTo>
                    <a:pt x="18" y="13"/>
                    <a:pt x="24" y="0"/>
                    <a:pt x="44" y="0"/>
                  </a:cubicBezTo>
                  <a:cubicBezTo>
                    <a:pt x="49" y="0"/>
                    <a:pt x="57" y="0"/>
                    <a:pt x="59" y="1"/>
                  </a:cubicBezTo>
                  <a:cubicBezTo>
                    <a:pt x="56" y="19"/>
                    <a:pt x="56" y="19"/>
                    <a:pt x="56" y="19"/>
                  </a:cubicBezTo>
                  <a:cubicBezTo>
                    <a:pt x="49" y="19"/>
                    <a:pt x="49" y="19"/>
                    <a:pt x="49" y="19"/>
                  </a:cubicBezTo>
                  <a:cubicBezTo>
                    <a:pt x="45" y="19"/>
                    <a:pt x="41" y="20"/>
                    <a:pt x="40" y="25"/>
                  </a:cubicBezTo>
                  <a:cubicBezTo>
                    <a:pt x="39" y="30"/>
                    <a:pt x="39" y="30"/>
                    <a:pt x="39" y="30"/>
                  </a:cubicBezTo>
                  <a:cubicBezTo>
                    <a:pt x="54" y="30"/>
                    <a:pt x="54" y="30"/>
                    <a:pt x="54" y="30"/>
                  </a:cubicBezTo>
                  <a:cubicBezTo>
                    <a:pt x="51" y="45"/>
                    <a:pt x="51" y="45"/>
                    <a:pt x="51" y="45"/>
                  </a:cubicBezTo>
                  <a:cubicBezTo>
                    <a:pt x="36" y="45"/>
                    <a:pt x="36" y="45"/>
                    <a:pt x="36" y="45"/>
                  </a:cubicBezTo>
                  <a:cubicBezTo>
                    <a:pt x="23" y="110"/>
                    <a:pt x="23" y="110"/>
                    <a:pt x="23" y="110"/>
                  </a:cubicBezTo>
                  <a:cubicBezTo>
                    <a:pt x="0" y="110"/>
                    <a:pt x="0" y="110"/>
                    <a:pt x="0" y="110"/>
                  </a:cubicBezTo>
                  <a:lnTo>
                    <a:pt x="12" y="45"/>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66" name="Freeform 152"/>
            <p:cNvSpPr>
              <a:spLocks noChangeAspect="1"/>
            </p:cNvSpPr>
            <p:nvPr/>
          </p:nvSpPr>
          <p:spPr bwMode="black">
            <a:xfrm>
              <a:off x="1095121" y="6536161"/>
              <a:ext cx="107950" cy="142918"/>
            </a:xfrm>
            <a:custGeom>
              <a:avLst/>
              <a:gdLst/>
              <a:ahLst/>
              <a:cxnLst>
                <a:cxn ang="0">
                  <a:pos x="16" y="0"/>
                </a:cxn>
                <a:cxn ang="0">
                  <a:pos x="39" y="0"/>
                </a:cxn>
                <a:cxn ang="0">
                  <a:pos x="38" y="9"/>
                </a:cxn>
                <a:cxn ang="0">
                  <a:pos x="62" y="0"/>
                </a:cxn>
                <a:cxn ang="0">
                  <a:pos x="58" y="21"/>
                </a:cxn>
                <a:cxn ang="0">
                  <a:pos x="55" y="21"/>
                </a:cxn>
                <a:cxn ang="0">
                  <a:pos x="33" y="35"/>
                </a:cxn>
                <a:cxn ang="0">
                  <a:pos x="24" y="82"/>
                </a:cxn>
                <a:cxn ang="0">
                  <a:pos x="0" y="82"/>
                </a:cxn>
                <a:cxn ang="0">
                  <a:pos x="16" y="0"/>
                </a:cxn>
              </a:cxnLst>
              <a:rect l="0" t="0" r="r" b="b"/>
              <a:pathLst>
                <a:path w="62" h="82">
                  <a:moveTo>
                    <a:pt x="16" y="0"/>
                  </a:moveTo>
                  <a:cubicBezTo>
                    <a:pt x="39" y="0"/>
                    <a:pt x="39" y="0"/>
                    <a:pt x="39" y="0"/>
                  </a:cubicBezTo>
                  <a:cubicBezTo>
                    <a:pt x="38" y="9"/>
                    <a:pt x="38" y="9"/>
                    <a:pt x="38" y="9"/>
                  </a:cubicBezTo>
                  <a:cubicBezTo>
                    <a:pt x="44" y="4"/>
                    <a:pt x="53" y="1"/>
                    <a:pt x="62" y="0"/>
                  </a:cubicBezTo>
                  <a:cubicBezTo>
                    <a:pt x="58" y="21"/>
                    <a:pt x="58" y="21"/>
                    <a:pt x="58" y="21"/>
                  </a:cubicBezTo>
                  <a:cubicBezTo>
                    <a:pt x="55" y="21"/>
                    <a:pt x="55" y="21"/>
                    <a:pt x="55" y="21"/>
                  </a:cubicBezTo>
                  <a:cubicBezTo>
                    <a:pt x="41" y="23"/>
                    <a:pt x="35" y="26"/>
                    <a:pt x="33" y="35"/>
                  </a:cubicBezTo>
                  <a:cubicBezTo>
                    <a:pt x="24" y="82"/>
                    <a:pt x="24" y="82"/>
                    <a:pt x="24" y="82"/>
                  </a:cubicBezTo>
                  <a:cubicBezTo>
                    <a:pt x="0" y="82"/>
                    <a:pt x="0" y="82"/>
                    <a:pt x="0" y="82"/>
                  </a:cubicBezTo>
                  <a:lnTo>
                    <a:pt x="16" y="0"/>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67" name="Freeform 153"/>
            <p:cNvSpPr>
              <a:spLocks noChangeAspect="1" noEditPoints="1"/>
            </p:cNvSpPr>
            <p:nvPr/>
          </p:nvSpPr>
          <p:spPr bwMode="black">
            <a:xfrm>
              <a:off x="1779334" y="6532985"/>
              <a:ext cx="150812" cy="149270"/>
            </a:xfrm>
            <a:custGeom>
              <a:avLst/>
              <a:gdLst/>
              <a:ahLst/>
              <a:cxnLst>
                <a:cxn ang="0">
                  <a:pos x="76" y="67"/>
                </a:cxn>
                <a:cxn ang="0">
                  <a:pos x="75" y="84"/>
                </a:cxn>
                <a:cxn ang="0">
                  <a:pos x="53" y="84"/>
                </a:cxn>
                <a:cxn ang="0">
                  <a:pos x="53" y="75"/>
                </a:cxn>
                <a:cxn ang="0">
                  <a:pos x="52" y="75"/>
                </a:cxn>
                <a:cxn ang="0">
                  <a:pos x="26" y="86"/>
                </a:cxn>
                <a:cxn ang="0">
                  <a:pos x="3" y="62"/>
                </a:cxn>
                <a:cxn ang="0">
                  <a:pos x="51" y="32"/>
                </a:cxn>
                <a:cxn ang="0">
                  <a:pos x="60" y="30"/>
                </a:cxn>
                <a:cxn ang="0">
                  <a:pos x="61" y="24"/>
                </a:cxn>
                <a:cxn ang="0">
                  <a:pos x="51" y="15"/>
                </a:cxn>
                <a:cxn ang="0">
                  <a:pos x="37" y="26"/>
                </a:cxn>
                <a:cxn ang="0">
                  <a:pos x="14" y="26"/>
                </a:cxn>
                <a:cxn ang="0">
                  <a:pos x="52" y="0"/>
                </a:cxn>
                <a:cxn ang="0">
                  <a:pos x="84" y="24"/>
                </a:cxn>
                <a:cxn ang="0">
                  <a:pos x="76" y="67"/>
                </a:cxn>
                <a:cxn ang="0">
                  <a:pos x="57" y="44"/>
                </a:cxn>
                <a:cxn ang="0">
                  <a:pos x="40" y="49"/>
                </a:cxn>
                <a:cxn ang="0">
                  <a:pos x="27" y="59"/>
                </a:cxn>
                <a:cxn ang="0">
                  <a:pos x="36" y="68"/>
                </a:cxn>
                <a:cxn ang="0">
                  <a:pos x="56" y="50"/>
                </a:cxn>
                <a:cxn ang="0">
                  <a:pos x="57" y="44"/>
                </a:cxn>
              </a:cxnLst>
              <a:rect l="0" t="0" r="r" b="b"/>
              <a:pathLst>
                <a:path w="87" h="86">
                  <a:moveTo>
                    <a:pt x="76" y="67"/>
                  </a:moveTo>
                  <a:cubicBezTo>
                    <a:pt x="75" y="72"/>
                    <a:pt x="74" y="79"/>
                    <a:pt x="75" y="84"/>
                  </a:cubicBezTo>
                  <a:cubicBezTo>
                    <a:pt x="53" y="84"/>
                    <a:pt x="53" y="84"/>
                    <a:pt x="53" y="84"/>
                  </a:cubicBezTo>
                  <a:cubicBezTo>
                    <a:pt x="52" y="81"/>
                    <a:pt x="52" y="78"/>
                    <a:pt x="53" y="75"/>
                  </a:cubicBezTo>
                  <a:cubicBezTo>
                    <a:pt x="52" y="75"/>
                    <a:pt x="52" y="75"/>
                    <a:pt x="52" y="75"/>
                  </a:cubicBezTo>
                  <a:cubicBezTo>
                    <a:pt x="47" y="82"/>
                    <a:pt x="34" y="86"/>
                    <a:pt x="26" y="86"/>
                  </a:cubicBezTo>
                  <a:cubicBezTo>
                    <a:pt x="10" y="86"/>
                    <a:pt x="0" y="77"/>
                    <a:pt x="3" y="62"/>
                  </a:cubicBezTo>
                  <a:cubicBezTo>
                    <a:pt x="7" y="42"/>
                    <a:pt x="24" y="35"/>
                    <a:pt x="51" y="32"/>
                  </a:cubicBezTo>
                  <a:cubicBezTo>
                    <a:pt x="60" y="30"/>
                    <a:pt x="60" y="30"/>
                    <a:pt x="60" y="30"/>
                  </a:cubicBezTo>
                  <a:cubicBezTo>
                    <a:pt x="61" y="24"/>
                    <a:pt x="61" y="24"/>
                    <a:pt x="61" y="24"/>
                  </a:cubicBezTo>
                  <a:cubicBezTo>
                    <a:pt x="62" y="17"/>
                    <a:pt x="58" y="15"/>
                    <a:pt x="51" y="15"/>
                  </a:cubicBezTo>
                  <a:cubicBezTo>
                    <a:pt x="44" y="15"/>
                    <a:pt x="40" y="18"/>
                    <a:pt x="37" y="26"/>
                  </a:cubicBezTo>
                  <a:cubicBezTo>
                    <a:pt x="14" y="26"/>
                    <a:pt x="14" y="26"/>
                    <a:pt x="14" y="26"/>
                  </a:cubicBezTo>
                  <a:cubicBezTo>
                    <a:pt x="19" y="2"/>
                    <a:pt x="41" y="0"/>
                    <a:pt x="52" y="0"/>
                  </a:cubicBezTo>
                  <a:cubicBezTo>
                    <a:pt x="75" y="0"/>
                    <a:pt x="87" y="5"/>
                    <a:pt x="84" y="24"/>
                  </a:cubicBezTo>
                  <a:lnTo>
                    <a:pt x="76" y="67"/>
                  </a:lnTo>
                  <a:close/>
                  <a:moveTo>
                    <a:pt x="57" y="44"/>
                  </a:moveTo>
                  <a:cubicBezTo>
                    <a:pt x="40" y="49"/>
                    <a:pt x="40" y="49"/>
                    <a:pt x="40" y="49"/>
                  </a:cubicBezTo>
                  <a:cubicBezTo>
                    <a:pt x="34" y="50"/>
                    <a:pt x="28" y="53"/>
                    <a:pt x="27" y="59"/>
                  </a:cubicBezTo>
                  <a:cubicBezTo>
                    <a:pt x="25" y="66"/>
                    <a:pt x="30" y="68"/>
                    <a:pt x="36" y="68"/>
                  </a:cubicBezTo>
                  <a:cubicBezTo>
                    <a:pt x="45" y="68"/>
                    <a:pt x="54" y="62"/>
                    <a:pt x="56" y="50"/>
                  </a:cubicBezTo>
                  <a:lnTo>
                    <a:pt x="57" y="44"/>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68" name="Freeform 154"/>
            <p:cNvSpPr>
              <a:spLocks noChangeAspect="1"/>
            </p:cNvSpPr>
            <p:nvPr/>
          </p:nvSpPr>
          <p:spPr bwMode="black">
            <a:xfrm>
              <a:off x="1934909" y="6490110"/>
              <a:ext cx="77787" cy="188970"/>
            </a:xfrm>
            <a:custGeom>
              <a:avLst/>
              <a:gdLst/>
              <a:ahLst/>
              <a:cxnLst>
                <a:cxn ang="0">
                  <a:pos x="0" y="218"/>
                </a:cxn>
                <a:cxn ang="0">
                  <a:pos x="42" y="0"/>
                </a:cxn>
                <a:cxn ang="0">
                  <a:pos x="90" y="0"/>
                </a:cxn>
                <a:cxn ang="0">
                  <a:pos x="48" y="218"/>
                </a:cxn>
                <a:cxn ang="0">
                  <a:pos x="0" y="218"/>
                </a:cxn>
              </a:cxnLst>
              <a:rect l="0" t="0" r="r" b="b"/>
              <a:pathLst>
                <a:path w="90" h="218">
                  <a:moveTo>
                    <a:pt x="0" y="218"/>
                  </a:moveTo>
                  <a:lnTo>
                    <a:pt x="42" y="0"/>
                  </a:lnTo>
                  <a:lnTo>
                    <a:pt x="90" y="0"/>
                  </a:lnTo>
                  <a:lnTo>
                    <a:pt x="48" y="218"/>
                  </a:lnTo>
                  <a:lnTo>
                    <a:pt x="0" y="218"/>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69" name="Freeform 155"/>
            <p:cNvSpPr>
              <a:spLocks noChangeAspect="1" noEditPoints="1"/>
            </p:cNvSpPr>
            <p:nvPr/>
          </p:nvSpPr>
          <p:spPr bwMode="black">
            <a:xfrm>
              <a:off x="1190371" y="6532985"/>
              <a:ext cx="153988" cy="149270"/>
            </a:xfrm>
            <a:custGeom>
              <a:avLst/>
              <a:gdLst/>
              <a:ahLst/>
              <a:cxnLst>
                <a:cxn ang="0">
                  <a:pos x="42" y="68"/>
                </a:cxn>
                <a:cxn ang="0">
                  <a:pos x="28" y="48"/>
                </a:cxn>
                <a:cxn ang="0">
                  <a:pos x="84" y="48"/>
                </a:cxn>
                <a:cxn ang="0">
                  <a:pos x="53" y="0"/>
                </a:cxn>
                <a:cxn ang="0">
                  <a:pos x="4" y="45"/>
                </a:cxn>
                <a:cxn ang="0">
                  <a:pos x="37" y="86"/>
                </a:cxn>
                <a:cxn ang="0">
                  <a:pos x="80" y="63"/>
                </a:cxn>
                <a:cxn ang="0">
                  <a:pos x="64" y="55"/>
                </a:cxn>
                <a:cxn ang="0">
                  <a:pos x="42" y="68"/>
                </a:cxn>
                <a:cxn ang="0">
                  <a:pos x="50" y="18"/>
                </a:cxn>
                <a:cxn ang="0">
                  <a:pos x="63" y="33"/>
                </a:cxn>
                <a:cxn ang="0">
                  <a:pos x="30"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8" y="0"/>
                    <a:pt x="10" y="17"/>
                    <a:pt x="4" y="45"/>
                  </a:cubicBezTo>
                  <a:cubicBezTo>
                    <a:pt x="0" y="68"/>
                    <a:pt x="11" y="86"/>
                    <a:pt x="37" y="86"/>
                  </a:cubicBezTo>
                  <a:cubicBezTo>
                    <a:pt x="55" y="86"/>
                    <a:pt x="69" y="79"/>
                    <a:pt x="80" y="63"/>
                  </a:cubicBezTo>
                  <a:cubicBezTo>
                    <a:pt x="64" y="55"/>
                    <a:pt x="64" y="55"/>
                    <a:pt x="64" y="55"/>
                  </a:cubicBezTo>
                  <a:cubicBezTo>
                    <a:pt x="55" y="64"/>
                    <a:pt x="50" y="68"/>
                    <a:pt x="42" y="68"/>
                  </a:cubicBezTo>
                  <a:close/>
                  <a:moveTo>
                    <a:pt x="50" y="18"/>
                  </a:moveTo>
                  <a:cubicBezTo>
                    <a:pt x="56" y="18"/>
                    <a:pt x="64" y="21"/>
                    <a:pt x="63" y="33"/>
                  </a:cubicBezTo>
                  <a:cubicBezTo>
                    <a:pt x="30" y="33"/>
                    <a:pt x="30" y="33"/>
                    <a:pt x="30" y="33"/>
                  </a:cubicBezTo>
                  <a:cubicBezTo>
                    <a:pt x="34" y="22"/>
                    <a:pt x="43" y="18"/>
                    <a:pt x="50"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70" name="Freeform 156"/>
            <p:cNvSpPr>
              <a:spLocks noChangeAspect="1" noEditPoints="1"/>
            </p:cNvSpPr>
            <p:nvPr/>
          </p:nvSpPr>
          <p:spPr bwMode="black">
            <a:xfrm>
              <a:off x="1344359" y="6532985"/>
              <a:ext cx="153987" cy="149270"/>
            </a:xfrm>
            <a:custGeom>
              <a:avLst/>
              <a:gdLst/>
              <a:ahLst/>
              <a:cxnLst>
                <a:cxn ang="0">
                  <a:pos x="42" y="68"/>
                </a:cxn>
                <a:cxn ang="0">
                  <a:pos x="28" y="48"/>
                </a:cxn>
                <a:cxn ang="0">
                  <a:pos x="84" y="48"/>
                </a:cxn>
                <a:cxn ang="0">
                  <a:pos x="53" y="0"/>
                </a:cxn>
                <a:cxn ang="0">
                  <a:pos x="5" y="45"/>
                </a:cxn>
                <a:cxn ang="0">
                  <a:pos x="37" y="86"/>
                </a:cxn>
                <a:cxn ang="0">
                  <a:pos x="81" y="63"/>
                </a:cxn>
                <a:cxn ang="0">
                  <a:pos x="64" y="55"/>
                </a:cxn>
                <a:cxn ang="0">
                  <a:pos x="42" y="68"/>
                </a:cxn>
                <a:cxn ang="0">
                  <a:pos x="50" y="18"/>
                </a:cxn>
                <a:cxn ang="0">
                  <a:pos x="63" y="33"/>
                </a:cxn>
                <a:cxn ang="0">
                  <a:pos x="31"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9" y="0"/>
                    <a:pt x="10" y="17"/>
                    <a:pt x="5" y="45"/>
                  </a:cubicBezTo>
                  <a:cubicBezTo>
                    <a:pt x="0" y="68"/>
                    <a:pt x="12" y="86"/>
                    <a:pt x="37" y="86"/>
                  </a:cubicBezTo>
                  <a:cubicBezTo>
                    <a:pt x="55" y="86"/>
                    <a:pt x="69" y="79"/>
                    <a:pt x="81" y="63"/>
                  </a:cubicBezTo>
                  <a:cubicBezTo>
                    <a:pt x="64" y="55"/>
                    <a:pt x="64" y="55"/>
                    <a:pt x="64" y="55"/>
                  </a:cubicBezTo>
                  <a:cubicBezTo>
                    <a:pt x="55" y="64"/>
                    <a:pt x="50" y="68"/>
                    <a:pt x="42" y="68"/>
                  </a:cubicBezTo>
                  <a:close/>
                  <a:moveTo>
                    <a:pt x="50" y="18"/>
                  </a:moveTo>
                  <a:cubicBezTo>
                    <a:pt x="57" y="18"/>
                    <a:pt x="65" y="21"/>
                    <a:pt x="63" y="33"/>
                  </a:cubicBezTo>
                  <a:cubicBezTo>
                    <a:pt x="31" y="33"/>
                    <a:pt x="31" y="33"/>
                    <a:pt x="31" y="33"/>
                  </a:cubicBezTo>
                  <a:cubicBezTo>
                    <a:pt x="34" y="22"/>
                    <a:pt x="43" y="18"/>
                    <a:pt x="50"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71" name="Freeform 157"/>
            <p:cNvSpPr>
              <a:spLocks noChangeAspect="1" noEditPoints="1"/>
            </p:cNvSpPr>
            <p:nvPr/>
          </p:nvSpPr>
          <p:spPr bwMode="black">
            <a:xfrm>
              <a:off x="2001584" y="6532985"/>
              <a:ext cx="152400" cy="149270"/>
            </a:xfrm>
            <a:custGeom>
              <a:avLst/>
              <a:gdLst/>
              <a:ahLst/>
              <a:cxnLst>
                <a:cxn ang="0">
                  <a:pos x="41" y="68"/>
                </a:cxn>
                <a:cxn ang="0">
                  <a:pos x="28" y="48"/>
                </a:cxn>
                <a:cxn ang="0">
                  <a:pos x="84" y="48"/>
                </a:cxn>
                <a:cxn ang="0">
                  <a:pos x="53" y="0"/>
                </a:cxn>
                <a:cxn ang="0">
                  <a:pos x="4" y="45"/>
                </a:cxn>
                <a:cxn ang="0">
                  <a:pos x="36" y="86"/>
                </a:cxn>
                <a:cxn ang="0">
                  <a:pos x="80" y="63"/>
                </a:cxn>
                <a:cxn ang="0">
                  <a:pos x="63" y="55"/>
                </a:cxn>
                <a:cxn ang="0">
                  <a:pos x="41" y="68"/>
                </a:cxn>
                <a:cxn ang="0">
                  <a:pos x="49" y="18"/>
                </a:cxn>
                <a:cxn ang="0">
                  <a:pos x="63" y="33"/>
                </a:cxn>
                <a:cxn ang="0">
                  <a:pos x="30" y="33"/>
                </a:cxn>
                <a:cxn ang="0">
                  <a:pos x="49" y="18"/>
                </a:cxn>
              </a:cxnLst>
              <a:rect l="0" t="0" r="r" b="b"/>
              <a:pathLst>
                <a:path w="88" h="86">
                  <a:moveTo>
                    <a:pt x="41" y="68"/>
                  </a:moveTo>
                  <a:cubicBezTo>
                    <a:pt x="34" y="68"/>
                    <a:pt x="25" y="63"/>
                    <a:pt x="28" y="48"/>
                  </a:cubicBezTo>
                  <a:cubicBezTo>
                    <a:pt x="84" y="48"/>
                    <a:pt x="84" y="48"/>
                    <a:pt x="84" y="48"/>
                  </a:cubicBezTo>
                  <a:cubicBezTo>
                    <a:pt x="88" y="23"/>
                    <a:pt x="83" y="0"/>
                    <a:pt x="53" y="0"/>
                  </a:cubicBezTo>
                  <a:cubicBezTo>
                    <a:pt x="28" y="0"/>
                    <a:pt x="10" y="17"/>
                    <a:pt x="4" y="45"/>
                  </a:cubicBezTo>
                  <a:cubicBezTo>
                    <a:pt x="0" y="68"/>
                    <a:pt x="11" y="86"/>
                    <a:pt x="36" y="86"/>
                  </a:cubicBezTo>
                  <a:cubicBezTo>
                    <a:pt x="55" y="86"/>
                    <a:pt x="69" y="79"/>
                    <a:pt x="80" y="63"/>
                  </a:cubicBezTo>
                  <a:cubicBezTo>
                    <a:pt x="63" y="55"/>
                    <a:pt x="63" y="55"/>
                    <a:pt x="63" y="55"/>
                  </a:cubicBezTo>
                  <a:cubicBezTo>
                    <a:pt x="55" y="64"/>
                    <a:pt x="50" y="68"/>
                    <a:pt x="41" y="68"/>
                  </a:cubicBezTo>
                  <a:close/>
                  <a:moveTo>
                    <a:pt x="49" y="18"/>
                  </a:moveTo>
                  <a:cubicBezTo>
                    <a:pt x="56" y="18"/>
                    <a:pt x="64" y="21"/>
                    <a:pt x="63" y="33"/>
                  </a:cubicBezTo>
                  <a:cubicBezTo>
                    <a:pt x="30" y="33"/>
                    <a:pt x="30" y="33"/>
                    <a:pt x="30" y="33"/>
                  </a:cubicBezTo>
                  <a:cubicBezTo>
                    <a:pt x="33" y="22"/>
                    <a:pt x="42" y="18"/>
                    <a:pt x="49" y="18"/>
                  </a:cubicBez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72" name="Freeform 158"/>
            <p:cNvSpPr>
              <a:spLocks noChangeAspect="1"/>
            </p:cNvSpPr>
            <p:nvPr/>
          </p:nvSpPr>
          <p:spPr bwMode="black">
            <a:xfrm>
              <a:off x="1636459" y="6532985"/>
              <a:ext cx="147637" cy="149270"/>
            </a:xfrm>
            <a:custGeom>
              <a:avLst/>
              <a:gdLst/>
              <a:ahLst/>
              <a:cxnLst>
                <a:cxn ang="0">
                  <a:pos x="63" y="56"/>
                </a:cxn>
                <a:cxn ang="0">
                  <a:pos x="44" y="67"/>
                </a:cxn>
                <a:cxn ang="0">
                  <a:pos x="30" y="43"/>
                </a:cxn>
                <a:cxn ang="0">
                  <a:pos x="53" y="19"/>
                </a:cxn>
                <a:cxn ang="0">
                  <a:pos x="67" y="31"/>
                </a:cxn>
                <a:cxn ang="0">
                  <a:pos x="86" y="19"/>
                </a:cxn>
                <a:cxn ang="0">
                  <a:pos x="54" y="0"/>
                </a:cxn>
                <a:cxn ang="0">
                  <a:pos x="5" y="43"/>
                </a:cxn>
                <a:cxn ang="0">
                  <a:pos x="38" y="86"/>
                </a:cxn>
                <a:cxn ang="0">
                  <a:pos x="79" y="64"/>
                </a:cxn>
                <a:cxn ang="0">
                  <a:pos x="63" y="56"/>
                </a:cxn>
              </a:cxnLst>
              <a:rect l="0" t="0" r="r" b="b"/>
              <a:pathLst>
                <a:path w="86" h="86">
                  <a:moveTo>
                    <a:pt x="63" y="56"/>
                  </a:moveTo>
                  <a:cubicBezTo>
                    <a:pt x="57" y="65"/>
                    <a:pt x="51" y="67"/>
                    <a:pt x="44" y="67"/>
                  </a:cubicBezTo>
                  <a:cubicBezTo>
                    <a:pt x="31" y="67"/>
                    <a:pt x="27" y="57"/>
                    <a:pt x="30" y="43"/>
                  </a:cubicBezTo>
                  <a:cubicBezTo>
                    <a:pt x="33" y="29"/>
                    <a:pt x="40" y="19"/>
                    <a:pt x="53" y="19"/>
                  </a:cubicBezTo>
                  <a:cubicBezTo>
                    <a:pt x="57" y="19"/>
                    <a:pt x="65" y="21"/>
                    <a:pt x="67" y="31"/>
                  </a:cubicBezTo>
                  <a:cubicBezTo>
                    <a:pt x="86" y="19"/>
                    <a:pt x="86" y="19"/>
                    <a:pt x="86" y="19"/>
                  </a:cubicBezTo>
                  <a:cubicBezTo>
                    <a:pt x="81" y="6"/>
                    <a:pt x="69" y="0"/>
                    <a:pt x="54" y="0"/>
                  </a:cubicBezTo>
                  <a:cubicBezTo>
                    <a:pt x="31" y="0"/>
                    <a:pt x="10" y="16"/>
                    <a:pt x="5" y="43"/>
                  </a:cubicBezTo>
                  <a:cubicBezTo>
                    <a:pt x="0" y="70"/>
                    <a:pt x="14" y="86"/>
                    <a:pt x="38" y="86"/>
                  </a:cubicBezTo>
                  <a:cubicBezTo>
                    <a:pt x="54" y="86"/>
                    <a:pt x="69" y="77"/>
                    <a:pt x="79" y="64"/>
                  </a:cubicBezTo>
                  <a:lnTo>
                    <a:pt x="63" y="56"/>
                  </a:lnTo>
                  <a:close/>
                </a:path>
              </a:pathLst>
            </a:custGeom>
            <a:solidFill>
              <a:schemeClr val="tx1"/>
            </a:solidFill>
            <a:ln w="9525">
              <a:noFill/>
              <a:round/>
              <a:headEnd/>
              <a:tailEnd/>
            </a:ln>
          </p:spPr>
          <p:txBody>
            <a:bodyPr/>
            <a:lstStyle/>
            <a:p>
              <a:pPr>
                <a:defRPr/>
              </a:pPr>
              <a:endParaRPr lang="en-US">
                <a:solidFill>
                  <a:prstClr val="black"/>
                </a:solidFill>
              </a:endParaRPr>
            </a:p>
          </p:txBody>
        </p:sp>
        <p:sp>
          <p:nvSpPr>
            <p:cNvPr id="73" name="Freeform 159"/>
            <p:cNvSpPr>
              <a:spLocks noChangeAspect="1"/>
            </p:cNvSpPr>
            <p:nvPr/>
          </p:nvSpPr>
          <p:spPr bwMode="black">
            <a:xfrm>
              <a:off x="1487234" y="6532985"/>
              <a:ext cx="157162" cy="149270"/>
            </a:xfrm>
            <a:custGeom>
              <a:avLst/>
              <a:gdLst/>
              <a:ahLst/>
              <a:cxnLst>
                <a:cxn ang="0">
                  <a:pos x="38" y="24"/>
                </a:cxn>
                <a:cxn ang="0">
                  <a:pos x="49" y="18"/>
                </a:cxn>
                <a:cxn ang="0">
                  <a:pos x="70" y="26"/>
                </a:cxn>
                <a:cxn ang="0">
                  <a:pos x="90" y="14"/>
                </a:cxn>
                <a:cxn ang="0">
                  <a:pos x="54" y="0"/>
                </a:cxn>
                <a:cxn ang="0">
                  <a:pos x="14" y="29"/>
                </a:cxn>
                <a:cxn ang="0">
                  <a:pos x="56" y="60"/>
                </a:cxn>
                <a:cxn ang="0">
                  <a:pos x="41" y="68"/>
                </a:cxn>
                <a:cxn ang="0">
                  <a:pos x="18" y="57"/>
                </a:cxn>
                <a:cxn ang="0">
                  <a:pos x="0" y="68"/>
                </a:cxn>
                <a:cxn ang="0">
                  <a:pos x="37" y="86"/>
                </a:cxn>
                <a:cxn ang="0">
                  <a:pos x="80" y="57"/>
                </a:cxn>
                <a:cxn ang="0">
                  <a:pos x="38" y="24"/>
                </a:cxn>
              </a:cxnLst>
              <a:rect l="0" t="0" r="r" b="b"/>
              <a:pathLst>
                <a:path w="90" h="86">
                  <a:moveTo>
                    <a:pt x="38" y="24"/>
                  </a:moveTo>
                  <a:cubicBezTo>
                    <a:pt x="39" y="20"/>
                    <a:pt x="43" y="18"/>
                    <a:pt x="49" y="18"/>
                  </a:cubicBezTo>
                  <a:cubicBezTo>
                    <a:pt x="57" y="18"/>
                    <a:pt x="66" y="21"/>
                    <a:pt x="70" y="26"/>
                  </a:cubicBezTo>
                  <a:cubicBezTo>
                    <a:pt x="90" y="14"/>
                    <a:pt x="90" y="14"/>
                    <a:pt x="90" y="14"/>
                  </a:cubicBezTo>
                  <a:cubicBezTo>
                    <a:pt x="79" y="4"/>
                    <a:pt x="66" y="0"/>
                    <a:pt x="54" y="0"/>
                  </a:cubicBezTo>
                  <a:cubicBezTo>
                    <a:pt x="37" y="0"/>
                    <a:pt x="18" y="8"/>
                    <a:pt x="14" y="29"/>
                  </a:cubicBezTo>
                  <a:cubicBezTo>
                    <a:pt x="8" y="58"/>
                    <a:pt x="59" y="47"/>
                    <a:pt x="56" y="60"/>
                  </a:cubicBezTo>
                  <a:cubicBezTo>
                    <a:pt x="55" y="67"/>
                    <a:pt x="45" y="68"/>
                    <a:pt x="41" y="68"/>
                  </a:cubicBezTo>
                  <a:cubicBezTo>
                    <a:pt x="31" y="68"/>
                    <a:pt x="24" y="64"/>
                    <a:pt x="18" y="57"/>
                  </a:cubicBezTo>
                  <a:cubicBezTo>
                    <a:pt x="0" y="68"/>
                    <a:pt x="0" y="68"/>
                    <a:pt x="0" y="68"/>
                  </a:cubicBezTo>
                  <a:cubicBezTo>
                    <a:pt x="9" y="81"/>
                    <a:pt x="20" y="86"/>
                    <a:pt x="37" y="86"/>
                  </a:cubicBezTo>
                  <a:cubicBezTo>
                    <a:pt x="55" y="86"/>
                    <a:pt x="76" y="78"/>
                    <a:pt x="80" y="57"/>
                  </a:cubicBezTo>
                  <a:cubicBezTo>
                    <a:pt x="86" y="26"/>
                    <a:pt x="35" y="38"/>
                    <a:pt x="38" y="24"/>
                  </a:cubicBezTo>
                  <a:close/>
                </a:path>
              </a:pathLst>
            </a:custGeom>
            <a:solidFill>
              <a:schemeClr val="tx1"/>
            </a:solidFill>
            <a:ln w="9525">
              <a:noFill/>
              <a:round/>
              <a:headEnd/>
              <a:tailEnd/>
            </a:ln>
          </p:spPr>
          <p:txBody>
            <a:bodyPr/>
            <a:lstStyle/>
            <a:p>
              <a:pPr>
                <a:defRPr/>
              </a:pPr>
              <a:endParaRPr lang="en-US">
                <a:solidFill>
                  <a:prstClr val="black"/>
                </a:solidFill>
              </a:endParaRPr>
            </a:p>
          </p:txBody>
        </p:sp>
      </p:grpSp>
      <p:sp>
        <p:nvSpPr>
          <p:cNvPr id="77" name="Slide Number Placeholder 1"/>
          <p:cNvSpPr txBox="1">
            <a:spLocks/>
          </p:cNvSpPr>
          <p:nvPr userDrawn="1"/>
        </p:nvSpPr>
        <p:spPr>
          <a:xfrm>
            <a:off x="4681538" y="6313488"/>
            <a:ext cx="396875" cy="365125"/>
          </a:xfrm>
          <a:prstGeom prst="rect">
            <a:avLst/>
          </a:prstGeom>
        </p:spPr>
        <p:txBody>
          <a:bodyPr anchor="ctr"/>
          <a:lstStyle>
            <a:defPPr>
              <a:defRPr lang="en-US"/>
            </a:defPPr>
            <a:lvl1pPr algn="l" rtl="0" fontAlgn="base">
              <a:spcBef>
                <a:spcPct val="0"/>
              </a:spcBef>
              <a:spcAft>
                <a:spcPct val="0"/>
              </a:spcAft>
              <a:defRPr sz="1000" b="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EF9BFB2-BF2A-4875-8BB4-AB5E801097F9}" type="slidenum">
              <a:rPr lang="en-US" smtClean="0">
                <a:solidFill>
                  <a:prstClr val="black">
                    <a:lumMod val="75000"/>
                    <a:lumOff val="25000"/>
                  </a:prstClr>
                </a:solidFill>
              </a:rPr>
              <a:pPr>
                <a:defRPr/>
              </a:pPr>
              <a:t>‹#›</a:t>
            </a:fld>
            <a:endParaRPr lang="en-US" dirty="0">
              <a:solidFill>
                <a:prstClr val="black">
                  <a:lumMod val="75000"/>
                  <a:lumOff val="25000"/>
                </a:prstClr>
              </a:solidFill>
            </a:endParaRPr>
          </a:p>
        </p:txBody>
      </p:sp>
      <p:cxnSp>
        <p:nvCxnSpPr>
          <p:cNvPr id="79" name="Straight Connector 78"/>
          <p:cNvCxnSpPr/>
          <p:nvPr userDrawn="1"/>
        </p:nvCxnSpPr>
        <p:spPr>
          <a:xfrm>
            <a:off x="5049838" y="6365875"/>
            <a:ext cx="0" cy="2778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4" name="Rounded Rectangle 15"/>
          <p:cNvSpPr/>
          <p:nvPr userDrawn="1"/>
        </p:nvSpPr>
        <p:spPr>
          <a:xfrm flipH="1">
            <a:off x="-22838" y="-9636"/>
            <a:ext cx="378975" cy="6373098"/>
          </a:xfrm>
          <a:custGeom>
            <a:avLst/>
            <a:gdLst>
              <a:gd name="connsiteX0" fmla="*/ 0 w 2409825"/>
              <a:gd name="connsiteY0" fmla="*/ 401646 h 5886450"/>
              <a:gd name="connsiteX1" fmla="*/ 401646 w 2409825"/>
              <a:gd name="connsiteY1" fmla="*/ 0 h 5886450"/>
              <a:gd name="connsiteX2" fmla="*/ 2008179 w 2409825"/>
              <a:gd name="connsiteY2" fmla="*/ 0 h 5886450"/>
              <a:gd name="connsiteX3" fmla="*/ 2409825 w 2409825"/>
              <a:gd name="connsiteY3" fmla="*/ 401646 h 5886450"/>
              <a:gd name="connsiteX4" fmla="*/ 2409825 w 2409825"/>
              <a:gd name="connsiteY4" fmla="*/ 5484804 h 5886450"/>
              <a:gd name="connsiteX5" fmla="*/ 2008179 w 2409825"/>
              <a:gd name="connsiteY5" fmla="*/ 5886450 h 5886450"/>
              <a:gd name="connsiteX6" fmla="*/ 401646 w 2409825"/>
              <a:gd name="connsiteY6" fmla="*/ 5886450 h 5886450"/>
              <a:gd name="connsiteX7" fmla="*/ 0 w 2409825"/>
              <a:gd name="connsiteY7" fmla="*/ 5484804 h 5886450"/>
              <a:gd name="connsiteX8" fmla="*/ 0 w 2409825"/>
              <a:gd name="connsiteY8" fmla="*/ 401646 h 5886450"/>
              <a:gd name="connsiteX0" fmla="*/ 0 w 2409825"/>
              <a:gd name="connsiteY0" fmla="*/ 544833 h 6029637"/>
              <a:gd name="connsiteX1" fmla="*/ 2008179 w 2409825"/>
              <a:gd name="connsiteY1" fmla="*/ 143187 h 6029637"/>
              <a:gd name="connsiteX2" fmla="*/ 2409825 w 2409825"/>
              <a:gd name="connsiteY2" fmla="*/ 544833 h 6029637"/>
              <a:gd name="connsiteX3" fmla="*/ 2409825 w 2409825"/>
              <a:gd name="connsiteY3" fmla="*/ 5627991 h 6029637"/>
              <a:gd name="connsiteX4" fmla="*/ 2008179 w 2409825"/>
              <a:gd name="connsiteY4" fmla="*/ 6029637 h 6029637"/>
              <a:gd name="connsiteX5" fmla="*/ 401646 w 2409825"/>
              <a:gd name="connsiteY5" fmla="*/ 6029637 h 6029637"/>
              <a:gd name="connsiteX6" fmla="*/ 0 w 2409825"/>
              <a:gd name="connsiteY6" fmla="*/ 5627991 h 6029637"/>
              <a:gd name="connsiteX7" fmla="*/ 0 w 2409825"/>
              <a:gd name="connsiteY7" fmla="*/ 544833 h 6029637"/>
              <a:gd name="connsiteX0" fmla="*/ 0 w 2409825"/>
              <a:gd name="connsiteY0" fmla="*/ 401805 h 6305709"/>
              <a:gd name="connsiteX1" fmla="*/ 2008179 w 2409825"/>
              <a:gd name="connsiteY1" fmla="*/ 419259 h 6305709"/>
              <a:gd name="connsiteX2" fmla="*/ 2409825 w 2409825"/>
              <a:gd name="connsiteY2" fmla="*/ 820905 h 6305709"/>
              <a:gd name="connsiteX3" fmla="*/ 2409825 w 2409825"/>
              <a:gd name="connsiteY3" fmla="*/ 5904063 h 6305709"/>
              <a:gd name="connsiteX4" fmla="*/ 2008179 w 2409825"/>
              <a:gd name="connsiteY4" fmla="*/ 6305709 h 6305709"/>
              <a:gd name="connsiteX5" fmla="*/ 401646 w 2409825"/>
              <a:gd name="connsiteY5" fmla="*/ 6305709 h 6305709"/>
              <a:gd name="connsiteX6" fmla="*/ 0 w 2409825"/>
              <a:gd name="connsiteY6" fmla="*/ 5904063 h 6305709"/>
              <a:gd name="connsiteX7" fmla="*/ 0 w 2409825"/>
              <a:gd name="connsiteY7" fmla="*/ 401805 h 6305709"/>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0 h 5903904"/>
              <a:gd name="connsiteX1" fmla="*/ 2008179 w 2409825"/>
              <a:gd name="connsiteY1" fmla="*/ 17454 h 5903904"/>
              <a:gd name="connsiteX2" fmla="*/ 2409825 w 2409825"/>
              <a:gd name="connsiteY2" fmla="*/ 419100 h 5903904"/>
              <a:gd name="connsiteX3" fmla="*/ 2409825 w 2409825"/>
              <a:gd name="connsiteY3" fmla="*/ 5502258 h 5903904"/>
              <a:gd name="connsiteX4" fmla="*/ 2008179 w 2409825"/>
              <a:gd name="connsiteY4" fmla="*/ 5903904 h 5903904"/>
              <a:gd name="connsiteX5" fmla="*/ 401646 w 2409825"/>
              <a:gd name="connsiteY5" fmla="*/ 5903904 h 5903904"/>
              <a:gd name="connsiteX6" fmla="*/ 0 w 2409825"/>
              <a:gd name="connsiteY6" fmla="*/ 5502258 h 5903904"/>
              <a:gd name="connsiteX7" fmla="*/ 0 w 2409825"/>
              <a:gd name="connsiteY7" fmla="*/ 0 h 5903904"/>
              <a:gd name="connsiteX0" fmla="*/ 0 w 2409825"/>
              <a:gd name="connsiteY0" fmla="*/ 482642 h 6386546"/>
              <a:gd name="connsiteX1" fmla="*/ 2409825 w 2409825"/>
              <a:gd name="connsiteY1" fmla="*/ 901742 h 6386546"/>
              <a:gd name="connsiteX2" fmla="*/ 2409825 w 2409825"/>
              <a:gd name="connsiteY2" fmla="*/ 5984900 h 6386546"/>
              <a:gd name="connsiteX3" fmla="*/ 2008179 w 2409825"/>
              <a:gd name="connsiteY3" fmla="*/ 6386546 h 6386546"/>
              <a:gd name="connsiteX4" fmla="*/ 401646 w 2409825"/>
              <a:gd name="connsiteY4" fmla="*/ 6386546 h 6386546"/>
              <a:gd name="connsiteX5" fmla="*/ 0 w 2409825"/>
              <a:gd name="connsiteY5" fmla="*/ 5984900 h 6386546"/>
              <a:gd name="connsiteX6" fmla="*/ 0 w 2409825"/>
              <a:gd name="connsiteY6" fmla="*/ 482642 h 6386546"/>
              <a:gd name="connsiteX0" fmla="*/ 0 w 2409825"/>
              <a:gd name="connsiteY0" fmla="*/ 656963 h 6560867"/>
              <a:gd name="connsiteX1" fmla="*/ 2409825 w 2409825"/>
              <a:gd name="connsiteY1" fmla="*/ 666488 h 6560867"/>
              <a:gd name="connsiteX2" fmla="*/ 2409825 w 2409825"/>
              <a:gd name="connsiteY2" fmla="*/ 6159221 h 6560867"/>
              <a:gd name="connsiteX3" fmla="*/ 2008179 w 2409825"/>
              <a:gd name="connsiteY3" fmla="*/ 6560867 h 6560867"/>
              <a:gd name="connsiteX4" fmla="*/ 401646 w 2409825"/>
              <a:gd name="connsiteY4" fmla="*/ 6560867 h 6560867"/>
              <a:gd name="connsiteX5" fmla="*/ 0 w 2409825"/>
              <a:gd name="connsiteY5" fmla="*/ 6159221 h 6560867"/>
              <a:gd name="connsiteX6" fmla="*/ 0 w 2409825"/>
              <a:gd name="connsiteY6" fmla="*/ 656963 h 6560867"/>
              <a:gd name="connsiteX0" fmla="*/ 0 w 2409825"/>
              <a:gd name="connsiteY0" fmla="*/ 664226 h 6568130"/>
              <a:gd name="connsiteX1" fmla="*/ 2409825 w 2409825"/>
              <a:gd name="connsiteY1" fmla="*/ 673751 h 6568130"/>
              <a:gd name="connsiteX2" fmla="*/ 2409825 w 2409825"/>
              <a:gd name="connsiteY2" fmla="*/ 6166484 h 6568130"/>
              <a:gd name="connsiteX3" fmla="*/ 2008179 w 2409825"/>
              <a:gd name="connsiteY3" fmla="*/ 6568130 h 6568130"/>
              <a:gd name="connsiteX4" fmla="*/ 401646 w 2409825"/>
              <a:gd name="connsiteY4" fmla="*/ 6568130 h 6568130"/>
              <a:gd name="connsiteX5" fmla="*/ 0 w 2409825"/>
              <a:gd name="connsiteY5" fmla="*/ 6166484 h 6568130"/>
              <a:gd name="connsiteX6" fmla="*/ 0 w 2409825"/>
              <a:gd name="connsiteY6" fmla="*/ 664226 h 6568130"/>
              <a:gd name="connsiteX0" fmla="*/ 0 w 2409825"/>
              <a:gd name="connsiteY0" fmla="*/ 754733 h 6658637"/>
              <a:gd name="connsiteX1" fmla="*/ 2409825 w 2409825"/>
              <a:gd name="connsiteY1" fmla="*/ 764258 h 6658637"/>
              <a:gd name="connsiteX2" fmla="*/ 2409825 w 2409825"/>
              <a:gd name="connsiteY2" fmla="*/ 6256991 h 6658637"/>
              <a:gd name="connsiteX3" fmla="*/ 2008179 w 2409825"/>
              <a:gd name="connsiteY3" fmla="*/ 6658637 h 6658637"/>
              <a:gd name="connsiteX4" fmla="*/ 401646 w 2409825"/>
              <a:gd name="connsiteY4" fmla="*/ 6658637 h 6658637"/>
              <a:gd name="connsiteX5" fmla="*/ 0 w 2409825"/>
              <a:gd name="connsiteY5" fmla="*/ 6256991 h 6658637"/>
              <a:gd name="connsiteX6" fmla="*/ 0 w 2409825"/>
              <a:gd name="connsiteY6" fmla="*/ 754733 h 6658637"/>
              <a:gd name="connsiteX0" fmla="*/ 0 w 2409825"/>
              <a:gd name="connsiteY0" fmla="*/ 714516 h 6618420"/>
              <a:gd name="connsiteX1" fmla="*/ 2409825 w 2409825"/>
              <a:gd name="connsiteY1" fmla="*/ 724041 h 6618420"/>
              <a:gd name="connsiteX2" fmla="*/ 2409825 w 2409825"/>
              <a:gd name="connsiteY2" fmla="*/ 6216774 h 6618420"/>
              <a:gd name="connsiteX3" fmla="*/ 2008179 w 2409825"/>
              <a:gd name="connsiteY3" fmla="*/ 6618420 h 6618420"/>
              <a:gd name="connsiteX4" fmla="*/ 401646 w 2409825"/>
              <a:gd name="connsiteY4" fmla="*/ 6618420 h 6618420"/>
              <a:gd name="connsiteX5" fmla="*/ 0 w 2409825"/>
              <a:gd name="connsiteY5" fmla="*/ 6216774 h 6618420"/>
              <a:gd name="connsiteX6" fmla="*/ 0 w 2409825"/>
              <a:gd name="connsiteY6" fmla="*/ 714516 h 6618420"/>
              <a:gd name="connsiteX0" fmla="*/ 0 w 2409825"/>
              <a:gd name="connsiteY0" fmla="*/ 399467 h 6303371"/>
              <a:gd name="connsiteX1" fmla="*/ 2409825 w 2409825"/>
              <a:gd name="connsiteY1" fmla="*/ 408992 h 6303371"/>
              <a:gd name="connsiteX2" fmla="*/ 2409825 w 2409825"/>
              <a:gd name="connsiteY2" fmla="*/ 5901725 h 6303371"/>
              <a:gd name="connsiteX3" fmla="*/ 2008179 w 2409825"/>
              <a:gd name="connsiteY3" fmla="*/ 6303371 h 6303371"/>
              <a:gd name="connsiteX4" fmla="*/ 401646 w 2409825"/>
              <a:gd name="connsiteY4" fmla="*/ 6303371 h 6303371"/>
              <a:gd name="connsiteX5" fmla="*/ 0 w 2409825"/>
              <a:gd name="connsiteY5" fmla="*/ 5901725 h 6303371"/>
              <a:gd name="connsiteX6" fmla="*/ 0 w 2409825"/>
              <a:gd name="connsiteY6" fmla="*/ 399467 h 6303371"/>
              <a:gd name="connsiteX0" fmla="*/ 0 w 2409825"/>
              <a:gd name="connsiteY0" fmla="*/ 0 h 5903904"/>
              <a:gd name="connsiteX1" fmla="*/ 2409825 w 2409825"/>
              <a:gd name="connsiteY1" fmla="*/ 9525 h 5903904"/>
              <a:gd name="connsiteX2" fmla="*/ 2409825 w 2409825"/>
              <a:gd name="connsiteY2" fmla="*/ 5502258 h 5903904"/>
              <a:gd name="connsiteX3" fmla="*/ 2008179 w 2409825"/>
              <a:gd name="connsiteY3" fmla="*/ 5903904 h 5903904"/>
              <a:gd name="connsiteX4" fmla="*/ 401646 w 2409825"/>
              <a:gd name="connsiteY4" fmla="*/ 5903904 h 5903904"/>
              <a:gd name="connsiteX5" fmla="*/ 0 w 2409825"/>
              <a:gd name="connsiteY5" fmla="*/ 5502258 h 5903904"/>
              <a:gd name="connsiteX6" fmla="*/ 0 w 2409825"/>
              <a:gd name="connsiteY6" fmla="*/ 0 h 5903904"/>
              <a:gd name="connsiteX0" fmla="*/ 0 w 2409825"/>
              <a:gd name="connsiteY0" fmla="*/ 0 h 6074363"/>
              <a:gd name="connsiteX1" fmla="*/ 2409825 w 2409825"/>
              <a:gd name="connsiteY1" fmla="*/ 9525 h 6074363"/>
              <a:gd name="connsiteX2" fmla="*/ 2409825 w 2409825"/>
              <a:gd name="connsiteY2" fmla="*/ 5502258 h 6074363"/>
              <a:gd name="connsiteX3" fmla="*/ 401646 w 2409825"/>
              <a:gd name="connsiteY3" fmla="*/ 5903904 h 6074363"/>
              <a:gd name="connsiteX4" fmla="*/ 0 w 2409825"/>
              <a:gd name="connsiteY4" fmla="*/ 5502258 h 6074363"/>
              <a:gd name="connsiteX5" fmla="*/ 0 w 2409825"/>
              <a:gd name="connsiteY5" fmla="*/ 0 h 6074363"/>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6353498"/>
              <a:gd name="connsiteX1" fmla="*/ 2409825 w 2409825"/>
              <a:gd name="connsiteY1" fmla="*/ 9525 h 6353498"/>
              <a:gd name="connsiteX2" fmla="*/ 2409825 w 2409825"/>
              <a:gd name="connsiteY2" fmla="*/ 5921358 h 6353498"/>
              <a:gd name="connsiteX3" fmla="*/ 401646 w 2409825"/>
              <a:gd name="connsiteY3" fmla="*/ 5903904 h 6353498"/>
              <a:gd name="connsiteX4" fmla="*/ 0 w 2409825"/>
              <a:gd name="connsiteY4" fmla="*/ 5502258 h 6353498"/>
              <a:gd name="connsiteX5" fmla="*/ 0 w 2409825"/>
              <a:gd name="connsiteY5" fmla="*/ 0 h 6353498"/>
              <a:gd name="connsiteX0" fmla="*/ 0 w 2409825"/>
              <a:gd name="connsiteY0" fmla="*/ 0 h 6355410"/>
              <a:gd name="connsiteX1" fmla="*/ 2409825 w 2409825"/>
              <a:gd name="connsiteY1" fmla="*/ 9525 h 6355410"/>
              <a:gd name="connsiteX2" fmla="*/ 2409825 w 2409825"/>
              <a:gd name="connsiteY2" fmla="*/ 5921358 h 6355410"/>
              <a:gd name="connsiteX3" fmla="*/ 401646 w 2409825"/>
              <a:gd name="connsiteY3" fmla="*/ 5903904 h 6355410"/>
              <a:gd name="connsiteX4" fmla="*/ 0 w 2409825"/>
              <a:gd name="connsiteY4" fmla="*/ 5502258 h 6355410"/>
              <a:gd name="connsiteX5" fmla="*/ 0 w 2409825"/>
              <a:gd name="connsiteY5" fmla="*/ 0 h 6355410"/>
              <a:gd name="connsiteX0" fmla="*/ 0 w 2409825"/>
              <a:gd name="connsiteY0" fmla="*/ 0 h 5921358"/>
              <a:gd name="connsiteX1" fmla="*/ 2409825 w 2409825"/>
              <a:gd name="connsiteY1" fmla="*/ 9525 h 5921358"/>
              <a:gd name="connsiteX2" fmla="*/ 2409825 w 2409825"/>
              <a:gd name="connsiteY2" fmla="*/ 5921358 h 5921358"/>
              <a:gd name="connsiteX3" fmla="*/ 401646 w 2409825"/>
              <a:gd name="connsiteY3" fmla="*/ 5903904 h 5921358"/>
              <a:gd name="connsiteX4" fmla="*/ 0 w 2409825"/>
              <a:gd name="connsiteY4" fmla="*/ 5502258 h 5921358"/>
              <a:gd name="connsiteX5" fmla="*/ 0 w 2409825"/>
              <a:gd name="connsiteY5" fmla="*/ 0 h 5921358"/>
              <a:gd name="connsiteX0" fmla="*/ 0 w 2409825"/>
              <a:gd name="connsiteY0" fmla="*/ 3476 h 5911833"/>
              <a:gd name="connsiteX1" fmla="*/ 2409825 w 2409825"/>
              <a:gd name="connsiteY1" fmla="*/ 0 h 5911833"/>
              <a:gd name="connsiteX2" fmla="*/ 2409825 w 2409825"/>
              <a:gd name="connsiteY2" fmla="*/ 5911833 h 5911833"/>
              <a:gd name="connsiteX3" fmla="*/ 401646 w 2409825"/>
              <a:gd name="connsiteY3" fmla="*/ 5894379 h 5911833"/>
              <a:gd name="connsiteX4" fmla="*/ 0 w 2409825"/>
              <a:gd name="connsiteY4" fmla="*/ 5492733 h 5911833"/>
              <a:gd name="connsiteX5" fmla="*/ 0 w 2409825"/>
              <a:gd name="connsiteY5" fmla="*/ 3476 h 5911833"/>
              <a:gd name="connsiteX0" fmla="*/ 0 w 2409825"/>
              <a:gd name="connsiteY0" fmla="*/ 0 h 5908357"/>
              <a:gd name="connsiteX1" fmla="*/ 2409825 w 2409825"/>
              <a:gd name="connsiteY1" fmla="*/ 26860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0 h 5908357"/>
              <a:gd name="connsiteX1" fmla="*/ 2409825 w 2409825"/>
              <a:gd name="connsiteY1" fmla="*/ 5192 h 5908357"/>
              <a:gd name="connsiteX2" fmla="*/ 2409825 w 2409825"/>
              <a:gd name="connsiteY2" fmla="*/ 5908357 h 5908357"/>
              <a:gd name="connsiteX3" fmla="*/ 401646 w 2409825"/>
              <a:gd name="connsiteY3" fmla="*/ 5890903 h 5908357"/>
              <a:gd name="connsiteX4" fmla="*/ 0 w 2409825"/>
              <a:gd name="connsiteY4" fmla="*/ 5489257 h 5908357"/>
              <a:gd name="connsiteX5" fmla="*/ 0 w 2409825"/>
              <a:gd name="connsiteY5" fmla="*/ 0 h 5908357"/>
              <a:gd name="connsiteX0" fmla="*/ 0 w 2409825"/>
              <a:gd name="connsiteY0" fmla="*/ 3475 h 5903165"/>
              <a:gd name="connsiteX1" fmla="*/ 2409825 w 2409825"/>
              <a:gd name="connsiteY1" fmla="*/ 0 h 5903165"/>
              <a:gd name="connsiteX2" fmla="*/ 2409825 w 2409825"/>
              <a:gd name="connsiteY2" fmla="*/ 5903165 h 5903165"/>
              <a:gd name="connsiteX3" fmla="*/ 401646 w 2409825"/>
              <a:gd name="connsiteY3" fmla="*/ 5885711 h 5903165"/>
              <a:gd name="connsiteX4" fmla="*/ 0 w 2409825"/>
              <a:gd name="connsiteY4" fmla="*/ 5484065 h 5903165"/>
              <a:gd name="connsiteX5" fmla="*/ 0 w 2409825"/>
              <a:gd name="connsiteY5" fmla="*/ 3475 h 5903165"/>
              <a:gd name="connsiteX0" fmla="*/ 0 w 2414159"/>
              <a:gd name="connsiteY0" fmla="*/ 0 h 5904023"/>
              <a:gd name="connsiteX1" fmla="*/ 2414159 w 2414159"/>
              <a:gd name="connsiteY1" fmla="*/ 858 h 5904023"/>
              <a:gd name="connsiteX2" fmla="*/ 2414159 w 2414159"/>
              <a:gd name="connsiteY2" fmla="*/ 5904023 h 5904023"/>
              <a:gd name="connsiteX3" fmla="*/ 405980 w 2414159"/>
              <a:gd name="connsiteY3" fmla="*/ 5886569 h 5904023"/>
              <a:gd name="connsiteX4" fmla="*/ 4334 w 2414159"/>
              <a:gd name="connsiteY4" fmla="*/ 5484923 h 5904023"/>
              <a:gd name="connsiteX5" fmla="*/ 0 w 2414159"/>
              <a:gd name="connsiteY5" fmla="*/ 0 h 5904023"/>
              <a:gd name="connsiteX0" fmla="*/ 0 w 2414159"/>
              <a:gd name="connsiteY0" fmla="*/ 0 h 5886569"/>
              <a:gd name="connsiteX1" fmla="*/ 2414159 w 2414159"/>
              <a:gd name="connsiteY1" fmla="*/ 858 h 5886569"/>
              <a:gd name="connsiteX2" fmla="*/ 2414159 w 2414159"/>
              <a:gd name="connsiteY2" fmla="*/ 5878021 h 5886569"/>
              <a:gd name="connsiteX3" fmla="*/ 405980 w 2414159"/>
              <a:gd name="connsiteY3" fmla="*/ 5886569 h 5886569"/>
              <a:gd name="connsiteX4" fmla="*/ 4334 w 2414159"/>
              <a:gd name="connsiteY4" fmla="*/ 5484923 h 5886569"/>
              <a:gd name="connsiteX5" fmla="*/ 0 w 2414159"/>
              <a:gd name="connsiteY5" fmla="*/ 0 h 5886569"/>
              <a:gd name="connsiteX0" fmla="*/ 0 w 2414159"/>
              <a:gd name="connsiteY0" fmla="*/ 0 h 5886689"/>
              <a:gd name="connsiteX1" fmla="*/ 2414159 w 2414159"/>
              <a:gd name="connsiteY1" fmla="*/ 858 h 5886689"/>
              <a:gd name="connsiteX2" fmla="*/ 2414159 w 2414159"/>
              <a:gd name="connsiteY2" fmla="*/ 5886689 h 5886689"/>
              <a:gd name="connsiteX3" fmla="*/ 405980 w 2414159"/>
              <a:gd name="connsiteY3" fmla="*/ 5886569 h 5886689"/>
              <a:gd name="connsiteX4" fmla="*/ 4334 w 2414159"/>
              <a:gd name="connsiteY4" fmla="*/ 5484923 h 5886689"/>
              <a:gd name="connsiteX5" fmla="*/ 0 w 2414159"/>
              <a:gd name="connsiteY5" fmla="*/ 0 h 5886689"/>
              <a:gd name="connsiteX0" fmla="*/ 4486 w 2410019"/>
              <a:gd name="connsiteY0" fmla="*/ 0 h 6654440"/>
              <a:gd name="connsiteX1" fmla="*/ 2410019 w 2410019"/>
              <a:gd name="connsiteY1" fmla="*/ 768609 h 6654440"/>
              <a:gd name="connsiteX2" fmla="*/ 2410019 w 2410019"/>
              <a:gd name="connsiteY2" fmla="*/ 6654440 h 6654440"/>
              <a:gd name="connsiteX3" fmla="*/ 401840 w 2410019"/>
              <a:gd name="connsiteY3" fmla="*/ 6654320 h 6654440"/>
              <a:gd name="connsiteX4" fmla="*/ 194 w 2410019"/>
              <a:gd name="connsiteY4" fmla="*/ 6252674 h 6654440"/>
              <a:gd name="connsiteX5" fmla="*/ 4486 w 2410019"/>
              <a:gd name="connsiteY5" fmla="*/ 0 h 6654440"/>
              <a:gd name="connsiteX0" fmla="*/ 4486 w 2418645"/>
              <a:gd name="connsiteY0" fmla="*/ 0 h 6654440"/>
              <a:gd name="connsiteX1" fmla="*/ 2418645 w 2418645"/>
              <a:gd name="connsiteY1" fmla="*/ 858 h 6654440"/>
              <a:gd name="connsiteX2" fmla="*/ 2410019 w 2418645"/>
              <a:gd name="connsiteY2" fmla="*/ 6654440 h 6654440"/>
              <a:gd name="connsiteX3" fmla="*/ 401840 w 2418645"/>
              <a:gd name="connsiteY3" fmla="*/ 6654320 h 6654440"/>
              <a:gd name="connsiteX4" fmla="*/ 194 w 2418645"/>
              <a:gd name="connsiteY4" fmla="*/ 6252674 h 6654440"/>
              <a:gd name="connsiteX5" fmla="*/ 4486 w 2418645"/>
              <a:gd name="connsiteY5" fmla="*/ 0 h 6654440"/>
              <a:gd name="connsiteX0" fmla="*/ 4486 w 2418645"/>
              <a:gd name="connsiteY0" fmla="*/ 85406 h 6653582"/>
              <a:gd name="connsiteX1" fmla="*/ 2418645 w 2418645"/>
              <a:gd name="connsiteY1" fmla="*/ 0 h 6653582"/>
              <a:gd name="connsiteX2" fmla="*/ 2410019 w 2418645"/>
              <a:gd name="connsiteY2" fmla="*/ 6653582 h 6653582"/>
              <a:gd name="connsiteX3" fmla="*/ 401840 w 2418645"/>
              <a:gd name="connsiteY3" fmla="*/ 6653462 h 6653582"/>
              <a:gd name="connsiteX4" fmla="*/ 194 w 2418645"/>
              <a:gd name="connsiteY4" fmla="*/ 6251816 h 6653582"/>
              <a:gd name="connsiteX5" fmla="*/ 4486 w 2418645"/>
              <a:gd name="connsiteY5" fmla="*/ 85406 h 6653582"/>
              <a:gd name="connsiteX0" fmla="*/ 4486 w 2418645"/>
              <a:gd name="connsiteY0" fmla="*/ 0 h 6568176"/>
              <a:gd name="connsiteX1" fmla="*/ 2418645 w 2418645"/>
              <a:gd name="connsiteY1" fmla="*/ 9484 h 6568176"/>
              <a:gd name="connsiteX2" fmla="*/ 2410019 w 2418645"/>
              <a:gd name="connsiteY2" fmla="*/ 6568176 h 6568176"/>
              <a:gd name="connsiteX3" fmla="*/ 401840 w 2418645"/>
              <a:gd name="connsiteY3" fmla="*/ 6568056 h 6568176"/>
              <a:gd name="connsiteX4" fmla="*/ 194 w 2418645"/>
              <a:gd name="connsiteY4" fmla="*/ 6166410 h 6568176"/>
              <a:gd name="connsiteX5" fmla="*/ 4486 w 2418645"/>
              <a:gd name="connsiteY5" fmla="*/ 0 h 6568176"/>
              <a:gd name="connsiteX0" fmla="*/ 4486 w 2427271"/>
              <a:gd name="connsiteY0" fmla="*/ 0 h 6568176"/>
              <a:gd name="connsiteX1" fmla="*/ 2427271 w 2427271"/>
              <a:gd name="connsiteY1" fmla="*/ 9484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0 h 6568176"/>
              <a:gd name="connsiteX1" fmla="*/ 2427271 w 2427271"/>
              <a:gd name="connsiteY1" fmla="*/ 857 h 6568176"/>
              <a:gd name="connsiteX2" fmla="*/ 2410019 w 2427271"/>
              <a:gd name="connsiteY2" fmla="*/ 6568176 h 6568176"/>
              <a:gd name="connsiteX3" fmla="*/ 401840 w 2427271"/>
              <a:gd name="connsiteY3" fmla="*/ 6568056 h 6568176"/>
              <a:gd name="connsiteX4" fmla="*/ 194 w 2427271"/>
              <a:gd name="connsiteY4" fmla="*/ 6166410 h 6568176"/>
              <a:gd name="connsiteX5" fmla="*/ 4486 w 2427271"/>
              <a:gd name="connsiteY5" fmla="*/ 0 h 6568176"/>
              <a:gd name="connsiteX0" fmla="*/ 4486 w 2427271"/>
              <a:gd name="connsiteY0" fmla="*/ 8066 h 6576242"/>
              <a:gd name="connsiteX1" fmla="*/ 376489 w 2427271"/>
              <a:gd name="connsiteY1" fmla="*/ 0 h 6576242"/>
              <a:gd name="connsiteX2" fmla="*/ 2427271 w 2427271"/>
              <a:gd name="connsiteY2" fmla="*/ 8923 h 6576242"/>
              <a:gd name="connsiteX3" fmla="*/ 2410019 w 2427271"/>
              <a:gd name="connsiteY3" fmla="*/ 6576242 h 6576242"/>
              <a:gd name="connsiteX4" fmla="*/ 401840 w 2427271"/>
              <a:gd name="connsiteY4" fmla="*/ 6576122 h 6576242"/>
              <a:gd name="connsiteX5" fmla="*/ 194 w 2427271"/>
              <a:gd name="connsiteY5" fmla="*/ 6174476 h 6576242"/>
              <a:gd name="connsiteX6" fmla="*/ 4486 w 2427271"/>
              <a:gd name="connsiteY6" fmla="*/ 8066 h 6576242"/>
              <a:gd name="connsiteX0" fmla="*/ 4486 w 2427271"/>
              <a:gd name="connsiteY0" fmla="*/ 8066 h 6576242"/>
              <a:gd name="connsiteX1" fmla="*/ 376489 w 2427271"/>
              <a:gd name="connsiteY1" fmla="*/ 0 h 6576242"/>
              <a:gd name="connsiteX2" fmla="*/ 2427271 w 2427271"/>
              <a:gd name="connsiteY2" fmla="*/ 8923 h 6576242"/>
              <a:gd name="connsiteX3" fmla="*/ 2410019 w 2427271"/>
              <a:gd name="connsiteY3" fmla="*/ 6576242 h 6576242"/>
              <a:gd name="connsiteX4" fmla="*/ 401840 w 2427271"/>
              <a:gd name="connsiteY4" fmla="*/ 6576122 h 6576242"/>
              <a:gd name="connsiteX5" fmla="*/ 194 w 2427271"/>
              <a:gd name="connsiteY5" fmla="*/ 6174476 h 6576242"/>
              <a:gd name="connsiteX6" fmla="*/ 4486 w 2427271"/>
              <a:gd name="connsiteY6" fmla="*/ 8066 h 6576242"/>
              <a:gd name="connsiteX0" fmla="*/ 4486 w 2410019"/>
              <a:gd name="connsiteY0" fmla="*/ 8066 h 6576242"/>
              <a:gd name="connsiteX1" fmla="*/ 376489 w 2410019"/>
              <a:gd name="connsiteY1" fmla="*/ 0 h 6576242"/>
              <a:gd name="connsiteX2" fmla="*/ 2410019 w 2410019"/>
              <a:gd name="connsiteY2" fmla="*/ 6576242 h 6576242"/>
              <a:gd name="connsiteX3" fmla="*/ 401840 w 2410019"/>
              <a:gd name="connsiteY3" fmla="*/ 6576122 h 6576242"/>
              <a:gd name="connsiteX4" fmla="*/ 194 w 2410019"/>
              <a:gd name="connsiteY4" fmla="*/ 6174476 h 6576242"/>
              <a:gd name="connsiteX5" fmla="*/ 4486 w 2410019"/>
              <a:gd name="connsiteY5" fmla="*/ 8066 h 6576242"/>
              <a:gd name="connsiteX0" fmla="*/ 4486 w 401840"/>
              <a:gd name="connsiteY0" fmla="*/ 8066 h 6576122"/>
              <a:gd name="connsiteX1" fmla="*/ 376489 w 401840"/>
              <a:gd name="connsiteY1" fmla="*/ 0 h 6576122"/>
              <a:gd name="connsiteX2" fmla="*/ 401840 w 401840"/>
              <a:gd name="connsiteY2" fmla="*/ 6576122 h 6576122"/>
              <a:gd name="connsiteX3" fmla="*/ 194 w 401840"/>
              <a:gd name="connsiteY3" fmla="*/ 6174476 h 6576122"/>
              <a:gd name="connsiteX4" fmla="*/ 4486 w 401840"/>
              <a:gd name="connsiteY4" fmla="*/ 8066 h 6576122"/>
              <a:gd name="connsiteX0" fmla="*/ 4486 w 401840"/>
              <a:gd name="connsiteY0" fmla="*/ 1242 h 6569298"/>
              <a:gd name="connsiteX1" fmla="*/ 369665 w 401840"/>
              <a:gd name="connsiteY1" fmla="*/ 0 h 6569298"/>
              <a:gd name="connsiteX2" fmla="*/ 401840 w 401840"/>
              <a:gd name="connsiteY2" fmla="*/ 6569298 h 6569298"/>
              <a:gd name="connsiteX3" fmla="*/ 194 w 401840"/>
              <a:gd name="connsiteY3" fmla="*/ 6167652 h 6569298"/>
              <a:gd name="connsiteX4" fmla="*/ 4486 w 401840"/>
              <a:gd name="connsiteY4" fmla="*/ 1242 h 6569298"/>
              <a:gd name="connsiteX0" fmla="*/ 4486 w 371900"/>
              <a:gd name="connsiteY0" fmla="*/ 1242 h 6569298"/>
              <a:gd name="connsiteX1" fmla="*/ 369665 w 371900"/>
              <a:gd name="connsiteY1" fmla="*/ 0 h 6569298"/>
              <a:gd name="connsiteX2" fmla="*/ 367721 w 371900"/>
              <a:gd name="connsiteY2" fmla="*/ 6569298 h 6569298"/>
              <a:gd name="connsiteX3" fmla="*/ 194 w 371900"/>
              <a:gd name="connsiteY3" fmla="*/ 6167652 h 6569298"/>
              <a:gd name="connsiteX4" fmla="*/ 4486 w 371900"/>
              <a:gd name="connsiteY4" fmla="*/ 1242 h 6569298"/>
              <a:gd name="connsiteX0" fmla="*/ 4486 w 374545"/>
              <a:gd name="connsiteY0" fmla="*/ 1242 h 6569298"/>
              <a:gd name="connsiteX1" fmla="*/ 369665 w 374545"/>
              <a:gd name="connsiteY1" fmla="*/ 0 h 6569298"/>
              <a:gd name="connsiteX2" fmla="*/ 374545 w 374545"/>
              <a:gd name="connsiteY2" fmla="*/ 6569298 h 6569298"/>
              <a:gd name="connsiteX3" fmla="*/ 194 w 374545"/>
              <a:gd name="connsiteY3" fmla="*/ 6167652 h 6569298"/>
              <a:gd name="connsiteX4" fmla="*/ 4486 w 374545"/>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1242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1242 h 6569298"/>
              <a:gd name="connsiteX0" fmla="*/ 4292 w 374351"/>
              <a:gd name="connsiteY0" fmla="*/ 206068 h 6569298"/>
              <a:gd name="connsiteX1" fmla="*/ 369471 w 374351"/>
              <a:gd name="connsiteY1" fmla="*/ 0 h 6569298"/>
              <a:gd name="connsiteX2" fmla="*/ 374351 w 374351"/>
              <a:gd name="connsiteY2" fmla="*/ 6569298 h 6569298"/>
              <a:gd name="connsiteX3" fmla="*/ 0 w 374351"/>
              <a:gd name="connsiteY3" fmla="*/ 6167652 h 6569298"/>
              <a:gd name="connsiteX4" fmla="*/ 4292 w 374351"/>
              <a:gd name="connsiteY4" fmla="*/ 206068 h 6569298"/>
              <a:gd name="connsiteX0" fmla="*/ 4292 w 374351"/>
              <a:gd name="connsiteY0" fmla="*/ 1242 h 6364472"/>
              <a:gd name="connsiteX1" fmla="*/ 362156 w 374351"/>
              <a:gd name="connsiteY1" fmla="*/ 0 h 6364472"/>
              <a:gd name="connsiteX2" fmla="*/ 374351 w 374351"/>
              <a:gd name="connsiteY2" fmla="*/ 6364472 h 6364472"/>
              <a:gd name="connsiteX3" fmla="*/ 0 w 374351"/>
              <a:gd name="connsiteY3" fmla="*/ 5962826 h 6364472"/>
              <a:gd name="connsiteX4" fmla="*/ 4292 w 374351"/>
              <a:gd name="connsiteY4" fmla="*/ 1242 h 6364472"/>
              <a:gd name="connsiteX0" fmla="*/ 4292 w 374351"/>
              <a:gd name="connsiteY0" fmla="*/ 0 h 6363230"/>
              <a:gd name="connsiteX1" fmla="*/ 369471 w 374351"/>
              <a:gd name="connsiteY1" fmla="*/ 6073 h 6363230"/>
              <a:gd name="connsiteX2" fmla="*/ 374351 w 374351"/>
              <a:gd name="connsiteY2" fmla="*/ 6363230 h 6363230"/>
              <a:gd name="connsiteX3" fmla="*/ 0 w 374351"/>
              <a:gd name="connsiteY3" fmla="*/ 5961584 h 6363230"/>
              <a:gd name="connsiteX4" fmla="*/ 4292 w 374351"/>
              <a:gd name="connsiteY4" fmla="*/ 0 h 6363230"/>
              <a:gd name="connsiteX0" fmla="*/ 4292 w 374351"/>
              <a:gd name="connsiteY0" fmla="*/ 8558 h 6371788"/>
              <a:gd name="connsiteX1" fmla="*/ 369471 w 374351"/>
              <a:gd name="connsiteY1" fmla="*/ 0 h 6371788"/>
              <a:gd name="connsiteX2" fmla="*/ 374351 w 374351"/>
              <a:gd name="connsiteY2" fmla="*/ 6371788 h 6371788"/>
              <a:gd name="connsiteX3" fmla="*/ 0 w 374351"/>
              <a:gd name="connsiteY3" fmla="*/ 5970142 h 6371788"/>
              <a:gd name="connsiteX4" fmla="*/ 4292 w 374351"/>
              <a:gd name="connsiteY4" fmla="*/ 8558 h 6371788"/>
              <a:gd name="connsiteX0" fmla="*/ 4292 w 378975"/>
              <a:gd name="connsiteY0" fmla="*/ 0 h 6363230"/>
              <a:gd name="connsiteX1" fmla="*/ 376787 w 378975"/>
              <a:gd name="connsiteY1" fmla="*/ 6073 h 6363230"/>
              <a:gd name="connsiteX2" fmla="*/ 374351 w 378975"/>
              <a:gd name="connsiteY2" fmla="*/ 6363230 h 6363230"/>
              <a:gd name="connsiteX3" fmla="*/ 0 w 378975"/>
              <a:gd name="connsiteY3" fmla="*/ 5961584 h 6363230"/>
              <a:gd name="connsiteX4" fmla="*/ 4292 w 378975"/>
              <a:gd name="connsiteY4" fmla="*/ 0 h 6363230"/>
              <a:gd name="connsiteX0" fmla="*/ 4292 w 378975"/>
              <a:gd name="connsiteY0" fmla="*/ 8558 h 6371788"/>
              <a:gd name="connsiteX1" fmla="*/ 376787 w 378975"/>
              <a:gd name="connsiteY1" fmla="*/ 0 h 6371788"/>
              <a:gd name="connsiteX2" fmla="*/ 374351 w 378975"/>
              <a:gd name="connsiteY2" fmla="*/ 6371788 h 6371788"/>
              <a:gd name="connsiteX3" fmla="*/ 0 w 378975"/>
              <a:gd name="connsiteY3" fmla="*/ 5970142 h 6371788"/>
              <a:gd name="connsiteX4" fmla="*/ 4292 w 378975"/>
              <a:gd name="connsiteY4" fmla="*/ 8558 h 6371788"/>
              <a:gd name="connsiteX0" fmla="*/ 4292 w 378975"/>
              <a:gd name="connsiteY0" fmla="*/ 0 h 6377861"/>
              <a:gd name="connsiteX1" fmla="*/ 376787 w 378975"/>
              <a:gd name="connsiteY1" fmla="*/ 6073 h 6377861"/>
              <a:gd name="connsiteX2" fmla="*/ 374351 w 378975"/>
              <a:gd name="connsiteY2" fmla="*/ 6377861 h 6377861"/>
              <a:gd name="connsiteX3" fmla="*/ 0 w 378975"/>
              <a:gd name="connsiteY3" fmla="*/ 5976215 h 6377861"/>
              <a:gd name="connsiteX4" fmla="*/ 4292 w 378975"/>
              <a:gd name="connsiteY4" fmla="*/ 0 h 6377861"/>
              <a:gd name="connsiteX0" fmla="*/ 4292 w 378975"/>
              <a:gd name="connsiteY0" fmla="*/ 0 h 6373098"/>
              <a:gd name="connsiteX1" fmla="*/ 376787 w 378975"/>
              <a:gd name="connsiteY1" fmla="*/ 1310 h 6373098"/>
              <a:gd name="connsiteX2" fmla="*/ 374351 w 378975"/>
              <a:gd name="connsiteY2" fmla="*/ 6373098 h 6373098"/>
              <a:gd name="connsiteX3" fmla="*/ 0 w 378975"/>
              <a:gd name="connsiteY3" fmla="*/ 5971452 h 6373098"/>
              <a:gd name="connsiteX4" fmla="*/ 4292 w 378975"/>
              <a:gd name="connsiteY4" fmla="*/ 0 h 6373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975" h="6373098">
                <a:moveTo>
                  <a:pt x="4292" y="0"/>
                </a:moveTo>
                <a:lnTo>
                  <a:pt x="376787" y="1310"/>
                </a:lnTo>
                <a:cubicBezTo>
                  <a:pt x="385237" y="2193351"/>
                  <a:pt x="365901" y="4181057"/>
                  <a:pt x="374351" y="6373098"/>
                </a:cubicBezTo>
                <a:cubicBezTo>
                  <a:pt x="152528" y="6373098"/>
                  <a:pt x="0" y="6273661"/>
                  <a:pt x="0" y="5971452"/>
                </a:cubicBezTo>
                <a:cubicBezTo>
                  <a:pt x="0" y="5669243"/>
                  <a:pt x="5737" y="1828308"/>
                  <a:pt x="4292" y="0"/>
                </a:cubicBezTo>
                <a:close/>
              </a:path>
            </a:pathLst>
          </a:custGeom>
          <a:gradFill flip="none" rotWithShape="1">
            <a:gsLst>
              <a:gs pos="0">
                <a:srgbClr val="D8450A"/>
              </a:gs>
              <a:gs pos="50000">
                <a:srgbClr val="F86F08">
                  <a:alpha val="95000"/>
                </a:srgbClr>
              </a:gs>
              <a:gs pos="100000">
                <a:srgbClr val="FC7420">
                  <a:alpha val="94000"/>
                </a:srgbClr>
              </a:gs>
            </a:gsLst>
            <a:lin ang="16200000" scaled="1"/>
            <a:tileRect/>
          </a:gradFill>
          <a:ln>
            <a:noFill/>
          </a:ln>
          <a:effectLst>
            <a:innerShdw blurRad="38100" dist="12700" dir="108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058" name="Text Placeholder 16"/>
          <p:cNvSpPr>
            <a:spLocks noGrp="1"/>
          </p:cNvSpPr>
          <p:nvPr>
            <p:ph type="body" idx="1"/>
          </p:nvPr>
        </p:nvSpPr>
        <p:spPr bwMode="auto">
          <a:xfrm>
            <a:off x="533400" y="1068388"/>
            <a:ext cx="8324850" cy="46656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1" name="Text Box 1"/>
          <p:cNvSpPr txBox="1">
            <a:spLocks noChangeArrowheads="1"/>
          </p:cNvSpPr>
          <p:nvPr userDrawn="1"/>
        </p:nvSpPr>
        <p:spPr bwMode="black">
          <a:xfrm>
            <a:off x="5108575" y="6350000"/>
            <a:ext cx="3840163" cy="307975"/>
          </a:xfrm>
          <a:prstGeom prst="rect">
            <a:avLst/>
          </a:prstGeom>
          <a:noFill/>
          <a:ln w="25400">
            <a:noFill/>
            <a:miter lim="800000"/>
            <a:headEnd/>
            <a:tailEnd type="none" w="lg" len="sm"/>
          </a:ln>
          <a:effectLst/>
        </p:spPr>
        <p:txBody>
          <a:bodyPr lIns="0" tIns="0" rIns="0" bIns="0">
            <a:spAutoFit/>
          </a:bodyPr>
          <a:lstStyle/>
          <a:p>
            <a:pPr>
              <a:defRPr/>
            </a:pPr>
            <a:r>
              <a:rPr lang="en-US" sz="500" dirty="0">
                <a:solidFill>
                  <a:prstClr val="white">
                    <a:lumMod val="50000"/>
                  </a:prstClr>
                </a:solidFill>
                <a:latin typeface="Arial Narrow" pitchFamily="34" charset="0"/>
                <a:cs typeface="Arial" pitchFamily="34" charset="0"/>
              </a:rPr>
              <a:t>Freescale, the Freescale logo, AltiVec, C-5, </a:t>
            </a:r>
            <a:r>
              <a:rPr lang="en-US" sz="500" dirty="0" err="1">
                <a:solidFill>
                  <a:prstClr val="white">
                    <a:lumMod val="50000"/>
                  </a:prstClr>
                </a:solidFill>
                <a:latin typeface="Arial Narrow" pitchFamily="34" charset="0"/>
                <a:cs typeface="Arial" pitchFamily="34" charset="0"/>
              </a:rPr>
              <a:t>CodeTEST</a:t>
            </a:r>
            <a:r>
              <a:rPr lang="en-US" sz="500" dirty="0">
                <a:solidFill>
                  <a:prstClr val="white">
                    <a:lumMod val="50000"/>
                  </a:prstClr>
                </a:solidFill>
                <a:latin typeface="Arial Narrow" pitchFamily="34" charset="0"/>
                <a:cs typeface="Arial" pitchFamily="34" charset="0"/>
              </a:rPr>
              <a:t>, CodeWarrior, </a:t>
            </a:r>
            <a:r>
              <a:rPr lang="en-US" sz="500" dirty="0" err="1">
                <a:solidFill>
                  <a:prstClr val="white">
                    <a:lumMod val="50000"/>
                  </a:prstClr>
                </a:solidFill>
                <a:latin typeface="Arial Narrow" pitchFamily="34" charset="0"/>
                <a:cs typeface="Arial" pitchFamily="34" charset="0"/>
              </a:rPr>
              <a:t>ColdFire</a:t>
            </a:r>
            <a:r>
              <a:rPr lang="en-US" sz="500" dirty="0">
                <a:solidFill>
                  <a:prstClr val="white">
                    <a:lumMod val="50000"/>
                  </a:prstClr>
                </a:solidFill>
                <a:latin typeface="Arial Narrow" pitchFamily="34" charset="0"/>
                <a:cs typeface="Arial" pitchFamily="34" charset="0"/>
              </a:rPr>
              <a:t>, C-Ware, the Energy Efficient Solutions logo, </a:t>
            </a:r>
            <a:r>
              <a:rPr lang="en-US" sz="500" dirty="0" err="1">
                <a:solidFill>
                  <a:prstClr val="white">
                    <a:lumMod val="50000"/>
                  </a:prstClr>
                </a:solidFill>
                <a:latin typeface="Arial Narrow" pitchFamily="34" charset="0"/>
                <a:cs typeface="Arial" pitchFamily="34" charset="0"/>
              </a:rPr>
              <a:t>mobileGT</a:t>
            </a:r>
            <a:r>
              <a:rPr lang="en-US" sz="500" dirty="0">
                <a:solidFill>
                  <a:prstClr val="white">
                    <a:lumMod val="50000"/>
                  </a:prstClr>
                </a:solidFill>
                <a:latin typeface="Arial Narrow" pitchFamily="34" charset="0"/>
                <a:cs typeface="Arial" pitchFamily="34" charset="0"/>
              </a:rPr>
              <a:t>, PowerQUICC, QorIQ, StarCore and Symphony are trademarks of Freescale Semiconductor, Inc., Reg. U.S. Pat. &amp; Tm. Off. </a:t>
            </a:r>
            <a:r>
              <a:rPr lang="en-US" sz="500" dirty="0" err="1">
                <a:solidFill>
                  <a:prstClr val="white">
                    <a:lumMod val="50000"/>
                  </a:prstClr>
                </a:solidFill>
                <a:latin typeface="Arial Narrow" pitchFamily="34" charset="0"/>
                <a:cs typeface="Arial" pitchFamily="34" charset="0"/>
              </a:rPr>
              <a:t>Airfast</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BeeKit</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BeeStack</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ColdFire</a:t>
            </a:r>
            <a:r>
              <a:rPr lang="en-US" sz="500" dirty="0">
                <a:solidFill>
                  <a:prstClr val="white">
                    <a:lumMod val="50000"/>
                  </a:prstClr>
                </a:solidFill>
                <a:latin typeface="Arial Narrow" pitchFamily="34" charset="0"/>
                <a:cs typeface="Arial" pitchFamily="34" charset="0"/>
              </a:rPr>
              <a:t>+, CoreNet, </a:t>
            </a:r>
            <a:r>
              <a:rPr lang="en-US" sz="500" dirty="0" err="1">
                <a:solidFill>
                  <a:prstClr val="white">
                    <a:lumMod val="50000"/>
                  </a:prstClr>
                </a:solidFill>
                <a:latin typeface="Arial Narrow" pitchFamily="34" charset="0"/>
                <a:cs typeface="Arial" pitchFamily="34" charset="0"/>
              </a:rPr>
              <a:t>Flexis</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Kinetis</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MagniV</a:t>
            </a:r>
            <a:r>
              <a:rPr lang="en-US" sz="500" dirty="0">
                <a:solidFill>
                  <a:prstClr val="white">
                    <a:lumMod val="50000"/>
                  </a:prstClr>
                </a:solidFill>
                <a:latin typeface="Arial Narrow" pitchFamily="34" charset="0"/>
                <a:cs typeface="Arial" pitchFamily="34" charset="0"/>
              </a:rPr>
              <a:t>, MXC, Platform in a Package, Processor Expert, QorIQ Qonverge, </a:t>
            </a:r>
            <a:r>
              <a:rPr lang="en-US" sz="500" dirty="0" err="1">
                <a:solidFill>
                  <a:prstClr val="white">
                    <a:lumMod val="50000"/>
                  </a:prstClr>
                </a:solidFill>
                <a:latin typeface="Arial Narrow" pitchFamily="34" charset="0"/>
                <a:cs typeface="Arial" pitchFamily="34" charset="0"/>
              </a:rPr>
              <a:t>Qorivva</a:t>
            </a:r>
            <a:r>
              <a:rPr lang="en-US" sz="500" dirty="0">
                <a:solidFill>
                  <a:prstClr val="white">
                    <a:lumMod val="50000"/>
                  </a:prstClr>
                </a:solidFill>
                <a:latin typeface="Arial Narrow" pitchFamily="34" charset="0"/>
                <a:cs typeface="Arial" pitchFamily="34" charset="0"/>
              </a:rPr>
              <a:t>, QUICC Engine, Ready Play, </a:t>
            </a:r>
            <a:r>
              <a:rPr lang="en-US" sz="500" dirty="0" err="1">
                <a:solidFill>
                  <a:prstClr val="white">
                    <a:lumMod val="50000"/>
                  </a:prstClr>
                </a:solidFill>
                <a:latin typeface="Arial Narrow" pitchFamily="34" charset="0"/>
                <a:cs typeface="Arial" pitchFamily="34" charset="0"/>
              </a:rPr>
              <a:t>SafeAssure</a:t>
            </a:r>
            <a:r>
              <a:rPr lang="en-US" sz="500" dirty="0">
                <a:solidFill>
                  <a:prstClr val="white">
                    <a:lumMod val="50000"/>
                  </a:prstClr>
                </a:solidFill>
                <a:latin typeface="Arial Narrow" pitchFamily="34" charset="0"/>
                <a:cs typeface="Arial" pitchFamily="34" charset="0"/>
              </a:rPr>
              <a:t>, SMARTMOS, </a:t>
            </a:r>
            <a:r>
              <a:rPr lang="en-US" sz="500" dirty="0" err="1">
                <a:solidFill>
                  <a:prstClr val="white">
                    <a:lumMod val="50000"/>
                  </a:prstClr>
                </a:solidFill>
                <a:latin typeface="Arial Narrow" pitchFamily="34" charset="0"/>
                <a:cs typeface="Arial" pitchFamily="34" charset="0"/>
              </a:rPr>
              <a:t>TurboLink</a:t>
            </a:r>
            <a:r>
              <a:rPr lang="en-US" sz="500" dirty="0">
                <a:solidFill>
                  <a:prstClr val="white">
                    <a:lumMod val="50000"/>
                  </a:prstClr>
                </a:solidFill>
                <a:latin typeface="Arial Narrow" pitchFamily="34" charset="0"/>
                <a:cs typeface="Arial" pitchFamily="34" charset="0"/>
              </a:rPr>
              <a:t>, </a:t>
            </a:r>
            <a:r>
              <a:rPr lang="en-US" sz="500" dirty="0" err="1">
                <a:solidFill>
                  <a:prstClr val="white">
                    <a:lumMod val="50000"/>
                  </a:prstClr>
                </a:solidFill>
                <a:latin typeface="Arial Narrow" pitchFamily="34" charset="0"/>
                <a:cs typeface="Arial" pitchFamily="34" charset="0"/>
              </a:rPr>
              <a:t>VortiQa</a:t>
            </a:r>
            <a:r>
              <a:rPr lang="en-US" sz="500" dirty="0">
                <a:solidFill>
                  <a:prstClr val="white">
                    <a:lumMod val="50000"/>
                  </a:prstClr>
                </a:solidFill>
                <a:latin typeface="Arial Narrow" pitchFamily="34" charset="0"/>
                <a:cs typeface="Arial" pitchFamily="34" charset="0"/>
              </a:rPr>
              <a:t> and </a:t>
            </a:r>
            <a:r>
              <a:rPr lang="en-US" sz="500" dirty="0" err="1">
                <a:solidFill>
                  <a:prstClr val="white">
                    <a:lumMod val="50000"/>
                  </a:prstClr>
                </a:solidFill>
                <a:latin typeface="Arial Narrow" pitchFamily="34" charset="0"/>
                <a:cs typeface="Arial" pitchFamily="34" charset="0"/>
              </a:rPr>
              <a:t>Xtrinsic</a:t>
            </a:r>
            <a:r>
              <a:rPr lang="en-US" sz="500" dirty="0">
                <a:solidFill>
                  <a:prstClr val="white">
                    <a:lumMod val="50000"/>
                  </a:prstClr>
                </a:solidFill>
                <a:latin typeface="Arial Narrow" pitchFamily="34" charset="0"/>
                <a:cs typeface="Arial" pitchFamily="34" charset="0"/>
              </a:rPr>
              <a:t> are trademarks of Freescale Semiconductor, Inc. All other product or service names are the property of their respective owners. © 2012 Freescale Semiconductor, Inc.</a:t>
            </a:r>
          </a:p>
        </p:txBody>
      </p:sp>
    </p:spTree>
    <p:extLst>
      <p:ext uri="{BB962C8B-B14F-4D97-AF65-F5344CB8AC3E}">
        <p14:creationId xmlns:p14="http://schemas.microsoft.com/office/powerpoint/2010/main" xmlns="" val="1208604685"/>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lang="en-US" sz="2600" b="1" kern="1200" dirty="0">
          <a:gradFill>
            <a:gsLst>
              <a:gs pos="0">
                <a:schemeClr val="bg1">
                  <a:lumMod val="50000"/>
                </a:schemeClr>
              </a:gs>
              <a:gs pos="99167">
                <a:schemeClr val="tx1"/>
              </a:gs>
              <a:gs pos="64000">
                <a:schemeClr val="tx1">
                  <a:lumMod val="85000"/>
                  <a:lumOff val="15000"/>
                </a:schemeClr>
              </a:gs>
            </a:gsLst>
            <a:lin ang="5400000" scaled="1"/>
          </a:gradFill>
          <a:effectLst>
            <a:outerShdw blurRad="152400" dist="25400" dir="5400000" algn="t" rotWithShape="0">
              <a:schemeClr val="bg1"/>
            </a:outerShdw>
          </a:effectLst>
          <a:latin typeface="Arial" charset="0"/>
          <a:ea typeface="+mn-ea"/>
          <a:cs typeface="+mn-cs"/>
        </a:defRPr>
      </a:lvl1pPr>
      <a:lvl2pPr algn="l" rtl="0" eaLnBrk="0" fontAlgn="base" hangingPunct="0">
        <a:spcBef>
          <a:spcPct val="0"/>
        </a:spcBef>
        <a:spcAft>
          <a:spcPct val="0"/>
        </a:spcAft>
        <a:defRPr sz="2600" b="1">
          <a:solidFill>
            <a:schemeClr val="tx1"/>
          </a:solidFill>
          <a:latin typeface="Arial" charset="0"/>
        </a:defRPr>
      </a:lvl2pPr>
      <a:lvl3pPr algn="l" rtl="0" eaLnBrk="0" fontAlgn="base" hangingPunct="0">
        <a:spcBef>
          <a:spcPct val="0"/>
        </a:spcBef>
        <a:spcAft>
          <a:spcPct val="0"/>
        </a:spcAft>
        <a:defRPr sz="2600" b="1">
          <a:solidFill>
            <a:schemeClr val="tx1"/>
          </a:solidFill>
          <a:latin typeface="Arial" charset="0"/>
        </a:defRPr>
      </a:lvl3pPr>
      <a:lvl4pPr algn="l" rtl="0" eaLnBrk="0" fontAlgn="base" hangingPunct="0">
        <a:spcBef>
          <a:spcPct val="0"/>
        </a:spcBef>
        <a:spcAft>
          <a:spcPct val="0"/>
        </a:spcAft>
        <a:defRPr sz="2600" b="1">
          <a:solidFill>
            <a:schemeClr val="tx1"/>
          </a:solidFill>
          <a:latin typeface="Arial" charset="0"/>
        </a:defRPr>
      </a:lvl4pPr>
      <a:lvl5pPr algn="l" rtl="0" eaLnBrk="0" fontAlgn="base" hangingPunct="0">
        <a:spcBef>
          <a:spcPct val="0"/>
        </a:spcBef>
        <a:spcAft>
          <a:spcPct val="0"/>
        </a:spcAft>
        <a:defRPr sz="2600" b="1">
          <a:solidFill>
            <a:schemeClr val="tx1"/>
          </a:solidFill>
          <a:latin typeface="Arial" charset="0"/>
        </a:defRPr>
      </a:lvl5pPr>
      <a:lvl6pPr marL="457200" algn="r" rtl="0" fontAlgn="base">
        <a:lnSpc>
          <a:spcPct val="85000"/>
        </a:lnSpc>
        <a:spcBef>
          <a:spcPct val="0"/>
        </a:spcBef>
        <a:spcAft>
          <a:spcPct val="0"/>
        </a:spcAft>
        <a:defRPr sz="2200" b="1">
          <a:solidFill>
            <a:schemeClr val="tx1"/>
          </a:solidFill>
          <a:latin typeface="Arial" charset="0"/>
        </a:defRPr>
      </a:lvl6pPr>
      <a:lvl7pPr marL="914400" algn="r" rtl="0" fontAlgn="base">
        <a:lnSpc>
          <a:spcPct val="85000"/>
        </a:lnSpc>
        <a:spcBef>
          <a:spcPct val="0"/>
        </a:spcBef>
        <a:spcAft>
          <a:spcPct val="0"/>
        </a:spcAft>
        <a:defRPr sz="2200" b="1">
          <a:solidFill>
            <a:schemeClr val="tx1"/>
          </a:solidFill>
          <a:latin typeface="Arial" charset="0"/>
        </a:defRPr>
      </a:lvl7pPr>
      <a:lvl8pPr marL="1371600" algn="r" rtl="0" fontAlgn="base">
        <a:lnSpc>
          <a:spcPct val="85000"/>
        </a:lnSpc>
        <a:spcBef>
          <a:spcPct val="0"/>
        </a:spcBef>
        <a:spcAft>
          <a:spcPct val="0"/>
        </a:spcAft>
        <a:defRPr sz="2200" b="1">
          <a:solidFill>
            <a:schemeClr val="tx1"/>
          </a:solidFill>
          <a:latin typeface="Arial" charset="0"/>
        </a:defRPr>
      </a:lvl8pPr>
      <a:lvl9pPr marL="1828800" algn="r" rtl="0" fontAlgn="base">
        <a:lnSpc>
          <a:spcPct val="85000"/>
        </a:lnSpc>
        <a:spcBef>
          <a:spcPct val="0"/>
        </a:spcBef>
        <a:spcAft>
          <a:spcPct val="0"/>
        </a:spcAft>
        <a:defRPr sz="2200" b="1">
          <a:solidFill>
            <a:schemeClr val="tx1"/>
          </a:solidFill>
          <a:latin typeface="Arial" charset="0"/>
        </a:defRPr>
      </a:lvl9pPr>
    </p:titleStyle>
    <p:bodyStyle>
      <a:lvl1pPr marL="233363" indent="-233363" algn="l" rtl="0" eaLnBrk="0" fontAlgn="base" hangingPunct="0">
        <a:spcBef>
          <a:spcPts val="575"/>
        </a:spcBef>
        <a:spcAft>
          <a:spcPts val="75"/>
        </a:spcAft>
        <a:buClr>
          <a:srgbClr val="262626"/>
        </a:buClr>
        <a:buSzPct val="80000"/>
        <a:buFont typeface="Arial" pitchFamily="34" charset="0"/>
        <a:buChar char="•"/>
        <a:defRPr sz="2200">
          <a:solidFill>
            <a:srgbClr val="000000"/>
          </a:solidFill>
          <a:latin typeface="+mn-lt"/>
          <a:ea typeface="+mn-ea"/>
          <a:cs typeface="+mn-cs"/>
        </a:defRPr>
      </a:lvl1pPr>
      <a:lvl2pPr marL="401638" indent="-168275" algn="l" rtl="0" eaLnBrk="0" fontAlgn="base" hangingPunct="0">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eaLnBrk="0" fontAlgn="base" hangingPunct="0">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eaLnBrk="0" fontAlgn="base" hangingPunct="0">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eaLnBrk="0" fontAlgn="base" hangingPunct="0">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69.emf"/><Relationship Id="rId5" Type="http://schemas.openxmlformats.org/officeDocument/2006/relationships/image" Target="../media/image80.emf"/><Relationship Id="rId4" Type="http://schemas.openxmlformats.org/officeDocument/2006/relationships/oleObject" Target="../embeddings/Microsoft_Office_Excel_97-2003_Worksheet3.xls"/></Relationships>
</file>

<file path=ppt/slides/_rels/slide109.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44.xml"/><Relationship Id="rId4" Type="http://schemas.openxmlformats.org/officeDocument/2006/relationships/image" Target="../media/image7.jpe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oleObject" Target="../embeddings/Microsoft_Office_Excel_97-2003_Worksheet4.xls"/></Relationships>
</file>

<file path=ppt/slides/_rels/slide11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vmlDrawing" Target="../drawings/vmlDrawing5.vml"/><Relationship Id="rId4" Type="http://schemas.openxmlformats.org/officeDocument/2006/relationships/oleObject" Target="../embeddings/Microsoft_Office_Excel_97-2003_Worksheet5.xls"/></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oleObject" Target="../embeddings/Microsoft_Office_Excel_97-2003_Worksheet7.xls"/><Relationship Id="rId4" Type="http://schemas.openxmlformats.org/officeDocument/2006/relationships/oleObject" Target="../embeddings/Microsoft_Office_Excel_97-2003_Worksheet6.xls"/></Relationships>
</file>

<file path=ppt/slides/_rels/slide126.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9.xml"/><Relationship Id="rId1" Type="http://schemas.openxmlformats.org/officeDocument/2006/relationships/slideLayout" Target="../slideLayouts/slideLayout134.xml"/><Relationship Id="rId4" Type="http://schemas.openxmlformats.org/officeDocument/2006/relationships/image" Target="../media/image90.emf"/></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5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hyperlink" Target="http://goog-perftools.sourceforge.net/doc/tcmalloc.html" TargetMode="Externa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hyperlink" Target="http://ctrace.sourceforge.net/" TargetMode="Externa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4.xml"/></Relationships>
</file>

<file path=ppt/slides/_rels/slide14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14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image" Target="../media/image100.png"/><Relationship Id="rId1" Type="http://schemas.openxmlformats.org/officeDocument/2006/relationships/slideLayout" Target="../slideLayouts/slideLayout3.xml"/><Relationship Id="rId4" Type="http://schemas.openxmlformats.org/officeDocument/2006/relationships/image" Target="../media/image81.emf"/></Relationships>
</file>

<file path=ppt/slides/_rels/slide15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42.xml"/><Relationship Id="rId4" Type="http://schemas.openxmlformats.org/officeDocument/2006/relationships/hyperlink" Target="Freescale.com/Alliances" TargetMode="External"/></Relationships>
</file>

<file path=ppt/slides/_rels/slide160.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hyperlink" Target="http://upload.wikimedia.org/wikipedia/commons/6/6b/Phalaenopsis_JPEG.jpg" TargetMode="External"/><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110.png"/><Relationship Id="rId7" Type="http://schemas.openxmlformats.org/officeDocument/2006/relationships/image" Target="../media/image109.jpeg"/><Relationship Id="rId2" Type="http://schemas.openxmlformats.org/officeDocument/2006/relationships/notesSlide" Target="../notesSlides/notesSlide71.xml"/><Relationship Id="rId1" Type="http://schemas.openxmlformats.org/officeDocument/2006/relationships/slideLayout" Target="../slideLayouts/slideLayout3.xml"/><Relationship Id="rId6" Type="http://schemas.openxmlformats.org/officeDocument/2006/relationships/hyperlink" Target="http://upload.wikimedia.org/wikipedia/commons/6/6b/Phalaenopsis_JPEG.jpg" TargetMode="External"/><Relationship Id="rId5" Type="http://schemas.openxmlformats.org/officeDocument/2006/relationships/image" Target="../media/image112.png"/><Relationship Id="rId4" Type="http://schemas.openxmlformats.org/officeDocument/2006/relationships/image" Target="../media/image111.png"/></Relationships>
</file>

<file path=ppt/slides/_rels/slide166.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www.freescale.com/files/graphic/block_diagram/MW_MQXRTOS.html?keepThis=true&amp;amp;TB_iframe=true&amp;amp;height=434&amp;amp;width=582" TargetMode="External"/><Relationship Id="rId2" Type="http://schemas.openxmlformats.org/officeDocument/2006/relationships/notesSlide" Target="../notesSlides/notesSlide17.xml"/><Relationship Id="rId1" Type="http://schemas.openxmlformats.org/officeDocument/2006/relationships/slideLayout" Target="../slideLayouts/slideLayout143.xml"/><Relationship Id="rId6" Type="http://schemas.openxmlformats.org/officeDocument/2006/relationships/hyperlink" Target="http://www.freescale.com/webapp/sps/site/homepage.jsp?code=CW_HOME" TargetMode="External"/><Relationship Id="rId5" Type="http://schemas.openxmlformats.org/officeDocument/2006/relationships/hyperlink" Target="http://www.freescale.com/webapp/sps/site/overview.jsp?code=MQXTOOLS" TargetMode="External"/><Relationship Id="rId4" Type="http://schemas.openxmlformats.org/officeDocument/2006/relationships/image" Target="../media/image19.jpeg"/></Relationships>
</file>

<file path=ppt/slides/_rels/slide170.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3.xml"/><Relationship Id="rId4" Type="http://schemas.openxmlformats.org/officeDocument/2006/relationships/image" Target="../media/image123.png"/></Relationships>
</file>

<file path=ppt/slides/_rels/slide17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hyperlink" Target="file:///C:\Users\skiph\project\jpeg_tutorial\eclipse\jpeg-docs-textile\build\print\images\jpeg5-sched1.png" TargetMode="External"/><Relationship Id="rId1" Type="http://schemas.openxmlformats.org/officeDocument/2006/relationships/slideLayout" Target="../slideLayouts/slideLayout3.xml"/><Relationship Id="rId5" Type="http://schemas.openxmlformats.org/officeDocument/2006/relationships/image" Target="../media/image125.png"/><Relationship Id="rId4" Type="http://schemas.openxmlformats.org/officeDocument/2006/relationships/hyperlink" Target="file:///C:\Users\skiph\project\jpeg_tutorial\eclipse\jpeg-docs-textile\build\print\images\jpeg5-sched2.png" TargetMode="External"/></Relationships>
</file>

<file path=ppt/slides/_rels/slide17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hyperlink" Target="file:///C:\Users\skiph\project\jpeg_tutorial\eclipse\jpeg-docs-textile\build\print\images\jpeg5-sched2.png" TargetMode="Externa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hyperlink" Target="file:///C:\Users\skiph\project\jpeg_tutorial\eclipse\jpeg-docs-textile\build\print\images\jpeg6-sched1t.png" TargetMode="External"/><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73.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183.xml.rels><?xml version="1.0" encoding="UTF-8" standalone="yes"?>
<Relationships xmlns="http://schemas.openxmlformats.org/package/2006/relationships"><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notesSlide" Target="../notesSlides/notesSlide74.xml"/><Relationship Id="rId1" Type="http://schemas.openxmlformats.org/officeDocument/2006/relationships/slideLayout" Target="../slideLayouts/slideLayout3.xml"/><Relationship Id="rId6" Type="http://schemas.openxmlformats.org/officeDocument/2006/relationships/image" Target="../media/image132.jpeg"/><Relationship Id="rId5" Type="http://schemas.openxmlformats.org/officeDocument/2006/relationships/image" Target="../media/image131.jpeg"/><Relationship Id="rId4" Type="http://schemas.openxmlformats.org/officeDocument/2006/relationships/image" Target="../media/image130.jpeg"/></Relationships>
</file>

<file path=ppt/slides/_rels/slide184.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3.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9.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4.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42.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38.emf"/></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48.emf"/></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2.xml"/></Relationships>
</file>

<file path=ppt/slides/_rels/slide60.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6.png"/><Relationship Id="rId4" Type="http://schemas.openxmlformats.org/officeDocument/2006/relationships/oleObject" Target="../embeddings/Microsoft_Office_Excel_97-2003_Worksheet1.xls"/></Relationships>
</file>

<file path=ppt/slides/_rels/slide64.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42.xml"/></Relationships>
</file>

<file path=ppt/slides/_rels/slide70.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62.emf"/></Relationships>
</file>

<file path=ppt/slides/_rels/slide71.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66.emf"/><Relationship Id="rId5" Type="http://schemas.openxmlformats.org/officeDocument/2006/relationships/image" Target="../media/image65.emf"/><Relationship Id="rId4" Type="http://schemas.openxmlformats.org/officeDocument/2006/relationships/image" Target="../media/image64.emf"/></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68.emf"/></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78.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50.xml"/><Relationship Id="rId1" Type="http://schemas.openxmlformats.org/officeDocument/2006/relationships/slideLayout" Target="../slideLayouts/slideLayout3.xml"/><Relationship Id="rId5" Type="http://schemas.openxmlformats.org/officeDocument/2006/relationships/image" Target="../media/image73.emf"/><Relationship Id="rId4" Type="http://schemas.openxmlformats.org/officeDocument/2006/relationships/image" Target="../media/image72.emf"/></Relationships>
</file>

<file path=ppt/slides/_rels/slide79.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44.xml"/><Relationship Id="rId4" Type="http://schemas.openxmlformats.org/officeDocument/2006/relationships/image" Target="../media/image10.wmf"/></Relationships>
</file>

<file path=ppt/slides/_rels/slide80.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oleObject" Target="../embeddings/Microsoft_Office_Excel_97-2003_Worksheet2.xls"/><Relationship Id="rId4" Type="http://schemas.openxmlformats.org/officeDocument/2006/relationships/image" Target="../media/image77.e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4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a:xfrm>
            <a:off x="3044100" y="2609849"/>
            <a:ext cx="6099900" cy="666751"/>
          </a:xfrm>
        </p:spPr>
        <p:txBody>
          <a:bodyPr/>
          <a:lstStyle/>
          <a:p>
            <a:pPr eaLnBrk="1" hangingPunct="1">
              <a:defRPr/>
            </a:pPr>
            <a:r>
              <a:rPr dirty="0" smtClean="0"/>
              <a:t>Make It Multicore</a:t>
            </a:r>
            <a:endParaRPr dirty="0"/>
          </a:p>
        </p:txBody>
      </p:sp>
      <p:sp>
        <p:nvSpPr>
          <p:cNvPr id="8" name="Subtitle 2"/>
          <p:cNvSpPr txBox="1">
            <a:spLocks/>
          </p:cNvSpPr>
          <p:nvPr/>
        </p:nvSpPr>
        <p:spPr bwMode="blackWhite">
          <a:xfrm>
            <a:off x="3044100" y="3962400"/>
            <a:ext cx="5884403" cy="372094"/>
          </a:xfrm>
          <a:prstGeom prst="rect">
            <a:avLst/>
          </a:prstGeom>
          <a:ln w="25400" algn="ctr"/>
        </p:spPr>
        <p:txBody>
          <a:bodyPr tIns="0" bIns="91440" anchor="ctr"/>
          <a:lstStyle>
            <a:lvl1pPr marL="0" indent="0" algn="l" rtl="0" fontAlgn="base">
              <a:lnSpc>
                <a:spcPct val="85000"/>
              </a:lnSpc>
              <a:spcBef>
                <a:spcPct val="25000"/>
              </a:spcBef>
              <a:spcAft>
                <a:spcPct val="0"/>
              </a:spcAft>
              <a:buClrTx/>
              <a:buSzPct val="80000"/>
              <a:buFont typeface="Arial" charset="0"/>
              <a:buNone/>
              <a:defRPr lang="en-US" sz="2700" b="0" kern="1200" dirty="0">
                <a:gradFill flip="none" rotWithShape="1">
                  <a:gsLst>
                    <a:gs pos="0">
                      <a:schemeClr val="bg1">
                        <a:lumMod val="85000"/>
                      </a:schemeClr>
                    </a:gs>
                    <a:gs pos="50000">
                      <a:schemeClr val="bg1"/>
                    </a:gs>
                    <a:gs pos="100000">
                      <a:schemeClr val="bg1"/>
                    </a:gs>
                  </a:gsLst>
                  <a:lin ang="18900000" scaled="1"/>
                  <a:tileRect/>
                </a:gradFill>
                <a:effectLst>
                  <a:outerShdw blurRad="50800" dist="50800" dir="5400000" sx="72000" sy="72000" algn="ctr" rotWithShape="0">
                    <a:srgbClr val="000000">
                      <a:alpha val="0"/>
                    </a:srgbClr>
                  </a:outerShdw>
                </a:effectLst>
                <a:latin typeface="Arial" charset="0"/>
                <a:ea typeface="+mn-ea"/>
                <a:cs typeface="+mn-cs"/>
              </a:defRPr>
            </a:lvl1pPr>
            <a:lvl2pPr marL="401638" indent="-168275" algn="l" rtl="0" fontAlgn="base">
              <a:lnSpc>
                <a:spcPts val="2300"/>
              </a:lnSpc>
              <a:spcBef>
                <a:spcPts val="800"/>
              </a:spcBef>
              <a:spcAft>
                <a:spcPts val="0"/>
              </a:spcAft>
              <a:buClr>
                <a:schemeClr val="tx1"/>
              </a:buClr>
              <a:buSzPct val="80000"/>
              <a:buFont typeface="Arial" pitchFamily="34" charset="0"/>
              <a:buChar char="−"/>
              <a:defRPr sz="2000">
                <a:solidFill>
                  <a:srgbClr val="000000"/>
                </a:solidFill>
                <a:latin typeface="+mn-lt"/>
              </a:defRPr>
            </a:lvl2pPr>
            <a:lvl3pPr marL="569913" indent="-168275" algn="l" rtl="0" fontAlgn="base">
              <a:lnSpc>
                <a:spcPts val="2300"/>
              </a:lnSpc>
              <a:spcBef>
                <a:spcPts val="800"/>
              </a:spcBef>
              <a:spcAft>
                <a:spcPts val="0"/>
              </a:spcAft>
              <a:buClr>
                <a:schemeClr val="tx1"/>
              </a:buClr>
              <a:buSzPct val="80000"/>
              <a:buFont typeface="Wingdings" pitchFamily="2" charset="2"/>
              <a:buChar char="§"/>
              <a:defRPr>
                <a:solidFill>
                  <a:srgbClr val="000000"/>
                </a:solidFill>
                <a:latin typeface="+mn-lt"/>
              </a:defRPr>
            </a:lvl3pPr>
            <a:lvl4pPr marL="746125" indent="-176213" algn="l" rtl="0" fontAlgn="base">
              <a:lnSpc>
                <a:spcPts val="2300"/>
              </a:lnSpc>
              <a:spcBef>
                <a:spcPts val="800"/>
              </a:spcBef>
              <a:spcAft>
                <a:spcPts val="0"/>
              </a:spcAft>
              <a:buClr>
                <a:schemeClr val="tx1"/>
              </a:buClr>
              <a:buSzPct val="80000"/>
              <a:buFont typeface="Arial" pitchFamily="34" charset="0"/>
              <a:buChar char="•"/>
              <a:defRPr sz="1600">
                <a:solidFill>
                  <a:srgbClr val="000000"/>
                </a:solidFill>
                <a:latin typeface="+mn-lt"/>
              </a:defRPr>
            </a:lvl4pPr>
            <a:lvl5pPr marL="969963" indent="-223838" algn="l" rtl="0" fontAlgn="base">
              <a:lnSpc>
                <a:spcPts val="2300"/>
              </a:lnSpc>
              <a:spcBef>
                <a:spcPts val="800"/>
              </a:spcBef>
              <a:spcAft>
                <a:spcPts val="0"/>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a:defRPr/>
            </a:pPr>
            <a:r>
              <a:rPr sz="2000" b="1" dirty="0" smtClean="0"/>
              <a:t>2012 Designing with Freescale</a:t>
            </a:r>
            <a:endParaRPr sz="2000" b="1" dirty="0"/>
          </a:p>
        </p:txBody>
      </p:sp>
      <p:sp>
        <p:nvSpPr>
          <p:cNvPr id="9" name="Subtitle 8"/>
          <p:cNvSpPr>
            <a:spLocks noGrp="1"/>
          </p:cNvSpPr>
          <p:nvPr>
            <p:ph type="subTitle" idx="1"/>
          </p:nvPr>
        </p:nvSpPr>
        <p:spPr/>
        <p:txBody>
          <a:bodyPr rtlCol="0"/>
          <a:lstStyle/>
          <a:p>
            <a:pPr eaLnBrk="1" hangingPunct="1">
              <a:defRPr/>
            </a:pPr>
            <a:r>
              <a:rPr dirty="0" smtClean="0"/>
              <a:t> with Freescale and Critical Blue</a:t>
            </a:r>
            <a:endParaRPr dirty="0"/>
          </a:p>
        </p:txBody>
      </p:sp>
    </p:spTree>
    <p:extLst>
      <p:ext uri="{BB962C8B-B14F-4D97-AF65-F5344CB8AC3E}">
        <p14:creationId xmlns:p14="http://schemas.microsoft.com/office/powerpoint/2010/main" xmlns="" val="27159117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4610" name="Rectangle 2"/>
          <p:cNvSpPr>
            <a:spLocks noGrp="1" noChangeArrowheads="1"/>
          </p:cNvSpPr>
          <p:nvPr>
            <p:ph type="title"/>
          </p:nvPr>
        </p:nvSpPr>
        <p:spPr>
          <a:xfrm>
            <a:off x="294186" y="0"/>
            <a:ext cx="8849814" cy="654050"/>
          </a:xfrm>
        </p:spPr>
        <p:txBody>
          <a:bodyPr/>
          <a:lstStyle/>
          <a:p>
            <a:r>
              <a:rPr lang="en-US" dirty="0" err="1" smtClean="0"/>
              <a:t>QorIQ</a:t>
            </a:r>
            <a:r>
              <a:rPr lang="en-US" dirty="0" smtClean="0"/>
              <a:t> Communications Processor Roadmap (Public)</a:t>
            </a:r>
            <a:endParaRPr lang="en-US" dirty="0"/>
          </a:p>
        </p:txBody>
      </p:sp>
      <p:grpSp>
        <p:nvGrpSpPr>
          <p:cNvPr id="2" name="Group 91"/>
          <p:cNvGrpSpPr/>
          <p:nvPr/>
        </p:nvGrpSpPr>
        <p:grpSpPr>
          <a:xfrm>
            <a:off x="1496214" y="685800"/>
            <a:ext cx="7447761" cy="4876800"/>
            <a:chOff x="893781" y="4287197"/>
            <a:chExt cx="7442697" cy="1539268"/>
          </a:xfrm>
        </p:grpSpPr>
        <p:sp>
          <p:nvSpPr>
            <p:cNvPr id="93" name="Rectangle 92"/>
            <p:cNvSpPr/>
            <p:nvPr/>
          </p:nvSpPr>
          <p:spPr>
            <a:xfrm>
              <a:off x="893781" y="5323772"/>
              <a:ext cx="7442697" cy="50269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4" name="Rectangle 93"/>
            <p:cNvSpPr/>
            <p:nvPr/>
          </p:nvSpPr>
          <p:spPr>
            <a:xfrm>
              <a:off x="893781" y="4805485"/>
              <a:ext cx="7442697" cy="5026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5" name="Rectangle 94"/>
            <p:cNvSpPr/>
            <p:nvPr/>
          </p:nvSpPr>
          <p:spPr>
            <a:xfrm>
              <a:off x="893781" y="4287197"/>
              <a:ext cx="7442697" cy="502693"/>
            </a:xfrm>
            <a:prstGeom prst="rect">
              <a:avLst/>
            </a:prstGeom>
            <a:solidFill>
              <a:srgbClr val="E6E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604629" name="Rectangle 21"/>
          <p:cNvSpPr>
            <a:spLocks noChangeArrowheads="1"/>
          </p:cNvSpPr>
          <p:nvPr/>
        </p:nvSpPr>
        <p:spPr bwMode="auto">
          <a:xfrm>
            <a:off x="457200" y="1009934"/>
            <a:ext cx="1351449" cy="3881575"/>
          </a:xfrm>
          <a:prstGeom prst="rect">
            <a:avLst/>
          </a:prstGeom>
          <a:noFill/>
          <a:ln>
            <a:noFill/>
          </a:ln>
          <a:effectLst/>
          <a:extLst>
            <a:ext uri="{909E8E84-426E-40DD-AFC4-6F175D3DCCD1}">
              <a14:hiddenFill xmlns:a14="http://schemas.microsoft.com/office/drawing/2010/main" xmlns="">
                <a:solidFill>
                  <a:schemeClr val="tx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90487" tIns="44450" rIns="90487" bIns="44450">
            <a:spAutoFit/>
          </a:bodyPr>
          <a:lstStyle/>
          <a:p>
            <a:pPr eaLnBrk="0" hangingPunct="0">
              <a:lnSpc>
                <a:spcPct val="110000"/>
              </a:lnSpc>
            </a:pPr>
            <a:endParaRPr lang="en-US" sz="1100" b="1" dirty="0">
              <a:solidFill>
                <a:prstClr val="black"/>
              </a:solidFill>
              <a:latin typeface="Arial"/>
            </a:endParaRPr>
          </a:p>
          <a:p>
            <a:pPr eaLnBrk="0" hangingPunct="0">
              <a:lnSpc>
                <a:spcPct val="110000"/>
              </a:lnSpc>
            </a:pPr>
            <a:endParaRPr lang="en-US" sz="1100" b="1" dirty="0">
              <a:solidFill>
                <a:prstClr val="black"/>
              </a:solidFill>
              <a:latin typeface="Arial"/>
            </a:endParaRPr>
          </a:p>
          <a:p>
            <a:pPr eaLnBrk="0" hangingPunct="0">
              <a:lnSpc>
                <a:spcPct val="110000"/>
              </a:lnSpc>
            </a:pPr>
            <a:r>
              <a:rPr lang="en-US" sz="1100" b="1" dirty="0">
                <a:solidFill>
                  <a:prstClr val="black"/>
                </a:solidFill>
                <a:latin typeface="Arial"/>
              </a:rPr>
              <a:t>High Performance</a:t>
            </a:r>
            <a:endParaRPr lang="en-US" sz="1000" b="1" dirty="0">
              <a:solidFill>
                <a:prstClr val="black"/>
              </a:solidFill>
              <a:latin typeface="Arial"/>
            </a:endParaRPr>
          </a:p>
          <a:p>
            <a:pPr eaLnBrk="0" hangingPunct="0">
              <a:lnSpc>
                <a:spcPct val="110000"/>
              </a:lnSpc>
            </a:pPr>
            <a:r>
              <a:rPr lang="en-US" sz="1000" dirty="0" smtClean="0">
                <a:solidFill>
                  <a:prstClr val="black"/>
                </a:solidFill>
                <a:latin typeface="Arial"/>
              </a:rPr>
              <a:t>25W+ TDP</a:t>
            </a:r>
            <a:endParaRPr lang="en-US" sz="1000" dirty="0">
              <a:solidFill>
                <a:prstClr val="black"/>
              </a:solidFill>
              <a:latin typeface="Arial"/>
            </a:endParaRPr>
          </a:p>
          <a:p>
            <a:pPr eaLnBrk="0" hangingPunct="0">
              <a:lnSpc>
                <a:spcPct val="110000"/>
              </a:lnSpc>
            </a:pPr>
            <a:endParaRPr lang="en-US" sz="1000" b="1" dirty="0">
              <a:solidFill>
                <a:prstClr val="black"/>
              </a:solidFill>
              <a:latin typeface="Arial"/>
            </a:endParaRPr>
          </a:p>
          <a:p>
            <a:pPr eaLnBrk="0" hangingPunct="0">
              <a:lnSpc>
                <a:spcPct val="110000"/>
              </a:lnSpc>
            </a:pPr>
            <a:endParaRPr lang="en-US" sz="1000" b="1" dirty="0">
              <a:solidFill>
                <a:prstClr val="black"/>
              </a:solidFill>
              <a:latin typeface="Arial"/>
            </a:endParaRPr>
          </a:p>
          <a:p>
            <a:pPr eaLnBrk="0" hangingPunct="0">
              <a:lnSpc>
                <a:spcPct val="110000"/>
              </a:lnSpc>
            </a:pPr>
            <a:endParaRPr lang="en-US" sz="1000" b="1" dirty="0">
              <a:solidFill>
                <a:prstClr val="black"/>
              </a:solidFill>
              <a:latin typeface="Arial"/>
            </a:endParaRPr>
          </a:p>
          <a:p>
            <a:pPr eaLnBrk="0" hangingPunct="0">
              <a:lnSpc>
                <a:spcPct val="110000"/>
              </a:lnSpc>
            </a:pPr>
            <a:endParaRPr lang="en-US" sz="1000" b="1" dirty="0">
              <a:solidFill>
                <a:prstClr val="black"/>
              </a:solidFill>
              <a:latin typeface="Arial"/>
            </a:endParaRPr>
          </a:p>
          <a:p>
            <a:pPr eaLnBrk="0" hangingPunct="0">
              <a:lnSpc>
                <a:spcPct val="110000"/>
              </a:lnSpc>
            </a:pPr>
            <a:endParaRPr lang="en-US" sz="1000" b="1" dirty="0">
              <a:solidFill>
                <a:prstClr val="black"/>
              </a:solidFill>
              <a:latin typeface="Arial"/>
            </a:endParaRPr>
          </a:p>
          <a:p>
            <a:pPr eaLnBrk="0" hangingPunct="0">
              <a:lnSpc>
                <a:spcPct val="110000"/>
              </a:lnSpc>
            </a:pPr>
            <a:endParaRPr lang="en-US" sz="1000" b="1" dirty="0">
              <a:solidFill>
                <a:prstClr val="black"/>
              </a:solidFill>
              <a:latin typeface="Arial"/>
            </a:endParaRPr>
          </a:p>
          <a:p>
            <a:pPr eaLnBrk="0" hangingPunct="0">
              <a:lnSpc>
                <a:spcPct val="110000"/>
              </a:lnSpc>
            </a:pPr>
            <a:r>
              <a:rPr lang="en-US" sz="1000" b="1" dirty="0">
                <a:solidFill>
                  <a:prstClr val="black"/>
                </a:solidFill>
                <a:latin typeface="Arial"/>
              </a:rPr>
              <a:t>Mid-Range Performance</a:t>
            </a:r>
          </a:p>
          <a:p>
            <a:pPr eaLnBrk="0" hangingPunct="0">
              <a:lnSpc>
                <a:spcPct val="110000"/>
              </a:lnSpc>
            </a:pPr>
            <a:r>
              <a:rPr lang="en-US" sz="1000" dirty="0" smtClean="0">
                <a:solidFill>
                  <a:prstClr val="black"/>
                </a:solidFill>
                <a:latin typeface="Arial"/>
              </a:rPr>
              <a:t>10-25W TDP</a:t>
            </a:r>
            <a:endParaRPr lang="en-US" sz="1000" dirty="0">
              <a:solidFill>
                <a:prstClr val="black"/>
              </a:solidFill>
              <a:latin typeface="Arial"/>
            </a:endParaRPr>
          </a:p>
          <a:p>
            <a:pPr eaLnBrk="0" hangingPunct="0">
              <a:lnSpc>
                <a:spcPct val="110000"/>
              </a:lnSpc>
            </a:pPr>
            <a:endParaRPr lang="en-US" sz="1000" b="1" u="sng" dirty="0">
              <a:solidFill>
                <a:prstClr val="black"/>
              </a:solidFill>
              <a:latin typeface="Arial"/>
            </a:endParaRPr>
          </a:p>
          <a:p>
            <a:pPr eaLnBrk="0" hangingPunct="0">
              <a:lnSpc>
                <a:spcPct val="110000"/>
              </a:lnSpc>
            </a:pPr>
            <a:endParaRPr lang="en-US" sz="1000" b="1" u="sng" dirty="0">
              <a:solidFill>
                <a:prstClr val="black"/>
              </a:solidFill>
              <a:latin typeface="Arial"/>
            </a:endParaRPr>
          </a:p>
          <a:p>
            <a:pPr eaLnBrk="0" hangingPunct="0">
              <a:lnSpc>
                <a:spcPct val="110000"/>
              </a:lnSpc>
            </a:pPr>
            <a:endParaRPr lang="en-US" sz="1000" b="1" u="sng" dirty="0">
              <a:solidFill>
                <a:prstClr val="black"/>
              </a:solidFill>
              <a:latin typeface="Arial"/>
            </a:endParaRPr>
          </a:p>
          <a:p>
            <a:pPr eaLnBrk="0" hangingPunct="0">
              <a:lnSpc>
                <a:spcPct val="110000"/>
              </a:lnSpc>
            </a:pPr>
            <a:endParaRPr lang="en-US" sz="1000" b="1" u="sng" dirty="0">
              <a:solidFill>
                <a:prstClr val="black"/>
              </a:solidFill>
              <a:latin typeface="Arial"/>
            </a:endParaRPr>
          </a:p>
          <a:p>
            <a:pPr eaLnBrk="0" hangingPunct="0">
              <a:lnSpc>
                <a:spcPct val="110000"/>
              </a:lnSpc>
            </a:pPr>
            <a:endParaRPr lang="en-US" sz="1000" b="1" u="sng" dirty="0">
              <a:solidFill>
                <a:prstClr val="black"/>
              </a:solidFill>
              <a:latin typeface="Arial"/>
            </a:endParaRPr>
          </a:p>
          <a:p>
            <a:pPr eaLnBrk="0" hangingPunct="0">
              <a:lnSpc>
                <a:spcPct val="110000"/>
              </a:lnSpc>
            </a:pPr>
            <a:r>
              <a:rPr lang="en-US" sz="1000" b="1" dirty="0">
                <a:solidFill>
                  <a:prstClr val="black"/>
                </a:solidFill>
                <a:latin typeface="Arial"/>
              </a:rPr>
              <a:t>Value </a:t>
            </a:r>
            <a:endParaRPr lang="en-US" sz="1000" b="1" dirty="0" smtClean="0">
              <a:solidFill>
                <a:prstClr val="black"/>
              </a:solidFill>
              <a:latin typeface="Arial"/>
            </a:endParaRPr>
          </a:p>
          <a:p>
            <a:pPr eaLnBrk="0" hangingPunct="0">
              <a:lnSpc>
                <a:spcPct val="110000"/>
              </a:lnSpc>
            </a:pPr>
            <a:r>
              <a:rPr lang="en-US" sz="1000" b="1" dirty="0" smtClean="0">
                <a:solidFill>
                  <a:prstClr val="black"/>
                </a:solidFill>
                <a:latin typeface="Arial"/>
              </a:rPr>
              <a:t>Performance</a:t>
            </a:r>
            <a:endParaRPr lang="en-US" sz="1000" b="1" dirty="0">
              <a:solidFill>
                <a:prstClr val="black"/>
              </a:solidFill>
              <a:latin typeface="Arial"/>
            </a:endParaRPr>
          </a:p>
          <a:p>
            <a:pPr eaLnBrk="0" hangingPunct="0">
              <a:lnSpc>
                <a:spcPct val="110000"/>
              </a:lnSpc>
            </a:pPr>
            <a:r>
              <a:rPr lang="en-US" sz="1000" dirty="0" smtClean="0">
                <a:solidFill>
                  <a:prstClr val="black"/>
                </a:solidFill>
                <a:latin typeface="Arial"/>
              </a:rPr>
              <a:t>&lt;10W TDP</a:t>
            </a:r>
            <a:endParaRPr lang="en-US" sz="1000" dirty="0">
              <a:solidFill>
                <a:prstClr val="black"/>
              </a:solidFill>
              <a:latin typeface="Arial"/>
            </a:endParaRPr>
          </a:p>
        </p:txBody>
      </p:sp>
      <p:sp>
        <p:nvSpPr>
          <p:cNvPr id="1604639" name="Line 31"/>
          <p:cNvSpPr>
            <a:spLocks noChangeShapeType="1"/>
          </p:cNvSpPr>
          <p:nvPr/>
        </p:nvSpPr>
        <p:spPr bwMode="auto">
          <a:xfrm flipV="1">
            <a:off x="1487070" y="685800"/>
            <a:ext cx="535" cy="484632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solidFill>
                <a:prstClr val="black"/>
              </a:solidFill>
              <a:latin typeface="Arial"/>
            </a:endParaRPr>
          </a:p>
        </p:txBody>
      </p:sp>
      <p:sp>
        <p:nvSpPr>
          <p:cNvPr id="163" name="Line 20"/>
          <p:cNvSpPr>
            <a:spLocks noChangeShapeType="1"/>
          </p:cNvSpPr>
          <p:nvPr/>
        </p:nvSpPr>
        <p:spPr bwMode="auto">
          <a:xfrm>
            <a:off x="1484578" y="5541201"/>
            <a:ext cx="744269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73" name="Line 22"/>
          <p:cNvSpPr>
            <a:spLocks noChangeShapeType="1"/>
          </p:cNvSpPr>
          <p:nvPr/>
        </p:nvSpPr>
        <p:spPr bwMode="auto">
          <a:xfrm flipV="1">
            <a:off x="3581400" y="5487052"/>
            <a:ext cx="0" cy="54149"/>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74" name="Line 23"/>
          <p:cNvSpPr>
            <a:spLocks noChangeShapeType="1"/>
          </p:cNvSpPr>
          <p:nvPr/>
        </p:nvSpPr>
        <p:spPr bwMode="auto">
          <a:xfrm flipV="1">
            <a:off x="3962400" y="5443921"/>
            <a:ext cx="0" cy="9144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79" name="TextBox 178"/>
          <p:cNvSpPr txBox="1"/>
          <p:nvPr/>
        </p:nvSpPr>
        <p:spPr>
          <a:xfrm>
            <a:off x="2980696" y="5684531"/>
            <a:ext cx="524504" cy="276999"/>
          </a:xfrm>
          <a:prstGeom prst="rect">
            <a:avLst/>
          </a:prstGeom>
          <a:noFill/>
        </p:spPr>
        <p:txBody>
          <a:bodyPr wrap="none" rtlCol="0">
            <a:spAutoFit/>
          </a:bodyPr>
          <a:lstStyle/>
          <a:p>
            <a:pPr algn="ctr"/>
            <a:r>
              <a:rPr lang="en-US" sz="1200" b="1" dirty="0">
                <a:solidFill>
                  <a:prstClr val="black"/>
                </a:solidFill>
                <a:latin typeface="Arial"/>
              </a:rPr>
              <a:t>2012</a:t>
            </a:r>
          </a:p>
        </p:txBody>
      </p:sp>
      <p:sp>
        <p:nvSpPr>
          <p:cNvPr id="180" name="TextBox 179"/>
          <p:cNvSpPr txBox="1"/>
          <p:nvPr/>
        </p:nvSpPr>
        <p:spPr>
          <a:xfrm>
            <a:off x="4276096" y="5693496"/>
            <a:ext cx="524504" cy="276999"/>
          </a:xfrm>
          <a:prstGeom prst="rect">
            <a:avLst/>
          </a:prstGeom>
          <a:noFill/>
        </p:spPr>
        <p:txBody>
          <a:bodyPr wrap="none" rtlCol="0">
            <a:spAutoFit/>
          </a:bodyPr>
          <a:lstStyle/>
          <a:p>
            <a:pPr algn="ctr"/>
            <a:r>
              <a:rPr lang="en-US" sz="1200" b="1" dirty="0">
                <a:solidFill>
                  <a:prstClr val="black"/>
                </a:solidFill>
                <a:latin typeface="Arial"/>
              </a:rPr>
              <a:t>2013</a:t>
            </a:r>
          </a:p>
        </p:txBody>
      </p:sp>
      <p:sp>
        <p:nvSpPr>
          <p:cNvPr id="183" name="TextBox 182"/>
          <p:cNvSpPr txBox="1"/>
          <p:nvPr/>
        </p:nvSpPr>
        <p:spPr>
          <a:xfrm>
            <a:off x="2845816" y="5533251"/>
            <a:ext cx="354584"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2Q</a:t>
            </a:r>
          </a:p>
        </p:txBody>
      </p:sp>
      <p:sp>
        <p:nvSpPr>
          <p:cNvPr id="184" name="TextBox 183"/>
          <p:cNvSpPr txBox="1"/>
          <p:nvPr/>
        </p:nvSpPr>
        <p:spPr>
          <a:xfrm>
            <a:off x="3226816" y="5533251"/>
            <a:ext cx="354584"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3Q</a:t>
            </a:r>
          </a:p>
        </p:txBody>
      </p:sp>
      <p:sp>
        <p:nvSpPr>
          <p:cNvPr id="185" name="TextBox 184"/>
          <p:cNvSpPr txBox="1"/>
          <p:nvPr/>
        </p:nvSpPr>
        <p:spPr>
          <a:xfrm>
            <a:off x="3607816" y="5533251"/>
            <a:ext cx="354584"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4Q</a:t>
            </a:r>
          </a:p>
        </p:txBody>
      </p:sp>
      <p:sp>
        <p:nvSpPr>
          <p:cNvPr id="195" name="Line 22"/>
          <p:cNvSpPr>
            <a:spLocks noChangeShapeType="1"/>
          </p:cNvSpPr>
          <p:nvPr/>
        </p:nvSpPr>
        <p:spPr bwMode="auto">
          <a:xfrm flipV="1">
            <a:off x="2057400" y="5487052"/>
            <a:ext cx="0" cy="54149"/>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96" name="Line 23"/>
          <p:cNvSpPr>
            <a:spLocks noChangeShapeType="1"/>
          </p:cNvSpPr>
          <p:nvPr/>
        </p:nvSpPr>
        <p:spPr bwMode="auto">
          <a:xfrm flipV="1">
            <a:off x="2438400" y="5443921"/>
            <a:ext cx="0" cy="9144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97" name="Line 24"/>
          <p:cNvSpPr>
            <a:spLocks noChangeShapeType="1"/>
          </p:cNvSpPr>
          <p:nvPr/>
        </p:nvSpPr>
        <p:spPr bwMode="auto">
          <a:xfrm flipV="1">
            <a:off x="2819400" y="5487052"/>
            <a:ext cx="0" cy="54149"/>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98" name="Line 35"/>
          <p:cNvSpPr>
            <a:spLocks noChangeShapeType="1"/>
          </p:cNvSpPr>
          <p:nvPr/>
        </p:nvSpPr>
        <p:spPr bwMode="auto">
          <a:xfrm flipV="1">
            <a:off x="3200400" y="5483532"/>
            <a:ext cx="0" cy="54864"/>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99" name="TextBox 198"/>
          <p:cNvSpPr txBox="1"/>
          <p:nvPr/>
        </p:nvSpPr>
        <p:spPr>
          <a:xfrm>
            <a:off x="1213420" y="5553793"/>
            <a:ext cx="784189" cy="276999"/>
          </a:xfrm>
          <a:prstGeom prst="rect">
            <a:avLst/>
          </a:prstGeom>
          <a:noFill/>
        </p:spPr>
        <p:txBody>
          <a:bodyPr wrap="none" rtlCol="0">
            <a:spAutoFit/>
          </a:bodyPr>
          <a:lstStyle/>
          <a:p>
            <a:r>
              <a:rPr lang="en-US" sz="1200" b="1" dirty="0" smtClean="0">
                <a:solidFill>
                  <a:prstClr val="black"/>
                </a:solidFill>
                <a:latin typeface="Arial"/>
              </a:rPr>
              <a:t>Existing</a:t>
            </a:r>
            <a:endParaRPr lang="en-US" sz="1200" b="1" dirty="0">
              <a:solidFill>
                <a:prstClr val="black"/>
              </a:solidFill>
              <a:latin typeface="Arial"/>
            </a:endParaRPr>
          </a:p>
        </p:txBody>
      </p:sp>
      <p:sp>
        <p:nvSpPr>
          <p:cNvPr id="200" name="TextBox 199"/>
          <p:cNvSpPr txBox="1"/>
          <p:nvPr/>
        </p:nvSpPr>
        <p:spPr>
          <a:xfrm>
            <a:off x="2464815" y="5533251"/>
            <a:ext cx="354585"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1Q</a:t>
            </a:r>
          </a:p>
        </p:txBody>
      </p:sp>
      <p:sp>
        <p:nvSpPr>
          <p:cNvPr id="204" name="TextBox 203"/>
          <p:cNvSpPr txBox="1"/>
          <p:nvPr/>
        </p:nvSpPr>
        <p:spPr>
          <a:xfrm>
            <a:off x="1752600" y="5533251"/>
            <a:ext cx="184731" cy="246221"/>
          </a:xfrm>
          <a:prstGeom prst="rect">
            <a:avLst/>
          </a:prstGeom>
          <a:noFill/>
        </p:spPr>
        <p:txBody>
          <a:bodyPr wrap="none" rtlCol="0">
            <a:spAutoFit/>
          </a:bodyPr>
          <a:lstStyle/>
          <a:p>
            <a:pPr algn="ctr"/>
            <a:endParaRPr lang="en-US" sz="1000" dirty="0">
              <a:solidFill>
                <a:prstClr val="black">
                  <a:lumMod val="75000"/>
                  <a:lumOff val="25000"/>
                </a:prstClr>
              </a:solidFill>
              <a:latin typeface="Arial"/>
            </a:endParaRPr>
          </a:p>
        </p:txBody>
      </p:sp>
      <p:sp>
        <p:nvSpPr>
          <p:cNvPr id="205" name="TextBox 204"/>
          <p:cNvSpPr txBox="1"/>
          <p:nvPr/>
        </p:nvSpPr>
        <p:spPr>
          <a:xfrm>
            <a:off x="2012722" y="5533251"/>
            <a:ext cx="354584"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4Q</a:t>
            </a:r>
          </a:p>
        </p:txBody>
      </p:sp>
      <p:sp>
        <p:nvSpPr>
          <p:cNvPr id="263" name="TextBox 262"/>
          <p:cNvSpPr txBox="1"/>
          <p:nvPr/>
        </p:nvSpPr>
        <p:spPr>
          <a:xfrm>
            <a:off x="1843454" y="5521875"/>
            <a:ext cx="184731" cy="246221"/>
          </a:xfrm>
          <a:prstGeom prst="rect">
            <a:avLst/>
          </a:prstGeom>
          <a:noFill/>
        </p:spPr>
        <p:txBody>
          <a:bodyPr wrap="none" rtlCol="0">
            <a:spAutoFit/>
          </a:bodyPr>
          <a:lstStyle/>
          <a:p>
            <a:pPr algn="ctr"/>
            <a:endParaRPr lang="en-US" sz="1000" dirty="0">
              <a:solidFill>
                <a:prstClr val="black">
                  <a:lumMod val="75000"/>
                  <a:lumOff val="25000"/>
                </a:prstClr>
              </a:solidFill>
              <a:latin typeface="Arial"/>
            </a:endParaRPr>
          </a:p>
        </p:txBody>
      </p:sp>
      <p:sp>
        <p:nvSpPr>
          <p:cNvPr id="264" name="TextBox 263"/>
          <p:cNvSpPr txBox="1"/>
          <p:nvPr/>
        </p:nvSpPr>
        <p:spPr>
          <a:xfrm>
            <a:off x="2202151" y="5535523"/>
            <a:ext cx="184731" cy="246221"/>
          </a:xfrm>
          <a:prstGeom prst="rect">
            <a:avLst/>
          </a:prstGeom>
          <a:noFill/>
        </p:spPr>
        <p:txBody>
          <a:bodyPr wrap="none" rtlCol="0">
            <a:spAutoFit/>
          </a:bodyPr>
          <a:lstStyle/>
          <a:p>
            <a:pPr algn="ctr"/>
            <a:endParaRPr lang="en-US" sz="1000" dirty="0">
              <a:solidFill>
                <a:prstClr val="black">
                  <a:lumMod val="75000"/>
                  <a:lumOff val="25000"/>
                </a:prstClr>
              </a:solidFill>
              <a:latin typeface="Arial"/>
            </a:endParaRPr>
          </a:p>
        </p:txBody>
      </p:sp>
      <p:sp>
        <p:nvSpPr>
          <p:cNvPr id="267" name="AutoShape 32"/>
          <p:cNvSpPr>
            <a:spLocks noChangeArrowheads="1"/>
          </p:cNvSpPr>
          <p:nvPr/>
        </p:nvSpPr>
        <p:spPr bwMode="auto">
          <a:xfrm>
            <a:off x="1828800" y="2664467"/>
            <a:ext cx="1295400" cy="154933"/>
          </a:xfrm>
          <a:prstGeom prst="rect">
            <a:avLst/>
          </a:prstGeom>
          <a:solidFill>
            <a:srgbClr val="396497"/>
          </a:solidFill>
          <a:ln w="9525">
            <a:noFill/>
            <a:miter lim="800000"/>
            <a:headEnd/>
            <a:tailEnd/>
          </a:ln>
          <a:effectLst/>
          <a:extLst/>
        </p:spPr>
        <p:txBody>
          <a:bodyPr wrap="none" anchor="ctr"/>
          <a:lstStyle/>
          <a:p>
            <a:pPr algn="ctr" eaLnBrk="0" hangingPunct="0"/>
            <a:r>
              <a:rPr lang="en-US" sz="1000" b="1" dirty="0">
                <a:solidFill>
                  <a:prstClr val="white"/>
                </a:solidFill>
                <a:latin typeface="Arial"/>
              </a:rPr>
              <a:t>P3041</a:t>
            </a:r>
          </a:p>
        </p:txBody>
      </p:sp>
      <p:sp>
        <p:nvSpPr>
          <p:cNvPr id="268" name="AutoShape 32"/>
          <p:cNvSpPr>
            <a:spLocks noChangeArrowheads="1"/>
          </p:cNvSpPr>
          <p:nvPr/>
        </p:nvSpPr>
        <p:spPr bwMode="auto">
          <a:xfrm>
            <a:off x="1832144" y="3097731"/>
            <a:ext cx="1295400" cy="154933"/>
          </a:xfrm>
          <a:prstGeom prst="rect">
            <a:avLst/>
          </a:prstGeom>
          <a:solidFill>
            <a:srgbClr val="396497"/>
          </a:solidFill>
          <a:ln w="9525">
            <a:noFill/>
            <a:miter lim="800000"/>
            <a:headEnd/>
            <a:tailEnd/>
          </a:ln>
          <a:effectLst/>
          <a:extLst/>
        </p:spPr>
        <p:txBody>
          <a:bodyPr wrap="none" anchor="ctr"/>
          <a:lstStyle/>
          <a:p>
            <a:pPr algn="ctr" eaLnBrk="0" hangingPunct="0"/>
            <a:r>
              <a:rPr lang="en-US" sz="1000" b="1" dirty="0" smtClean="0">
                <a:solidFill>
                  <a:prstClr val="white"/>
                </a:solidFill>
                <a:latin typeface="Arial"/>
              </a:rPr>
              <a:t>P2041/40</a:t>
            </a:r>
            <a:endParaRPr lang="en-US" sz="1000" b="1" dirty="0">
              <a:solidFill>
                <a:prstClr val="white"/>
              </a:solidFill>
              <a:latin typeface="Arial"/>
            </a:endParaRPr>
          </a:p>
        </p:txBody>
      </p:sp>
      <p:sp>
        <p:nvSpPr>
          <p:cNvPr id="288" name="AutoShape 32"/>
          <p:cNvSpPr>
            <a:spLocks noChangeArrowheads="1"/>
          </p:cNvSpPr>
          <p:nvPr/>
        </p:nvSpPr>
        <p:spPr bwMode="auto">
          <a:xfrm>
            <a:off x="1485452" y="4019799"/>
            <a:ext cx="914400" cy="182880"/>
          </a:xfrm>
          <a:prstGeom prst="rect">
            <a:avLst/>
          </a:prstGeom>
          <a:solidFill>
            <a:srgbClr val="396497"/>
          </a:solidFill>
          <a:ln w="9525">
            <a:noFill/>
            <a:miter lim="800000"/>
            <a:headEnd/>
            <a:tailEnd/>
          </a:ln>
          <a:effectLst/>
          <a:extLst/>
        </p:spPr>
        <p:txBody>
          <a:bodyPr wrap="none" anchor="ctr"/>
          <a:lstStyle/>
          <a:p>
            <a:pPr algn="ctr" eaLnBrk="0" hangingPunct="0"/>
            <a:r>
              <a:rPr lang="en-US" sz="1000" b="1" dirty="0">
                <a:solidFill>
                  <a:prstClr val="white"/>
                </a:solidFill>
                <a:latin typeface="Arial"/>
              </a:rPr>
              <a:t>P1023/17</a:t>
            </a:r>
          </a:p>
        </p:txBody>
      </p:sp>
      <p:sp>
        <p:nvSpPr>
          <p:cNvPr id="289" name="AutoShape 32"/>
          <p:cNvSpPr>
            <a:spLocks noChangeArrowheads="1"/>
          </p:cNvSpPr>
          <p:nvPr/>
        </p:nvSpPr>
        <p:spPr bwMode="auto">
          <a:xfrm>
            <a:off x="1489497" y="4877295"/>
            <a:ext cx="914400" cy="182880"/>
          </a:xfrm>
          <a:prstGeom prst="rect">
            <a:avLst/>
          </a:prstGeom>
          <a:solidFill>
            <a:srgbClr val="396497"/>
          </a:solidFill>
          <a:ln w="9525">
            <a:noFill/>
            <a:miter lim="800000"/>
            <a:headEnd/>
            <a:tailEnd/>
          </a:ln>
          <a:effectLst/>
          <a:extLst/>
        </p:spPr>
        <p:txBody>
          <a:bodyPr wrap="none" anchor="ctr"/>
          <a:lstStyle/>
          <a:p>
            <a:pPr algn="ctr" eaLnBrk="0" hangingPunct="0"/>
            <a:r>
              <a:rPr lang="en-US" sz="1000" b="1" dirty="0">
                <a:solidFill>
                  <a:prstClr val="white"/>
                </a:solidFill>
                <a:latin typeface="Arial"/>
              </a:rPr>
              <a:t>P1010/14</a:t>
            </a:r>
          </a:p>
        </p:txBody>
      </p:sp>
      <p:sp>
        <p:nvSpPr>
          <p:cNvPr id="111" name="AutoShape 43"/>
          <p:cNvSpPr>
            <a:spLocks noChangeArrowheads="1"/>
          </p:cNvSpPr>
          <p:nvPr/>
        </p:nvSpPr>
        <p:spPr bwMode="auto">
          <a:xfrm>
            <a:off x="3462687" y="1828800"/>
            <a:ext cx="1325880" cy="182880"/>
          </a:xfrm>
          <a:prstGeom prst="parallelogram">
            <a:avLst/>
          </a:prstGeom>
          <a:solidFill>
            <a:srgbClr val="396497"/>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r>
              <a:rPr lang="en-US" sz="1000" b="1" dirty="0" smtClean="0">
                <a:solidFill>
                  <a:prstClr val="white"/>
                </a:solidFill>
                <a:latin typeface="Arial"/>
              </a:rPr>
              <a:t>T4160</a:t>
            </a:r>
            <a:endParaRPr lang="en-US" sz="1000" b="1" dirty="0">
              <a:solidFill>
                <a:prstClr val="white"/>
              </a:solidFill>
              <a:latin typeface="Arial"/>
            </a:endParaRPr>
          </a:p>
        </p:txBody>
      </p:sp>
      <p:sp>
        <p:nvSpPr>
          <p:cNvPr id="112" name="AutoShape 43"/>
          <p:cNvSpPr>
            <a:spLocks noChangeArrowheads="1"/>
          </p:cNvSpPr>
          <p:nvPr/>
        </p:nvSpPr>
        <p:spPr bwMode="auto">
          <a:xfrm>
            <a:off x="3462687" y="1219200"/>
            <a:ext cx="1325880" cy="182880"/>
          </a:xfrm>
          <a:prstGeom prst="parallelogram">
            <a:avLst/>
          </a:prstGeom>
          <a:solidFill>
            <a:srgbClr val="396497"/>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r>
              <a:rPr lang="en-US" sz="1000" b="1" dirty="0" smtClean="0">
                <a:solidFill>
                  <a:prstClr val="white"/>
                </a:solidFill>
                <a:latin typeface="Arial"/>
              </a:rPr>
              <a:t>T4240</a:t>
            </a:r>
            <a:endParaRPr lang="en-US" sz="1000" b="1" dirty="0">
              <a:solidFill>
                <a:prstClr val="white"/>
              </a:solidFill>
              <a:latin typeface="Arial"/>
            </a:endParaRPr>
          </a:p>
        </p:txBody>
      </p:sp>
      <p:sp>
        <p:nvSpPr>
          <p:cNvPr id="121" name="AutoShape 32"/>
          <p:cNvSpPr>
            <a:spLocks noChangeArrowheads="1"/>
          </p:cNvSpPr>
          <p:nvPr/>
        </p:nvSpPr>
        <p:spPr bwMode="auto">
          <a:xfrm>
            <a:off x="1490751" y="4440188"/>
            <a:ext cx="914400" cy="182880"/>
          </a:xfrm>
          <a:prstGeom prst="rect">
            <a:avLst/>
          </a:prstGeom>
          <a:solidFill>
            <a:srgbClr val="396497"/>
          </a:solidFill>
          <a:ln w="9525">
            <a:noFill/>
            <a:miter lim="800000"/>
            <a:headEnd/>
            <a:tailEnd/>
          </a:ln>
          <a:effectLst/>
          <a:extLst/>
        </p:spPr>
        <p:txBody>
          <a:bodyPr wrap="none" anchor="ctr"/>
          <a:lstStyle/>
          <a:p>
            <a:pPr algn="ctr" eaLnBrk="0" hangingPunct="0"/>
            <a:r>
              <a:rPr lang="en-US" sz="1000" b="1" dirty="0" smtClean="0">
                <a:solidFill>
                  <a:prstClr val="white"/>
                </a:solidFill>
                <a:latin typeface="Arial"/>
              </a:rPr>
              <a:t>P1021/12</a:t>
            </a:r>
            <a:endParaRPr lang="en-US" sz="1000" b="1" dirty="0">
              <a:solidFill>
                <a:prstClr val="white"/>
              </a:solidFill>
              <a:latin typeface="Arial"/>
            </a:endParaRPr>
          </a:p>
        </p:txBody>
      </p:sp>
      <p:sp>
        <p:nvSpPr>
          <p:cNvPr id="122" name="AutoShape 32"/>
          <p:cNvSpPr>
            <a:spLocks noChangeArrowheads="1"/>
          </p:cNvSpPr>
          <p:nvPr/>
        </p:nvSpPr>
        <p:spPr bwMode="auto">
          <a:xfrm>
            <a:off x="1490754" y="4229994"/>
            <a:ext cx="914400" cy="182880"/>
          </a:xfrm>
          <a:prstGeom prst="rect">
            <a:avLst/>
          </a:prstGeom>
          <a:solidFill>
            <a:srgbClr val="396497"/>
          </a:solidFill>
          <a:ln w="9525">
            <a:noFill/>
            <a:miter lim="800000"/>
            <a:headEnd/>
            <a:tailEnd/>
          </a:ln>
          <a:effectLst/>
          <a:extLst/>
        </p:spPr>
        <p:txBody>
          <a:bodyPr wrap="none" anchor="ctr"/>
          <a:lstStyle/>
          <a:p>
            <a:pPr algn="ctr" eaLnBrk="0" hangingPunct="0"/>
            <a:r>
              <a:rPr lang="en-US" sz="1000" b="1" dirty="0" smtClean="0">
                <a:solidFill>
                  <a:prstClr val="white"/>
                </a:solidFill>
                <a:latin typeface="Arial"/>
              </a:rPr>
              <a:t>P1022/13</a:t>
            </a:r>
            <a:endParaRPr lang="en-US" sz="1000" b="1" dirty="0">
              <a:solidFill>
                <a:prstClr val="white"/>
              </a:solidFill>
              <a:latin typeface="Arial"/>
            </a:endParaRPr>
          </a:p>
        </p:txBody>
      </p:sp>
      <p:sp>
        <p:nvSpPr>
          <p:cNvPr id="125" name="AutoShape 32"/>
          <p:cNvSpPr>
            <a:spLocks noChangeArrowheads="1"/>
          </p:cNvSpPr>
          <p:nvPr/>
        </p:nvSpPr>
        <p:spPr bwMode="auto">
          <a:xfrm>
            <a:off x="1486400" y="3701551"/>
            <a:ext cx="914400" cy="182880"/>
          </a:xfrm>
          <a:prstGeom prst="rect">
            <a:avLst/>
          </a:prstGeom>
          <a:solidFill>
            <a:srgbClr val="396497"/>
          </a:solidFill>
          <a:ln w="9525">
            <a:noFill/>
            <a:miter lim="800000"/>
            <a:headEnd/>
            <a:tailEnd/>
          </a:ln>
          <a:effectLst/>
          <a:extLst/>
        </p:spPr>
        <p:txBody>
          <a:bodyPr wrap="none" anchor="ctr"/>
          <a:lstStyle/>
          <a:p>
            <a:pPr algn="ctr" eaLnBrk="0" hangingPunct="0"/>
            <a:r>
              <a:rPr lang="en-US" sz="1000" b="1" dirty="0" smtClean="0">
                <a:solidFill>
                  <a:prstClr val="white"/>
                </a:solidFill>
                <a:latin typeface="Arial"/>
              </a:rPr>
              <a:t>P2020/10</a:t>
            </a:r>
            <a:endParaRPr lang="en-US" sz="1000" b="1" dirty="0">
              <a:solidFill>
                <a:prstClr val="white"/>
              </a:solidFill>
              <a:latin typeface="Arial"/>
            </a:endParaRPr>
          </a:p>
        </p:txBody>
      </p:sp>
      <p:sp>
        <p:nvSpPr>
          <p:cNvPr id="126" name="AutoShape 32"/>
          <p:cNvSpPr>
            <a:spLocks noChangeArrowheads="1"/>
          </p:cNvSpPr>
          <p:nvPr/>
        </p:nvSpPr>
        <p:spPr bwMode="auto">
          <a:xfrm>
            <a:off x="1486400" y="3483584"/>
            <a:ext cx="914400" cy="182880"/>
          </a:xfrm>
          <a:prstGeom prst="rect">
            <a:avLst/>
          </a:prstGeom>
          <a:solidFill>
            <a:srgbClr val="396497"/>
          </a:solidFill>
          <a:ln w="9525">
            <a:noFill/>
            <a:miter lim="800000"/>
            <a:headEnd/>
            <a:tailEnd/>
          </a:ln>
          <a:effectLst/>
          <a:extLst/>
        </p:spPr>
        <p:txBody>
          <a:bodyPr wrap="none" anchor="ctr"/>
          <a:lstStyle/>
          <a:p>
            <a:pPr algn="ctr" eaLnBrk="0" hangingPunct="0"/>
            <a:r>
              <a:rPr lang="en-US" sz="1000" b="1" dirty="0" smtClean="0">
                <a:solidFill>
                  <a:prstClr val="white"/>
                </a:solidFill>
                <a:latin typeface="Arial"/>
              </a:rPr>
              <a:t>MPC8569</a:t>
            </a:r>
            <a:endParaRPr lang="en-US" sz="1000" b="1" dirty="0">
              <a:solidFill>
                <a:prstClr val="white"/>
              </a:solidFill>
              <a:latin typeface="Arial"/>
            </a:endParaRPr>
          </a:p>
        </p:txBody>
      </p:sp>
      <p:sp>
        <p:nvSpPr>
          <p:cNvPr id="128" name="AutoShape 32"/>
          <p:cNvSpPr>
            <a:spLocks noChangeArrowheads="1"/>
          </p:cNvSpPr>
          <p:nvPr/>
        </p:nvSpPr>
        <p:spPr bwMode="auto">
          <a:xfrm>
            <a:off x="1495300" y="2103120"/>
            <a:ext cx="914400" cy="182880"/>
          </a:xfrm>
          <a:prstGeom prst="rect">
            <a:avLst/>
          </a:prstGeom>
          <a:solidFill>
            <a:srgbClr val="396497"/>
          </a:solidFill>
          <a:ln w="9525">
            <a:noFill/>
            <a:miter lim="800000"/>
            <a:headEnd/>
            <a:tailEnd/>
          </a:ln>
          <a:effectLst/>
          <a:extLst/>
        </p:spPr>
        <p:txBody>
          <a:bodyPr wrap="none" anchor="ctr"/>
          <a:lstStyle/>
          <a:p>
            <a:pPr algn="ctr" eaLnBrk="0" hangingPunct="0"/>
            <a:r>
              <a:rPr lang="en-US" sz="1000" b="1" dirty="0" smtClean="0">
                <a:solidFill>
                  <a:prstClr val="white"/>
                </a:solidFill>
                <a:latin typeface="Arial"/>
              </a:rPr>
              <a:t>P4080/40</a:t>
            </a:r>
            <a:endParaRPr lang="en-US" sz="1000" b="1" dirty="0">
              <a:solidFill>
                <a:prstClr val="white"/>
              </a:solidFill>
              <a:latin typeface="Arial"/>
            </a:endParaRPr>
          </a:p>
        </p:txBody>
      </p:sp>
      <p:sp>
        <p:nvSpPr>
          <p:cNvPr id="131" name="AutoShape 43"/>
          <p:cNvSpPr>
            <a:spLocks noChangeArrowheads="1"/>
          </p:cNvSpPr>
          <p:nvPr/>
        </p:nvSpPr>
        <p:spPr bwMode="auto">
          <a:xfrm>
            <a:off x="2721934" y="1417320"/>
            <a:ext cx="1325880" cy="182880"/>
          </a:xfrm>
          <a:prstGeom prst="parallelogram">
            <a:avLst/>
          </a:prstGeom>
          <a:solidFill>
            <a:srgbClr val="396497"/>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r>
              <a:rPr lang="en-US" sz="1000" b="1" dirty="0" smtClean="0">
                <a:solidFill>
                  <a:prstClr val="white"/>
                </a:solidFill>
                <a:latin typeface="Arial"/>
              </a:rPr>
              <a:t>P5040</a:t>
            </a:r>
            <a:endParaRPr lang="en-US" sz="1000" b="1" dirty="0">
              <a:solidFill>
                <a:prstClr val="white"/>
              </a:solidFill>
              <a:latin typeface="Arial"/>
            </a:endParaRPr>
          </a:p>
        </p:txBody>
      </p:sp>
      <p:sp>
        <p:nvSpPr>
          <p:cNvPr id="132" name="AutoShape 43"/>
          <p:cNvSpPr>
            <a:spLocks noChangeArrowheads="1"/>
          </p:cNvSpPr>
          <p:nvPr/>
        </p:nvSpPr>
        <p:spPr bwMode="auto">
          <a:xfrm>
            <a:off x="2133600" y="1905000"/>
            <a:ext cx="1295400" cy="152400"/>
          </a:xfrm>
          <a:prstGeom prst="parallelogram">
            <a:avLst/>
          </a:prstGeom>
          <a:solidFill>
            <a:srgbClr val="396497"/>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r>
              <a:rPr lang="en-US" sz="1000" b="1" dirty="0" smtClean="0">
                <a:solidFill>
                  <a:prstClr val="white"/>
                </a:solidFill>
                <a:latin typeface="Arial"/>
              </a:rPr>
              <a:t>P5020/10</a:t>
            </a:r>
            <a:endParaRPr lang="en-US" sz="1000" b="1" dirty="0">
              <a:solidFill>
                <a:prstClr val="white"/>
              </a:solidFill>
              <a:latin typeface="Arial"/>
            </a:endParaRPr>
          </a:p>
        </p:txBody>
      </p:sp>
      <p:sp>
        <p:nvSpPr>
          <p:cNvPr id="108" name="AutoShape 43"/>
          <p:cNvSpPr>
            <a:spLocks noChangeArrowheads="1"/>
          </p:cNvSpPr>
          <p:nvPr/>
        </p:nvSpPr>
        <p:spPr bwMode="auto">
          <a:xfrm>
            <a:off x="2721934" y="1645920"/>
            <a:ext cx="1325880" cy="182880"/>
          </a:xfrm>
          <a:prstGeom prst="parallelogram">
            <a:avLst/>
          </a:prstGeom>
          <a:solidFill>
            <a:srgbClr val="396497"/>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r>
              <a:rPr lang="en-US" sz="1000" b="1" dirty="0" smtClean="0">
                <a:solidFill>
                  <a:prstClr val="white"/>
                </a:solidFill>
                <a:latin typeface="Arial"/>
              </a:rPr>
              <a:t>P5021</a:t>
            </a:r>
            <a:endParaRPr lang="en-US" sz="1000" b="1" dirty="0">
              <a:solidFill>
                <a:prstClr val="white"/>
              </a:solidFill>
              <a:latin typeface="Arial"/>
            </a:endParaRPr>
          </a:p>
        </p:txBody>
      </p:sp>
      <p:sp>
        <p:nvSpPr>
          <p:cNvPr id="105" name="AutoShape 32"/>
          <p:cNvSpPr>
            <a:spLocks noChangeArrowheads="1"/>
          </p:cNvSpPr>
          <p:nvPr/>
        </p:nvSpPr>
        <p:spPr bwMode="auto">
          <a:xfrm>
            <a:off x="1490325" y="4659100"/>
            <a:ext cx="914400" cy="182880"/>
          </a:xfrm>
          <a:prstGeom prst="rect">
            <a:avLst/>
          </a:prstGeom>
          <a:solidFill>
            <a:srgbClr val="396497"/>
          </a:solidFill>
          <a:ln w="9525">
            <a:noFill/>
            <a:miter lim="800000"/>
            <a:headEnd/>
            <a:tailEnd/>
          </a:ln>
          <a:effectLst/>
          <a:extLst/>
        </p:spPr>
        <p:txBody>
          <a:bodyPr wrap="none" anchor="ctr"/>
          <a:lstStyle/>
          <a:p>
            <a:pPr algn="ctr" eaLnBrk="0" hangingPunct="0"/>
            <a:r>
              <a:rPr lang="en-US" sz="1000" b="1" dirty="0" smtClean="0">
                <a:solidFill>
                  <a:prstClr val="white"/>
                </a:solidFill>
                <a:latin typeface="Arial"/>
              </a:rPr>
              <a:t>P1020//11</a:t>
            </a:r>
            <a:endParaRPr lang="en-US" sz="1000" b="1" dirty="0">
              <a:solidFill>
                <a:prstClr val="white"/>
              </a:solidFill>
              <a:latin typeface="Arial"/>
            </a:endParaRPr>
          </a:p>
        </p:txBody>
      </p:sp>
      <p:sp>
        <p:nvSpPr>
          <p:cNvPr id="114" name="Line 22"/>
          <p:cNvSpPr>
            <a:spLocks noChangeShapeType="1"/>
          </p:cNvSpPr>
          <p:nvPr/>
        </p:nvSpPr>
        <p:spPr bwMode="auto">
          <a:xfrm flipV="1">
            <a:off x="5096708" y="5487052"/>
            <a:ext cx="0" cy="54149"/>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17" name="Line 23"/>
          <p:cNvSpPr>
            <a:spLocks noChangeShapeType="1"/>
          </p:cNvSpPr>
          <p:nvPr/>
        </p:nvSpPr>
        <p:spPr bwMode="auto">
          <a:xfrm flipV="1">
            <a:off x="5477708" y="5443921"/>
            <a:ext cx="0" cy="9144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18" name="TextBox 117"/>
          <p:cNvSpPr txBox="1"/>
          <p:nvPr/>
        </p:nvSpPr>
        <p:spPr>
          <a:xfrm>
            <a:off x="5952496" y="5684531"/>
            <a:ext cx="524504" cy="276999"/>
          </a:xfrm>
          <a:prstGeom prst="rect">
            <a:avLst/>
          </a:prstGeom>
          <a:noFill/>
        </p:spPr>
        <p:txBody>
          <a:bodyPr wrap="none" rtlCol="0">
            <a:spAutoFit/>
          </a:bodyPr>
          <a:lstStyle/>
          <a:p>
            <a:pPr algn="ctr"/>
            <a:r>
              <a:rPr lang="en-US" sz="1200" b="1" dirty="0" smtClean="0">
                <a:solidFill>
                  <a:prstClr val="black"/>
                </a:solidFill>
                <a:latin typeface="Arial"/>
              </a:rPr>
              <a:t>2014</a:t>
            </a:r>
            <a:endParaRPr lang="en-US" sz="1200" b="1" dirty="0">
              <a:solidFill>
                <a:prstClr val="black"/>
              </a:solidFill>
              <a:latin typeface="Arial"/>
            </a:endParaRPr>
          </a:p>
        </p:txBody>
      </p:sp>
      <p:sp>
        <p:nvSpPr>
          <p:cNvPr id="120" name="TextBox 119"/>
          <p:cNvSpPr txBox="1"/>
          <p:nvPr/>
        </p:nvSpPr>
        <p:spPr>
          <a:xfrm>
            <a:off x="4361124" y="5533251"/>
            <a:ext cx="354584"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2Q</a:t>
            </a:r>
          </a:p>
        </p:txBody>
      </p:sp>
      <p:sp>
        <p:nvSpPr>
          <p:cNvPr id="127" name="TextBox 126"/>
          <p:cNvSpPr txBox="1"/>
          <p:nvPr/>
        </p:nvSpPr>
        <p:spPr>
          <a:xfrm>
            <a:off x="4742124" y="5533251"/>
            <a:ext cx="354584"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3Q</a:t>
            </a:r>
          </a:p>
        </p:txBody>
      </p:sp>
      <p:sp>
        <p:nvSpPr>
          <p:cNvPr id="129" name="TextBox 128"/>
          <p:cNvSpPr txBox="1"/>
          <p:nvPr/>
        </p:nvSpPr>
        <p:spPr>
          <a:xfrm>
            <a:off x="5123124" y="5533251"/>
            <a:ext cx="354584"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4Q</a:t>
            </a:r>
          </a:p>
        </p:txBody>
      </p:sp>
      <p:sp>
        <p:nvSpPr>
          <p:cNvPr id="135" name="Line 24"/>
          <p:cNvSpPr>
            <a:spLocks noChangeShapeType="1"/>
          </p:cNvSpPr>
          <p:nvPr/>
        </p:nvSpPr>
        <p:spPr bwMode="auto">
          <a:xfrm flipV="1">
            <a:off x="4334708" y="5487052"/>
            <a:ext cx="0" cy="54149"/>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36" name="Line 35"/>
          <p:cNvSpPr>
            <a:spLocks noChangeShapeType="1"/>
          </p:cNvSpPr>
          <p:nvPr/>
        </p:nvSpPr>
        <p:spPr bwMode="auto">
          <a:xfrm flipV="1">
            <a:off x="4715708" y="5483532"/>
            <a:ext cx="0" cy="54864"/>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37" name="TextBox 136"/>
          <p:cNvSpPr txBox="1"/>
          <p:nvPr/>
        </p:nvSpPr>
        <p:spPr>
          <a:xfrm>
            <a:off x="3980123" y="5533251"/>
            <a:ext cx="354585"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1Q</a:t>
            </a:r>
          </a:p>
        </p:txBody>
      </p:sp>
      <p:sp>
        <p:nvSpPr>
          <p:cNvPr id="138" name="Line 22"/>
          <p:cNvSpPr>
            <a:spLocks noChangeShapeType="1"/>
          </p:cNvSpPr>
          <p:nvPr/>
        </p:nvSpPr>
        <p:spPr bwMode="auto">
          <a:xfrm flipV="1">
            <a:off x="6638026" y="5487835"/>
            <a:ext cx="0" cy="54149"/>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42" name="Line 23"/>
          <p:cNvSpPr>
            <a:spLocks noChangeShapeType="1"/>
          </p:cNvSpPr>
          <p:nvPr/>
        </p:nvSpPr>
        <p:spPr bwMode="auto">
          <a:xfrm flipV="1">
            <a:off x="7019026" y="5444704"/>
            <a:ext cx="0" cy="9144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43" name="TextBox 142"/>
          <p:cNvSpPr txBox="1"/>
          <p:nvPr/>
        </p:nvSpPr>
        <p:spPr>
          <a:xfrm>
            <a:off x="7247896" y="5680046"/>
            <a:ext cx="524504" cy="276999"/>
          </a:xfrm>
          <a:prstGeom prst="rect">
            <a:avLst/>
          </a:prstGeom>
          <a:noFill/>
        </p:spPr>
        <p:txBody>
          <a:bodyPr wrap="none" rtlCol="0">
            <a:spAutoFit/>
          </a:bodyPr>
          <a:lstStyle/>
          <a:p>
            <a:pPr algn="ctr"/>
            <a:r>
              <a:rPr lang="en-US" sz="1200" b="1" dirty="0" smtClean="0">
                <a:latin typeface="Arial"/>
              </a:rPr>
              <a:t>2015</a:t>
            </a:r>
            <a:endParaRPr lang="en-US" sz="1200" b="1" dirty="0">
              <a:latin typeface="Arial"/>
            </a:endParaRPr>
          </a:p>
        </p:txBody>
      </p:sp>
      <p:sp>
        <p:nvSpPr>
          <p:cNvPr id="144" name="TextBox 143"/>
          <p:cNvSpPr txBox="1"/>
          <p:nvPr/>
        </p:nvSpPr>
        <p:spPr>
          <a:xfrm>
            <a:off x="5902442" y="5534034"/>
            <a:ext cx="354584"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2Q</a:t>
            </a:r>
          </a:p>
        </p:txBody>
      </p:sp>
      <p:sp>
        <p:nvSpPr>
          <p:cNvPr id="147" name="TextBox 146"/>
          <p:cNvSpPr txBox="1"/>
          <p:nvPr/>
        </p:nvSpPr>
        <p:spPr>
          <a:xfrm>
            <a:off x="6283442" y="5534034"/>
            <a:ext cx="354584"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3Q</a:t>
            </a:r>
          </a:p>
        </p:txBody>
      </p:sp>
      <p:sp>
        <p:nvSpPr>
          <p:cNvPr id="151" name="TextBox 150"/>
          <p:cNvSpPr txBox="1"/>
          <p:nvPr/>
        </p:nvSpPr>
        <p:spPr>
          <a:xfrm>
            <a:off x="6664442" y="5534034"/>
            <a:ext cx="354584"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4Q</a:t>
            </a:r>
          </a:p>
        </p:txBody>
      </p:sp>
      <p:sp>
        <p:nvSpPr>
          <p:cNvPr id="152" name="Line 24"/>
          <p:cNvSpPr>
            <a:spLocks noChangeShapeType="1"/>
          </p:cNvSpPr>
          <p:nvPr/>
        </p:nvSpPr>
        <p:spPr bwMode="auto">
          <a:xfrm flipV="1">
            <a:off x="5876026" y="5487835"/>
            <a:ext cx="0" cy="54149"/>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53" name="Line 35"/>
          <p:cNvSpPr>
            <a:spLocks noChangeShapeType="1"/>
          </p:cNvSpPr>
          <p:nvPr/>
        </p:nvSpPr>
        <p:spPr bwMode="auto">
          <a:xfrm flipV="1">
            <a:off x="6257026" y="5484315"/>
            <a:ext cx="0" cy="54864"/>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54" name="TextBox 153"/>
          <p:cNvSpPr txBox="1"/>
          <p:nvPr/>
        </p:nvSpPr>
        <p:spPr>
          <a:xfrm>
            <a:off x="5521441" y="5534034"/>
            <a:ext cx="354585" cy="246221"/>
          </a:xfrm>
          <a:prstGeom prst="rect">
            <a:avLst/>
          </a:prstGeom>
          <a:noFill/>
        </p:spPr>
        <p:txBody>
          <a:bodyPr wrap="none" rtlCol="0">
            <a:spAutoFit/>
          </a:bodyPr>
          <a:lstStyle/>
          <a:p>
            <a:pPr algn="ctr"/>
            <a:r>
              <a:rPr lang="en-US" sz="1000" dirty="0">
                <a:solidFill>
                  <a:prstClr val="black">
                    <a:lumMod val="75000"/>
                    <a:lumOff val="25000"/>
                  </a:prstClr>
                </a:solidFill>
                <a:latin typeface="Arial"/>
              </a:rPr>
              <a:t>1Q</a:t>
            </a:r>
          </a:p>
        </p:txBody>
      </p:sp>
      <p:sp>
        <p:nvSpPr>
          <p:cNvPr id="155" name="Line 22"/>
          <p:cNvSpPr>
            <a:spLocks noChangeShapeType="1"/>
          </p:cNvSpPr>
          <p:nvPr/>
        </p:nvSpPr>
        <p:spPr bwMode="auto">
          <a:xfrm flipV="1">
            <a:off x="8180712" y="5492810"/>
            <a:ext cx="0" cy="54149"/>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58" name="Line 23"/>
          <p:cNvSpPr>
            <a:spLocks noChangeShapeType="1"/>
          </p:cNvSpPr>
          <p:nvPr/>
        </p:nvSpPr>
        <p:spPr bwMode="auto">
          <a:xfrm flipV="1">
            <a:off x="8561712" y="5449679"/>
            <a:ext cx="0" cy="91440"/>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159" name="TextBox 158"/>
          <p:cNvSpPr txBox="1"/>
          <p:nvPr/>
        </p:nvSpPr>
        <p:spPr>
          <a:xfrm>
            <a:off x="7924800" y="5679140"/>
            <a:ext cx="524504" cy="276999"/>
          </a:xfrm>
          <a:prstGeom prst="rect">
            <a:avLst/>
          </a:prstGeom>
          <a:noFill/>
        </p:spPr>
        <p:txBody>
          <a:bodyPr wrap="square" rtlCol="0">
            <a:spAutoFit/>
          </a:bodyPr>
          <a:lstStyle/>
          <a:p>
            <a:pPr algn="ctr"/>
            <a:r>
              <a:rPr lang="en-US" sz="1200" b="1" dirty="0" smtClean="0">
                <a:latin typeface="Arial"/>
              </a:rPr>
              <a:t>2016</a:t>
            </a:r>
            <a:endParaRPr lang="en-US" sz="1200" b="1" dirty="0">
              <a:latin typeface="Arial"/>
            </a:endParaRPr>
          </a:p>
        </p:txBody>
      </p:sp>
      <p:sp>
        <p:nvSpPr>
          <p:cNvPr id="160" name="TextBox 159"/>
          <p:cNvSpPr txBox="1"/>
          <p:nvPr/>
        </p:nvSpPr>
        <p:spPr>
          <a:xfrm>
            <a:off x="7439517" y="5539009"/>
            <a:ext cx="365806" cy="261610"/>
          </a:xfrm>
          <a:prstGeom prst="rect">
            <a:avLst/>
          </a:prstGeom>
          <a:noFill/>
        </p:spPr>
        <p:txBody>
          <a:bodyPr wrap="none" rtlCol="0">
            <a:spAutoFit/>
          </a:bodyPr>
          <a:lstStyle/>
          <a:p>
            <a:pPr algn="ctr"/>
            <a:r>
              <a:rPr lang="en-US" sz="1100" b="1" dirty="0" smtClean="0">
                <a:solidFill>
                  <a:srgbClr val="0070C0"/>
                </a:solidFill>
                <a:latin typeface="Arial"/>
              </a:rPr>
              <a:t>2H</a:t>
            </a:r>
            <a:endParaRPr lang="en-US" sz="1100" b="1" dirty="0">
              <a:solidFill>
                <a:srgbClr val="0070C0"/>
              </a:solidFill>
              <a:latin typeface="Arial"/>
            </a:endParaRPr>
          </a:p>
        </p:txBody>
      </p:sp>
      <p:sp>
        <p:nvSpPr>
          <p:cNvPr id="161" name="TextBox 160"/>
          <p:cNvSpPr txBox="1"/>
          <p:nvPr/>
        </p:nvSpPr>
        <p:spPr>
          <a:xfrm>
            <a:off x="7820517" y="5539009"/>
            <a:ext cx="365806" cy="261610"/>
          </a:xfrm>
          <a:prstGeom prst="rect">
            <a:avLst/>
          </a:prstGeom>
          <a:noFill/>
        </p:spPr>
        <p:txBody>
          <a:bodyPr wrap="none" rtlCol="0">
            <a:spAutoFit/>
          </a:bodyPr>
          <a:lstStyle/>
          <a:p>
            <a:pPr algn="ctr"/>
            <a:r>
              <a:rPr lang="en-US" sz="1100" b="1" dirty="0" smtClean="0">
                <a:solidFill>
                  <a:srgbClr val="0070C0"/>
                </a:solidFill>
                <a:latin typeface="Arial"/>
              </a:rPr>
              <a:t>1H</a:t>
            </a:r>
            <a:endParaRPr lang="en-US" sz="1100" b="1" dirty="0">
              <a:solidFill>
                <a:srgbClr val="0070C0"/>
              </a:solidFill>
              <a:latin typeface="Arial"/>
            </a:endParaRPr>
          </a:p>
        </p:txBody>
      </p:sp>
      <p:sp>
        <p:nvSpPr>
          <p:cNvPr id="162" name="TextBox 161"/>
          <p:cNvSpPr txBox="1"/>
          <p:nvPr/>
        </p:nvSpPr>
        <p:spPr>
          <a:xfrm>
            <a:off x="8201518" y="5539009"/>
            <a:ext cx="365806" cy="261610"/>
          </a:xfrm>
          <a:prstGeom prst="rect">
            <a:avLst/>
          </a:prstGeom>
          <a:noFill/>
        </p:spPr>
        <p:txBody>
          <a:bodyPr wrap="none" rtlCol="0">
            <a:spAutoFit/>
          </a:bodyPr>
          <a:lstStyle/>
          <a:p>
            <a:pPr algn="ctr"/>
            <a:r>
              <a:rPr lang="en-US" sz="1100" b="1" dirty="0" smtClean="0">
                <a:solidFill>
                  <a:srgbClr val="0070C0"/>
                </a:solidFill>
                <a:latin typeface="Arial"/>
              </a:rPr>
              <a:t>2H</a:t>
            </a:r>
            <a:endParaRPr lang="en-US" sz="1100" b="1" dirty="0">
              <a:solidFill>
                <a:srgbClr val="0070C0"/>
              </a:solidFill>
              <a:latin typeface="Arial"/>
            </a:endParaRPr>
          </a:p>
        </p:txBody>
      </p:sp>
      <p:sp>
        <p:nvSpPr>
          <p:cNvPr id="206" name="Line 24"/>
          <p:cNvSpPr>
            <a:spLocks noChangeShapeType="1"/>
          </p:cNvSpPr>
          <p:nvPr/>
        </p:nvSpPr>
        <p:spPr bwMode="auto">
          <a:xfrm flipV="1">
            <a:off x="7418712" y="5492810"/>
            <a:ext cx="0" cy="54149"/>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207" name="Line 35"/>
          <p:cNvSpPr>
            <a:spLocks noChangeShapeType="1"/>
          </p:cNvSpPr>
          <p:nvPr/>
        </p:nvSpPr>
        <p:spPr bwMode="auto">
          <a:xfrm flipV="1">
            <a:off x="7799712" y="5489290"/>
            <a:ext cx="0" cy="54864"/>
          </a:xfrm>
          <a:prstGeom prst="line">
            <a:avLst/>
          </a:prstGeom>
          <a:noFill/>
          <a:ln w="127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solidFill>
                <a:prstClr val="black"/>
              </a:solidFill>
              <a:latin typeface="Arial"/>
            </a:endParaRPr>
          </a:p>
        </p:txBody>
      </p:sp>
      <p:sp>
        <p:nvSpPr>
          <p:cNvPr id="208" name="TextBox 207"/>
          <p:cNvSpPr txBox="1"/>
          <p:nvPr/>
        </p:nvSpPr>
        <p:spPr>
          <a:xfrm>
            <a:off x="7058516" y="5539009"/>
            <a:ext cx="365806" cy="261610"/>
          </a:xfrm>
          <a:prstGeom prst="rect">
            <a:avLst/>
          </a:prstGeom>
          <a:noFill/>
        </p:spPr>
        <p:txBody>
          <a:bodyPr wrap="none" rtlCol="0">
            <a:spAutoFit/>
          </a:bodyPr>
          <a:lstStyle/>
          <a:p>
            <a:pPr algn="ctr"/>
            <a:r>
              <a:rPr lang="en-US" sz="1100" b="1" dirty="0" smtClean="0">
                <a:solidFill>
                  <a:srgbClr val="0070C0"/>
                </a:solidFill>
                <a:latin typeface="Arial"/>
              </a:rPr>
              <a:t>1H</a:t>
            </a:r>
            <a:endParaRPr lang="en-US" sz="1100" b="1" dirty="0">
              <a:solidFill>
                <a:srgbClr val="0070C0"/>
              </a:solidFill>
              <a:latin typeface="Arial"/>
            </a:endParaRPr>
          </a:p>
        </p:txBody>
      </p:sp>
      <p:sp>
        <p:nvSpPr>
          <p:cNvPr id="177" name="AutoShape 30"/>
          <p:cNvSpPr>
            <a:spLocks noChangeArrowheads="1"/>
          </p:cNvSpPr>
          <p:nvPr/>
        </p:nvSpPr>
        <p:spPr bwMode="auto">
          <a:xfrm>
            <a:off x="6598920" y="3962400"/>
            <a:ext cx="1325880" cy="228600"/>
          </a:xfrm>
          <a:prstGeom prst="roundRect">
            <a:avLst>
              <a:gd name="adj" fmla="val 50000"/>
            </a:avLst>
          </a:prstGeom>
          <a:solidFill>
            <a:srgbClr val="00B0F0"/>
          </a:solidFill>
          <a:ln>
            <a:noFill/>
          </a:ln>
          <a:effectLst/>
          <a:extLst/>
        </p:spPr>
        <p:txBody>
          <a:bodyPr wrap="square" lIns="18288" tIns="18288" rIns="18288" bIns="18288" anchor="ctr"/>
          <a:lstStyle/>
          <a:p>
            <a:pPr algn="ctr"/>
            <a:r>
              <a:rPr lang="en-US" sz="1000" b="1" dirty="0" err="1" smtClean="0">
                <a:solidFill>
                  <a:prstClr val="white"/>
                </a:solidFill>
                <a:latin typeface="Arial"/>
              </a:rPr>
              <a:t>QorIQ</a:t>
            </a:r>
            <a:r>
              <a:rPr lang="en-US" sz="1000" b="1" dirty="0" smtClean="0">
                <a:solidFill>
                  <a:prstClr val="white"/>
                </a:solidFill>
                <a:latin typeface="Arial"/>
              </a:rPr>
              <a:t>-LS-x</a:t>
            </a:r>
            <a:endParaRPr lang="en-US" sz="1000" b="1" dirty="0">
              <a:solidFill>
                <a:prstClr val="white"/>
              </a:solidFill>
              <a:latin typeface="Arial"/>
            </a:endParaRPr>
          </a:p>
        </p:txBody>
      </p:sp>
      <p:sp>
        <p:nvSpPr>
          <p:cNvPr id="253" name="AutoShape 30"/>
          <p:cNvSpPr>
            <a:spLocks noChangeArrowheads="1"/>
          </p:cNvSpPr>
          <p:nvPr/>
        </p:nvSpPr>
        <p:spPr bwMode="auto">
          <a:xfrm>
            <a:off x="5379720" y="2362200"/>
            <a:ext cx="1325880" cy="182880"/>
          </a:xfrm>
          <a:prstGeom prst="roundRect">
            <a:avLst>
              <a:gd name="adj" fmla="val 50000"/>
            </a:avLst>
          </a:prstGeom>
          <a:solidFill>
            <a:srgbClr val="00B0F0"/>
          </a:solidFill>
          <a:ln>
            <a:noFill/>
          </a:ln>
          <a:effectLst/>
          <a:extLst/>
        </p:spPr>
        <p:txBody>
          <a:bodyPr wrap="square" lIns="18288" tIns="18288" rIns="18288" bIns="18288" anchor="ctr"/>
          <a:lstStyle/>
          <a:p>
            <a:pPr algn="ctr"/>
            <a:r>
              <a:rPr lang="en-US" sz="1000" b="1" dirty="0" err="1" smtClean="0">
                <a:solidFill>
                  <a:prstClr val="white"/>
                </a:solidFill>
                <a:latin typeface="Arial"/>
              </a:rPr>
              <a:t>QorIQ</a:t>
            </a:r>
            <a:r>
              <a:rPr lang="en-US" sz="1000" b="1" dirty="0" smtClean="0">
                <a:solidFill>
                  <a:prstClr val="white"/>
                </a:solidFill>
                <a:latin typeface="Arial"/>
              </a:rPr>
              <a:t>-LS-x</a:t>
            </a:r>
            <a:endParaRPr lang="en-US" sz="1000" b="1" dirty="0">
              <a:solidFill>
                <a:prstClr val="white"/>
              </a:solidFill>
              <a:latin typeface="Arial"/>
            </a:endParaRPr>
          </a:p>
        </p:txBody>
      </p:sp>
      <p:sp>
        <p:nvSpPr>
          <p:cNvPr id="171" name="AutoShape 30"/>
          <p:cNvSpPr>
            <a:spLocks noChangeArrowheads="1"/>
          </p:cNvSpPr>
          <p:nvPr/>
        </p:nvSpPr>
        <p:spPr bwMode="auto">
          <a:xfrm>
            <a:off x="5684520" y="807720"/>
            <a:ext cx="1325880" cy="182880"/>
          </a:xfrm>
          <a:prstGeom prst="roundRect">
            <a:avLst>
              <a:gd name="adj" fmla="val 50000"/>
            </a:avLst>
          </a:prstGeom>
          <a:solidFill>
            <a:srgbClr val="00B0F0"/>
          </a:solidFill>
          <a:ln>
            <a:noFill/>
          </a:ln>
          <a:effectLst/>
          <a:extLst/>
        </p:spPr>
        <p:txBody>
          <a:bodyPr wrap="square" lIns="18288" tIns="18288" rIns="18288" bIns="18288" anchor="ctr"/>
          <a:lstStyle/>
          <a:p>
            <a:pPr algn="ctr"/>
            <a:r>
              <a:rPr lang="en-US" sz="1000" b="1" dirty="0" err="1" smtClean="0">
                <a:solidFill>
                  <a:prstClr val="white"/>
                </a:solidFill>
                <a:latin typeface="Arial"/>
              </a:rPr>
              <a:t>QorIQ</a:t>
            </a:r>
            <a:r>
              <a:rPr lang="en-US" sz="1000" b="1" dirty="0" smtClean="0">
                <a:solidFill>
                  <a:prstClr val="white"/>
                </a:solidFill>
                <a:latin typeface="Arial"/>
              </a:rPr>
              <a:t>-LS-x</a:t>
            </a:r>
            <a:endParaRPr lang="en-US" sz="1000" b="1" dirty="0">
              <a:solidFill>
                <a:prstClr val="white"/>
              </a:solidFill>
              <a:latin typeface="Arial"/>
            </a:endParaRPr>
          </a:p>
        </p:txBody>
      </p:sp>
      <p:sp>
        <p:nvSpPr>
          <p:cNvPr id="119" name="AutoShape 30"/>
          <p:cNvSpPr>
            <a:spLocks noChangeArrowheads="1"/>
          </p:cNvSpPr>
          <p:nvPr/>
        </p:nvSpPr>
        <p:spPr bwMode="auto">
          <a:xfrm>
            <a:off x="5684520" y="1036320"/>
            <a:ext cx="1325880" cy="182880"/>
          </a:xfrm>
          <a:prstGeom prst="roundRect">
            <a:avLst>
              <a:gd name="adj" fmla="val 50000"/>
            </a:avLst>
          </a:prstGeom>
          <a:solidFill>
            <a:srgbClr val="00B0F0"/>
          </a:solidFill>
          <a:ln>
            <a:noFill/>
          </a:ln>
          <a:effectLst/>
          <a:extLst/>
        </p:spPr>
        <p:txBody>
          <a:bodyPr wrap="square" lIns="18288" tIns="18288" rIns="18288" bIns="18288" anchor="ctr"/>
          <a:lstStyle/>
          <a:p>
            <a:pPr algn="ctr"/>
            <a:r>
              <a:rPr lang="en-US" sz="1000" b="1" dirty="0" err="1" smtClean="0">
                <a:solidFill>
                  <a:prstClr val="white"/>
                </a:solidFill>
                <a:latin typeface="Arial"/>
              </a:rPr>
              <a:t>QorIQ</a:t>
            </a:r>
            <a:r>
              <a:rPr lang="en-US" sz="1000" b="1" dirty="0" smtClean="0">
                <a:solidFill>
                  <a:prstClr val="white"/>
                </a:solidFill>
                <a:latin typeface="Arial"/>
              </a:rPr>
              <a:t>-LS-x</a:t>
            </a:r>
            <a:endParaRPr lang="en-US" sz="1000" b="1" dirty="0">
              <a:solidFill>
                <a:prstClr val="white"/>
              </a:solidFill>
              <a:latin typeface="Arial"/>
            </a:endParaRPr>
          </a:p>
        </p:txBody>
      </p:sp>
      <p:sp>
        <p:nvSpPr>
          <p:cNvPr id="234" name="AutoShape 30"/>
          <p:cNvSpPr>
            <a:spLocks noChangeArrowheads="1"/>
          </p:cNvSpPr>
          <p:nvPr/>
        </p:nvSpPr>
        <p:spPr bwMode="auto">
          <a:xfrm>
            <a:off x="5684520" y="1264920"/>
            <a:ext cx="1325880" cy="182880"/>
          </a:xfrm>
          <a:prstGeom prst="roundRect">
            <a:avLst>
              <a:gd name="adj" fmla="val 50000"/>
            </a:avLst>
          </a:prstGeom>
          <a:solidFill>
            <a:srgbClr val="00B0F0"/>
          </a:solidFill>
          <a:ln>
            <a:noFill/>
          </a:ln>
          <a:effectLst/>
          <a:extLst/>
        </p:spPr>
        <p:txBody>
          <a:bodyPr wrap="square" lIns="18288" tIns="18288" rIns="18288" bIns="18288" anchor="ctr"/>
          <a:lstStyle/>
          <a:p>
            <a:pPr algn="ctr"/>
            <a:r>
              <a:rPr lang="en-US" sz="1000" b="1" dirty="0" err="1" smtClean="0">
                <a:solidFill>
                  <a:prstClr val="white"/>
                </a:solidFill>
                <a:latin typeface="Arial"/>
              </a:rPr>
              <a:t>QorIQ</a:t>
            </a:r>
            <a:r>
              <a:rPr lang="en-US" sz="1000" b="1" dirty="0" smtClean="0">
                <a:solidFill>
                  <a:prstClr val="white"/>
                </a:solidFill>
                <a:latin typeface="Arial"/>
              </a:rPr>
              <a:t>-LS-x</a:t>
            </a:r>
            <a:endParaRPr lang="en-US" sz="1000" b="1" dirty="0">
              <a:solidFill>
                <a:prstClr val="white"/>
              </a:solidFill>
              <a:latin typeface="Arial"/>
            </a:endParaRPr>
          </a:p>
        </p:txBody>
      </p:sp>
      <p:sp>
        <p:nvSpPr>
          <p:cNvPr id="176" name="AutoShape 30"/>
          <p:cNvSpPr>
            <a:spLocks noChangeArrowheads="1"/>
          </p:cNvSpPr>
          <p:nvPr/>
        </p:nvSpPr>
        <p:spPr bwMode="auto">
          <a:xfrm>
            <a:off x="5410200" y="4572000"/>
            <a:ext cx="1325880" cy="182880"/>
          </a:xfrm>
          <a:prstGeom prst="roundRect">
            <a:avLst>
              <a:gd name="adj" fmla="val 50000"/>
            </a:avLst>
          </a:prstGeom>
          <a:solidFill>
            <a:srgbClr val="00B0F0"/>
          </a:solidFill>
          <a:ln>
            <a:noFill/>
          </a:ln>
          <a:effectLst/>
          <a:extLst/>
        </p:spPr>
        <p:txBody>
          <a:bodyPr wrap="square" lIns="18288" tIns="18288" rIns="18288" bIns="18288" anchor="ctr"/>
          <a:lstStyle/>
          <a:p>
            <a:pPr algn="ctr"/>
            <a:r>
              <a:rPr lang="en-US" sz="1000" b="1" dirty="0" smtClean="0">
                <a:solidFill>
                  <a:prstClr val="white"/>
                </a:solidFill>
                <a:latin typeface="Arial"/>
              </a:rPr>
              <a:t>QorIQ-LS-2</a:t>
            </a:r>
            <a:endParaRPr lang="en-US" sz="1000" b="1" dirty="0">
              <a:solidFill>
                <a:prstClr val="white"/>
              </a:solidFill>
              <a:latin typeface="Arial"/>
            </a:endParaRPr>
          </a:p>
        </p:txBody>
      </p:sp>
      <p:sp>
        <p:nvSpPr>
          <p:cNvPr id="260" name="AutoShape 30"/>
          <p:cNvSpPr>
            <a:spLocks noChangeArrowheads="1"/>
          </p:cNvSpPr>
          <p:nvPr/>
        </p:nvSpPr>
        <p:spPr bwMode="auto">
          <a:xfrm>
            <a:off x="4724400" y="5227320"/>
            <a:ext cx="1325880" cy="182880"/>
          </a:xfrm>
          <a:prstGeom prst="roundRect">
            <a:avLst>
              <a:gd name="adj" fmla="val 50000"/>
            </a:avLst>
          </a:prstGeom>
          <a:solidFill>
            <a:srgbClr val="00B0F0"/>
          </a:solidFill>
          <a:ln>
            <a:noFill/>
          </a:ln>
          <a:effectLst/>
          <a:extLst/>
        </p:spPr>
        <p:txBody>
          <a:bodyPr wrap="square" lIns="18288" tIns="18288" rIns="18288" bIns="18288" anchor="ctr"/>
          <a:lstStyle/>
          <a:p>
            <a:pPr algn="ctr"/>
            <a:r>
              <a:rPr lang="en-US" sz="1000" b="1" dirty="0" smtClean="0">
                <a:solidFill>
                  <a:prstClr val="white"/>
                </a:solidFill>
                <a:latin typeface="Arial"/>
              </a:rPr>
              <a:t>QorIQ-LS-1</a:t>
            </a:r>
            <a:endParaRPr lang="en-US" sz="1000" b="1" dirty="0">
              <a:solidFill>
                <a:prstClr val="white"/>
              </a:solidFill>
              <a:latin typeface="Arial"/>
            </a:endParaRPr>
          </a:p>
        </p:txBody>
      </p:sp>
      <p:sp>
        <p:nvSpPr>
          <p:cNvPr id="182" name="AutoShape 30"/>
          <p:cNvSpPr>
            <a:spLocks noChangeArrowheads="1"/>
          </p:cNvSpPr>
          <p:nvPr/>
        </p:nvSpPr>
        <p:spPr bwMode="auto">
          <a:xfrm>
            <a:off x="7665720" y="4800600"/>
            <a:ext cx="1173480" cy="228600"/>
          </a:xfrm>
          <a:prstGeom prst="roundRect">
            <a:avLst>
              <a:gd name="adj" fmla="val 50000"/>
            </a:avLst>
          </a:prstGeom>
          <a:solidFill>
            <a:srgbClr val="00B0F0"/>
          </a:solidFill>
          <a:ln>
            <a:noFill/>
          </a:ln>
          <a:effectLst/>
          <a:extLst/>
        </p:spPr>
        <p:txBody>
          <a:bodyPr wrap="square" lIns="18288" tIns="18288" rIns="18288" bIns="18288" anchor="ctr"/>
          <a:lstStyle/>
          <a:p>
            <a:pPr algn="ctr"/>
            <a:r>
              <a:rPr lang="en-US" sz="1000" b="1" dirty="0" err="1" smtClean="0">
                <a:solidFill>
                  <a:prstClr val="white"/>
                </a:solidFill>
                <a:latin typeface="Arial"/>
              </a:rPr>
              <a:t>QorIQ</a:t>
            </a:r>
            <a:r>
              <a:rPr lang="en-US" sz="1000" b="1" dirty="0" smtClean="0">
                <a:solidFill>
                  <a:prstClr val="white"/>
                </a:solidFill>
                <a:latin typeface="Arial"/>
              </a:rPr>
              <a:t>-LS-x</a:t>
            </a:r>
            <a:endParaRPr lang="en-US" sz="1000" b="1" dirty="0">
              <a:solidFill>
                <a:prstClr val="white"/>
              </a:solidFill>
              <a:latin typeface="Arial"/>
            </a:endParaRPr>
          </a:p>
        </p:txBody>
      </p:sp>
      <p:sp>
        <p:nvSpPr>
          <p:cNvPr id="190" name="AutoShape 30"/>
          <p:cNvSpPr>
            <a:spLocks noChangeArrowheads="1"/>
          </p:cNvSpPr>
          <p:nvPr/>
        </p:nvSpPr>
        <p:spPr bwMode="auto">
          <a:xfrm>
            <a:off x="7818120" y="2895600"/>
            <a:ext cx="1097280" cy="228600"/>
          </a:xfrm>
          <a:prstGeom prst="roundRect">
            <a:avLst>
              <a:gd name="adj" fmla="val 50000"/>
            </a:avLst>
          </a:prstGeom>
          <a:solidFill>
            <a:srgbClr val="00B0F0"/>
          </a:solidFill>
          <a:ln>
            <a:noFill/>
          </a:ln>
          <a:effectLst/>
          <a:extLst/>
        </p:spPr>
        <p:txBody>
          <a:bodyPr wrap="square" lIns="18288" tIns="18288" rIns="18288" bIns="18288" anchor="ctr"/>
          <a:lstStyle/>
          <a:p>
            <a:pPr algn="ctr"/>
            <a:r>
              <a:rPr lang="en-US" sz="1000" b="1" dirty="0" err="1" smtClean="0">
                <a:solidFill>
                  <a:prstClr val="white"/>
                </a:solidFill>
                <a:latin typeface="Arial"/>
              </a:rPr>
              <a:t>QorIQ</a:t>
            </a:r>
            <a:r>
              <a:rPr lang="en-US" sz="1000" b="1" dirty="0" smtClean="0">
                <a:solidFill>
                  <a:prstClr val="white"/>
                </a:solidFill>
                <a:latin typeface="Arial"/>
              </a:rPr>
              <a:t>-LS-x</a:t>
            </a:r>
            <a:endParaRPr lang="en-US" sz="1000" b="1" dirty="0">
              <a:solidFill>
                <a:prstClr val="white"/>
              </a:solidFill>
              <a:latin typeface="Arial"/>
            </a:endParaRPr>
          </a:p>
        </p:txBody>
      </p:sp>
      <p:sp>
        <p:nvSpPr>
          <p:cNvPr id="201" name="AutoShape 30"/>
          <p:cNvSpPr>
            <a:spLocks noChangeArrowheads="1"/>
          </p:cNvSpPr>
          <p:nvPr/>
        </p:nvSpPr>
        <p:spPr bwMode="auto">
          <a:xfrm>
            <a:off x="8077200" y="685800"/>
            <a:ext cx="868680" cy="228600"/>
          </a:xfrm>
          <a:prstGeom prst="roundRect">
            <a:avLst>
              <a:gd name="adj" fmla="val 50000"/>
            </a:avLst>
          </a:prstGeom>
          <a:solidFill>
            <a:srgbClr val="00B0F0"/>
          </a:solidFill>
          <a:ln>
            <a:noFill/>
          </a:ln>
          <a:effectLst/>
          <a:extLst/>
        </p:spPr>
        <p:txBody>
          <a:bodyPr wrap="square" lIns="18288" tIns="18288" rIns="18288" bIns="18288" anchor="ctr"/>
          <a:lstStyle/>
          <a:p>
            <a:pPr algn="ctr"/>
            <a:r>
              <a:rPr lang="en-US" sz="1000" b="1" dirty="0" err="1" smtClean="0">
                <a:solidFill>
                  <a:prstClr val="white"/>
                </a:solidFill>
                <a:latin typeface="Arial"/>
              </a:rPr>
              <a:t>QorIQ</a:t>
            </a:r>
            <a:r>
              <a:rPr lang="en-US" sz="1000" b="1" dirty="0" smtClean="0">
                <a:solidFill>
                  <a:prstClr val="white"/>
                </a:solidFill>
                <a:latin typeface="Arial"/>
              </a:rPr>
              <a:t>-LS-x</a:t>
            </a:r>
            <a:endParaRPr lang="en-US" sz="1000" b="1" dirty="0">
              <a:solidFill>
                <a:prstClr val="white"/>
              </a:solidFill>
              <a:latin typeface="Arial"/>
            </a:endParaRPr>
          </a:p>
        </p:txBody>
      </p:sp>
      <p:sp>
        <p:nvSpPr>
          <p:cNvPr id="216" name="Text Box 79"/>
          <p:cNvSpPr txBox="1">
            <a:spLocks noChangeArrowheads="1"/>
          </p:cNvSpPr>
          <p:nvPr/>
        </p:nvSpPr>
        <p:spPr bwMode="auto">
          <a:xfrm>
            <a:off x="4285401" y="6023045"/>
            <a:ext cx="646966" cy="192326"/>
          </a:xfrm>
          <a:prstGeom prst="rect">
            <a:avLst/>
          </a:prstGeom>
          <a:noFill/>
          <a:ln w="12700">
            <a:noFill/>
            <a:miter lim="800000"/>
            <a:headEnd/>
            <a:tailEnd/>
          </a:ln>
        </p:spPr>
        <p:txBody>
          <a:bodyPr wrap="none" anchor="ctr">
            <a:spAutoFit/>
          </a:bodyPr>
          <a:lstStyle/>
          <a:p>
            <a:pPr algn="ctr" fontAlgn="auto">
              <a:spcBef>
                <a:spcPts val="0"/>
              </a:spcBef>
              <a:spcAft>
                <a:spcPts val="0"/>
              </a:spcAft>
            </a:pPr>
            <a:r>
              <a:rPr lang="en-US" sz="700" b="1" dirty="0">
                <a:solidFill>
                  <a:prstClr val="white"/>
                </a:solidFill>
                <a:latin typeface="Arial"/>
                <a:ea typeface="ＭＳ Ｐゴシック" charset="-128"/>
              </a:rPr>
              <a:t>Production</a:t>
            </a:r>
            <a:endParaRPr lang="en-US" sz="700" dirty="0">
              <a:solidFill>
                <a:prstClr val="white"/>
              </a:solidFill>
              <a:latin typeface="Arial"/>
              <a:ea typeface="ＭＳ Ｐゴシック" charset="-128"/>
            </a:endParaRPr>
          </a:p>
        </p:txBody>
      </p:sp>
      <p:sp>
        <p:nvSpPr>
          <p:cNvPr id="217" name="Rectangle 37"/>
          <p:cNvSpPr>
            <a:spLocks noChangeArrowheads="1"/>
          </p:cNvSpPr>
          <p:nvPr/>
        </p:nvSpPr>
        <p:spPr bwMode="auto">
          <a:xfrm>
            <a:off x="2770102" y="6651478"/>
            <a:ext cx="565151" cy="123912"/>
          </a:xfrm>
          <a:prstGeom prst="parallelogram">
            <a:avLst/>
          </a:prstGeom>
          <a:solidFill>
            <a:schemeClr val="bg1"/>
          </a:solidFill>
          <a:ln w="9525">
            <a:solidFill>
              <a:schemeClr val="tx1"/>
            </a:solidFill>
            <a:miter lim="800000"/>
            <a:headEnd/>
            <a:tailEnd/>
          </a:ln>
        </p:spPr>
        <p:txBody>
          <a:bodyPr wrap="none" anchor="ctr"/>
          <a:lstStyle/>
          <a:p>
            <a:pPr algn="ctr" eaLnBrk="0" fontAlgn="auto" hangingPunct="0">
              <a:spcBef>
                <a:spcPts val="0"/>
              </a:spcBef>
              <a:spcAft>
                <a:spcPts val="0"/>
              </a:spcAft>
            </a:pPr>
            <a:r>
              <a:rPr lang="en-US" sz="700" b="1" dirty="0">
                <a:solidFill>
                  <a:srgbClr val="000000"/>
                </a:solidFill>
                <a:latin typeface="Arial"/>
                <a:ea typeface="ＭＳ Ｐゴシック" charset="-128"/>
              </a:rPr>
              <a:t>Execution</a:t>
            </a:r>
          </a:p>
        </p:txBody>
      </p:sp>
      <p:sp>
        <p:nvSpPr>
          <p:cNvPr id="225" name="AutoShape 39"/>
          <p:cNvSpPr>
            <a:spLocks noChangeArrowheads="1"/>
          </p:cNvSpPr>
          <p:nvPr/>
        </p:nvSpPr>
        <p:spPr bwMode="auto">
          <a:xfrm>
            <a:off x="3444727" y="6462365"/>
            <a:ext cx="565151" cy="123912"/>
          </a:xfrm>
          <a:prstGeom prst="rect">
            <a:avLst/>
          </a:prstGeom>
          <a:solidFill>
            <a:schemeClr val="bg1"/>
          </a:solidFill>
          <a:ln w="9525">
            <a:solidFill>
              <a:schemeClr val="tx1"/>
            </a:solidFill>
            <a:miter lim="800000"/>
            <a:headEnd/>
            <a:tailEnd/>
          </a:ln>
        </p:spPr>
        <p:txBody>
          <a:bodyPr wrap="none" anchor="ctr"/>
          <a:lstStyle/>
          <a:p>
            <a:pPr algn="ctr" fontAlgn="auto">
              <a:spcBef>
                <a:spcPts val="0"/>
              </a:spcBef>
              <a:spcAft>
                <a:spcPts val="0"/>
              </a:spcAft>
            </a:pPr>
            <a:r>
              <a:rPr lang="en-US" sz="700" b="1" dirty="0">
                <a:solidFill>
                  <a:srgbClr val="000000"/>
                </a:solidFill>
                <a:latin typeface="Arial"/>
                <a:ea typeface="ＭＳ Ｐゴシック" charset="-128"/>
              </a:rPr>
              <a:t>Production</a:t>
            </a:r>
          </a:p>
        </p:txBody>
      </p:sp>
      <p:sp>
        <p:nvSpPr>
          <p:cNvPr id="226" name="AutoShape 42"/>
          <p:cNvSpPr>
            <a:spLocks noChangeArrowheads="1"/>
          </p:cNvSpPr>
          <p:nvPr/>
        </p:nvSpPr>
        <p:spPr bwMode="auto">
          <a:xfrm>
            <a:off x="2770102" y="6307923"/>
            <a:ext cx="565151" cy="123912"/>
          </a:xfrm>
          <a:prstGeom prst="roundRect">
            <a:avLst>
              <a:gd name="adj" fmla="val 50000"/>
            </a:avLst>
          </a:prstGeom>
          <a:solidFill>
            <a:schemeClr val="bg1"/>
          </a:solidFill>
          <a:ln w="9525">
            <a:solidFill>
              <a:schemeClr val="tx1"/>
            </a:solidFill>
            <a:prstDash val="solid"/>
            <a:round/>
            <a:headEnd/>
            <a:tailEnd/>
          </a:ln>
        </p:spPr>
        <p:txBody>
          <a:bodyPr wrap="none" anchor="ctr"/>
          <a:lstStyle/>
          <a:p>
            <a:pPr algn="ctr" fontAlgn="auto">
              <a:spcBef>
                <a:spcPts val="0"/>
              </a:spcBef>
              <a:spcAft>
                <a:spcPts val="0"/>
              </a:spcAft>
            </a:pPr>
            <a:r>
              <a:rPr lang="en-US" sz="700" b="1" dirty="0">
                <a:solidFill>
                  <a:srgbClr val="000000"/>
                </a:solidFill>
                <a:latin typeface="Arial"/>
                <a:ea typeface="ＭＳ Ｐゴシック" charset="-128"/>
              </a:rPr>
              <a:t>Proposal</a:t>
            </a:r>
          </a:p>
        </p:txBody>
      </p:sp>
      <p:cxnSp>
        <p:nvCxnSpPr>
          <p:cNvPr id="227" name="Straight Arrow Connector 226"/>
          <p:cNvCxnSpPr/>
          <p:nvPr/>
        </p:nvCxnSpPr>
        <p:spPr>
          <a:xfrm flipH="1">
            <a:off x="2739945" y="6251393"/>
            <a:ext cx="6706" cy="606607"/>
          </a:xfrm>
          <a:prstGeom prst="straightConnector1">
            <a:avLst/>
          </a:prstGeom>
          <a:ln>
            <a:solidFill>
              <a:schemeClr val="tx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2" name="Straight Arrow Connector 231"/>
          <p:cNvCxnSpPr/>
          <p:nvPr/>
        </p:nvCxnSpPr>
        <p:spPr>
          <a:xfrm>
            <a:off x="3357337" y="6200242"/>
            <a:ext cx="3761" cy="630656"/>
          </a:xfrm>
          <a:prstGeom prst="straightConnector1">
            <a:avLst/>
          </a:prstGeom>
          <a:ln>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35" name="TextBox 234"/>
          <p:cNvSpPr txBox="1"/>
          <p:nvPr/>
        </p:nvSpPr>
        <p:spPr>
          <a:xfrm>
            <a:off x="2624446" y="6059422"/>
            <a:ext cx="951496" cy="215444"/>
          </a:xfrm>
          <a:prstGeom prst="rect">
            <a:avLst/>
          </a:prstGeom>
          <a:noFill/>
        </p:spPr>
        <p:txBody>
          <a:bodyPr wrap="square" rtlCol="0">
            <a:spAutoFit/>
          </a:bodyPr>
          <a:lstStyle/>
          <a:p>
            <a:pPr algn="r" fontAlgn="auto">
              <a:spcBef>
                <a:spcPts val="0"/>
              </a:spcBef>
              <a:spcAft>
                <a:spcPts val="0"/>
              </a:spcAft>
            </a:pPr>
            <a:r>
              <a:rPr lang="en-US" sz="800" b="1" u="sng" dirty="0" smtClean="0">
                <a:solidFill>
                  <a:prstClr val="black"/>
                </a:solidFill>
                <a:latin typeface="Arial"/>
              </a:rPr>
              <a:t>Product </a:t>
            </a:r>
            <a:r>
              <a:rPr lang="en-US" sz="800" b="1" u="sng" dirty="0" err="1" smtClean="0">
                <a:solidFill>
                  <a:prstClr val="black"/>
                </a:solidFill>
                <a:latin typeface="Arial"/>
              </a:rPr>
              <a:t>Qual</a:t>
            </a:r>
            <a:endParaRPr lang="en-US" sz="800" b="1" u="sng" dirty="0">
              <a:solidFill>
                <a:prstClr val="black"/>
              </a:solidFill>
              <a:latin typeface="Arial"/>
            </a:endParaRPr>
          </a:p>
        </p:txBody>
      </p:sp>
      <p:sp>
        <p:nvSpPr>
          <p:cNvPr id="237" name="AutoShape 42"/>
          <p:cNvSpPr>
            <a:spLocks noChangeArrowheads="1"/>
          </p:cNvSpPr>
          <p:nvPr/>
        </p:nvSpPr>
        <p:spPr bwMode="auto">
          <a:xfrm>
            <a:off x="2761331" y="6470648"/>
            <a:ext cx="583338" cy="150556"/>
          </a:xfrm>
          <a:prstGeom prst="octagon">
            <a:avLst>
              <a:gd name="adj" fmla="val 50000"/>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fontAlgn="auto">
              <a:spcBef>
                <a:spcPts val="0"/>
              </a:spcBef>
              <a:spcAft>
                <a:spcPts val="0"/>
              </a:spcAft>
            </a:pPr>
            <a:r>
              <a:rPr lang="en-US" sz="700" b="1" dirty="0">
                <a:solidFill>
                  <a:prstClr val="black"/>
                </a:solidFill>
                <a:latin typeface="Arial"/>
              </a:rPr>
              <a:t>Planning</a:t>
            </a:r>
          </a:p>
        </p:txBody>
      </p:sp>
      <p:sp>
        <p:nvSpPr>
          <p:cNvPr id="239" name="Text Box 79"/>
          <p:cNvSpPr txBox="1">
            <a:spLocks noChangeArrowheads="1"/>
          </p:cNvSpPr>
          <p:nvPr/>
        </p:nvSpPr>
        <p:spPr bwMode="auto">
          <a:xfrm>
            <a:off x="4327933" y="6012412"/>
            <a:ext cx="646966" cy="192326"/>
          </a:xfrm>
          <a:prstGeom prst="rect">
            <a:avLst/>
          </a:prstGeom>
          <a:noFill/>
          <a:ln w="12700">
            <a:noFill/>
            <a:miter lim="800000"/>
            <a:headEnd/>
            <a:tailEnd/>
          </a:ln>
        </p:spPr>
        <p:txBody>
          <a:bodyPr wrap="none" anchor="ctr">
            <a:spAutoFit/>
          </a:bodyPr>
          <a:lstStyle/>
          <a:p>
            <a:pPr algn="ctr" fontAlgn="auto">
              <a:spcBef>
                <a:spcPts val="0"/>
              </a:spcBef>
              <a:spcAft>
                <a:spcPts val="0"/>
              </a:spcAft>
            </a:pPr>
            <a:r>
              <a:rPr lang="en-US" sz="700" b="1" dirty="0">
                <a:solidFill>
                  <a:prstClr val="white"/>
                </a:solidFill>
                <a:latin typeface="Arial"/>
                <a:ea typeface="ＭＳ Ｐゴシック" charset="-128"/>
              </a:rPr>
              <a:t>Production</a:t>
            </a:r>
            <a:endParaRPr lang="en-US" sz="700" dirty="0">
              <a:solidFill>
                <a:prstClr val="white"/>
              </a:solidFill>
              <a:latin typeface="Arial"/>
              <a:ea typeface="ＭＳ Ｐゴシック" charset="-128"/>
            </a:endParaRPr>
          </a:p>
        </p:txBody>
      </p:sp>
      <p:sp>
        <p:nvSpPr>
          <p:cNvPr id="240" name="AutoShape 43"/>
          <p:cNvSpPr>
            <a:spLocks noChangeArrowheads="1"/>
          </p:cNvSpPr>
          <p:nvPr/>
        </p:nvSpPr>
        <p:spPr bwMode="auto">
          <a:xfrm>
            <a:off x="4572000" y="4038600"/>
            <a:ext cx="1325880" cy="182880"/>
          </a:xfrm>
          <a:prstGeom prst="parallelogram">
            <a:avLst/>
          </a:prstGeom>
          <a:solidFill>
            <a:srgbClr val="396497"/>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r>
              <a:rPr lang="en-US" sz="1000" b="1" dirty="0" smtClean="0">
                <a:solidFill>
                  <a:prstClr val="white"/>
                </a:solidFill>
                <a:latin typeface="Arial"/>
              </a:rPr>
              <a:t>T1040/20</a:t>
            </a:r>
            <a:endParaRPr lang="en-US" sz="1000" b="1" dirty="0">
              <a:solidFill>
                <a:prstClr val="white"/>
              </a:solidFill>
              <a:latin typeface="Arial"/>
            </a:endParaRPr>
          </a:p>
        </p:txBody>
      </p:sp>
      <p:sp>
        <p:nvSpPr>
          <p:cNvPr id="241" name="AutoShape 43"/>
          <p:cNvSpPr>
            <a:spLocks noChangeArrowheads="1"/>
          </p:cNvSpPr>
          <p:nvPr/>
        </p:nvSpPr>
        <p:spPr bwMode="auto">
          <a:xfrm>
            <a:off x="5061045" y="2971800"/>
            <a:ext cx="1325880" cy="182880"/>
          </a:xfrm>
          <a:prstGeom prst="parallelogram">
            <a:avLst/>
          </a:prstGeom>
          <a:solidFill>
            <a:srgbClr val="396497"/>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r>
              <a:rPr lang="en-US" sz="1000" b="1" dirty="0" smtClean="0">
                <a:solidFill>
                  <a:prstClr val="white"/>
                </a:solidFill>
                <a:latin typeface="Arial"/>
              </a:rPr>
              <a:t>T2081</a:t>
            </a:r>
            <a:endParaRPr lang="en-US" sz="1000" b="1" dirty="0">
              <a:solidFill>
                <a:prstClr val="white"/>
              </a:solidFill>
              <a:latin typeface="Arial"/>
            </a:endParaRPr>
          </a:p>
        </p:txBody>
      </p:sp>
      <p:sp>
        <p:nvSpPr>
          <p:cNvPr id="242" name="AutoShape 43"/>
          <p:cNvSpPr>
            <a:spLocks noChangeArrowheads="1"/>
          </p:cNvSpPr>
          <p:nvPr/>
        </p:nvSpPr>
        <p:spPr bwMode="auto">
          <a:xfrm>
            <a:off x="4540332" y="2602675"/>
            <a:ext cx="1325880" cy="182880"/>
          </a:xfrm>
          <a:prstGeom prst="parallelogram">
            <a:avLst/>
          </a:prstGeom>
          <a:solidFill>
            <a:srgbClr val="396497"/>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r>
              <a:rPr lang="en-US" sz="1000" b="1" dirty="0" smtClean="0">
                <a:solidFill>
                  <a:prstClr val="white"/>
                </a:solidFill>
                <a:latin typeface="Arial"/>
              </a:rPr>
              <a:t>T2080</a:t>
            </a:r>
            <a:endParaRPr lang="en-US" sz="1000" b="1" dirty="0">
              <a:solidFill>
                <a:prstClr val="white"/>
              </a:solidFill>
              <a:latin typeface="Arial"/>
            </a:endParaRPr>
          </a:p>
        </p:txBody>
      </p:sp>
      <p:sp>
        <p:nvSpPr>
          <p:cNvPr id="243" name="Up Arrow 242"/>
          <p:cNvSpPr/>
          <p:nvPr/>
        </p:nvSpPr>
        <p:spPr>
          <a:xfrm>
            <a:off x="8610600" y="533400"/>
            <a:ext cx="152400" cy="152400"/>
          </a:xfrm>
          <a:prstGeom prst="up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96" name="AutoShape 43"/>
          <p:cNvSpPr>
            <a:spLocks noChangeArrowheads="1"/>
          </p:cNvSpPr>
          <p:nvPr/>
        </p:nvSpPr>
        <p:spPr bwMode="auto">
          <a:xfrm>
            <a:off x="4522519" y="4250376"/>
            <a:ext cx="1325880" cy="182880"/>
          </a:xfrm>
          <a:prstGeom prst="parallelogram">
            <a:avLst/>
          </a:prstGeom>
          <a:solidFill>
            <a:srgbClr val="396497"/>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r>
              <a:rPr lang="en-US" sz="1000" b="1" dirty="0" smtClean="0">
                <a:solidFill>
                  <a:prstClr val="white"/>
                </a:solidFill>
                <a:latin typeface="Arial"/>
              </a:rPr>
              <a:t>T1042/22</a:t>
            </a:r>
            <a:endParaRPr lang="en-US" sz="1000" b="1" dirty="0">
              <a:solidFill>
                <a:prstClr val="white"/>
              </a:solidFill>
              <a:latin typeface="Arial"/>
            </a:endParaRPr>
          </a:p>
        </p:txBody>
      </p:sp>
    </p:spTree>
    <p:extLst>
      <p:ext uri="{BB962C8B-B14F-4D97-AF65-F5344CB8AC3E}">
        <p14:creationId xmlns:p14="http://schemas.microsoft.com/office/powerpoint/2010/main" xmlns="" val="1282314788"/>
      </p:ext>
    </p:extLst>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Mutex</a:t>
            </a:r>
            <a:r>
              <a:rPr lang="en-US" dirty="0" smtClean="0"/>
              <a:t> Practices</a:t>
            </a:r>
            <a:endParaRPr lang="en-US" dirty="0"/>
          </a:p>
        </p:txBody>
      </p:sp>
      <p:sp>
        <p:nvSpPr>
          <p:cNvPr id="3" name="Content Placeholder 2"/>
          <p:cNvSpPr>
            <a:spLocks noGrp="1"/>
          </p:cNvSpPr>
          <p:nvPr>
            <p:ph type="body" sz="quarter" idx="10"/>
          </p:nvPr>
        </p:nvSpPr>
        <p:spPr>
          <a:xfrm>
            <a:off x="533399" y="1180214"/>
            <a:ext cx="8277225" cy="4752753"/>
          </a:xfrm>
        </p:spPr>
        <p:txBody>
          <a:bodyPr>
            <a:normAutofit lnSpcReduction="10000"/>
          </a:bodyPr>
          <a:lstStyle/>
          <a:p>
            <a:pPr>
              <a:spcBef>
                <a:spcPts val="1800"/>
              </a:spcBef>
            </a:pPr>
            <a:r>
              <a:rPr lang="en-US" dirty="0" smtClean="0"/>
              <a:t>Good </a:t>
            </a:r>
            <a:r>
              <a:rPr lang="en-US" dirty="0" err="1" smtClean="0"/>
              <a:t>mutex</a:t>
            </a:r>
            <a:r>
              <a:rPr lang="en-US" dirty="0" smtClean="0"/>
              <a:t> practices:</a:t>
            </a:r>
          </a:p>
          <a:p>
            <a:pPr lvl="1">
              <a:spcBef>
                <a:spcPts val="1800"/>
              </a:spcBef>
            </a:pPr>
            <a:r>
              <a:rPr lang="en-US" dirty="0" smtClean="0"/>
              <a:t>A single thread should not lock the same </a:t>
            </a:r>
            <a:r>
              <a:rPr lang="en-US" dirty="0" err="1" smtClean="0"/>
              <a:t>mutex</a:t>
            </a:r>
            <a:r>
              <a:rPr lang="en-US" dirty="0" smtClean="0"/>
              <a:t> twice</a:t>
            </a:r>
          </a:p>
          <a:p>
            <a:pPr lvl="1">
              <a:spcBef>
                <a:spcPts val="1800"/>
              </a:spcBef>
            </a:pPr>
            <a:r>
              <a:rPr lang="en-US" dirty="0" smtClean="0"/>
              <a:t>A thread should not unlock a </a:t>
            </a:r>
            <a:r>
              <a:rPr lang="en-US" dirty="0" err="1" smtClean="0"/>
              <a:t>mutex</a:t>
            </a:r>
            <a:r>
              <a:rPr lang="en-US" dirty="0" smtClean="0"/>
              <a:t> that it did not lock</a:t>
            </a:r>
          </a:p>
          <a:p>
            <a:pPr lvl="1">
              <a:spcBef>
                <a:spcPts val="1800"/>
              </a:spcBef>
            </a:pPr>
            <a:r>
              <a:rPr lang="en-US" dirty="0" smtClean="0"/>
              <a:t>A thread should not unlock a </a:t>
            </a:r>
            <a:r>
              <a:rPr lang="en-US" dirty="0" err="1" smtClean="0"/>
              <a:t>mutex</a:t>
            </a:r>
            <a:r>
              <a:rPr lang="en-US" dirty="0" smtClean="0"/>
              <a:t> that is not locked</a:t>
            </a:r>
          </a:p>
          <a:p>
            <a:pPr>
              <a:spcBef>
                <a:spcPts val="1800"/>
              </a:spcBef>
            </a:pPr>
            <a:r>
              <a:rPr lang="en-US" dirty="0" smtClean="0"/>
              <a:t>Error checking and recursive </a:t>
            </a:r>
            <a:r>
              <a:rPr lang="en-US" dirty="0" err="1" smtClean="0"/>
              <a:t>mutex</a:t>
            </a:r>
            <a:r>
              <a:rPr lang="en-US" dirty="0" smtClean="0"/>
              <a:t> usage may be set within the </a:t>
            </a:r>
            <a:r>
              <a:rPr lang="en-US" dirty="0" err="1" smtClean="0"/>
              <a:t>mutex</a:t>
            </a:r>
            <a:r>
              <a:rPr lang="en-US" dirty="0" smtClean="0"/>
              <a:t> attributes</a:t>
            </a:r>
          </a:p>
          <a:p>
            <a:pPr>
              <a:spcBef>
                <a:spcPts val="1800"/>
              </a:spcBef>
            </a:pPr>
            <a:r>
              <a:rPr lang="en-US" dirty="0" smtClean="0"/>
              <a:t>To avoid deadlock, when locking multiple </a:t>
            </a:r>
            <a:r>
              <a:rPr lang="en-US" dirty="0" err="1" smtClean="0"/>
              <a:t>mutexes</a:t>
            </a:r>
            <a:r>
              <a:rPr lang="en-US" dirty="0" smtClean="0"/>
              <a:t>, all threads should lock and unlock in the same order</a:t>
            </a:r>
          </a:p>
          <a:p>
            <a:pPr>
              <a:spcBef>
                <a:spcPts val="1800"/>
              </a:spcBef>
            </a:pPr>
            <a:r>
              <a:rPr lang="en-US" dirty="0" err="1" smtClean="0"/>
              <a:t>Mutexes</a:t>
            </a:r>
            <a:r>
              <a:rPr lang="en-US" dirty="0" smtClean="0"/>
              <a:t> may be shared between processes as well as threads, but is rarely used.</a:t>
            </a:r>
            <a:endParaRPr lang="en-US" dirty="0"/>
          </a:p>
        </p:txBody>
      </p:sp>
    </p:spTree>
    <p:extLst>
      <p:ext uri="{BB962C8B-B14F-4D97-AF65-F5344CB8AC3E}">
        <p14:creationId xmlns:p14="http://schemas.microsoft.com/office/powerpoint/2010/main" xmlns="" val="4057570127"/>
      </p:ext>
    </p:extLst>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a:t>
            </a:r>
            <a:r>
              <a:rPr lang="en-US" dirty="0" err="1" smtClean="0"/>
              <a:t>Mutex</a:t>
            </a:r>
            <a:r>
              <a:rPr lang="en-US" dirty="0" smtClean="0"/>
              <a:t> Error</a:t>
            </a:r>
            <a:endParaRPr lang="en-US" dirty="0"/>
          </a:p>
        </p:txBody>
      </p:sp>
      <p:sp>
        <p:nvSpPr>
          <p:cNvPr id="3" name="Content Placeholder 2"/>
          <p:cNvSpPr>
            <a:spLocks noGrp="1"/>
          </p:cNvSpPr>
          <p:nvPr>
            <p:ph type="body" sz="quarter" idx="10"/>
          </p:nvPr>
        </p:nvSpPr>
        <p:spPr>
          <a:xfrm>
            <a:off x="544031" y="3955312"/>
            <a:ext cx="8277225" cy="1806147"/>
          </a:xfrm>
        </p:spPr>
        <p:txBody>
          <a:bodyPr/>
          <a:lstStyle/>
          <a:p>
            <a:r>
              <a:rPr lang="en-US" dirty="0" smtClean="0"/>
              <a:t>The </a:t>
            </a:r>
            <a:r>
              <a:rPr lang="en-US" dirty="0" err="1" smtClean="0"/>
              <a:t>mutex</a:t>
            </a:r>
            <a:r>
              <a:rPr lang="en-US" dirty="0" smtClean="0"/>
              <a:t> should be locked before the conditional is tested and released after the conditional body</a:t>
            </a:r>
            <a:endParaRPr lang="en-US" baseline="0" dirty="0" smtClean="0"/>
          </a:p>
        </p:txBody>
      </p:sp>
      <p:sp>
        <p:nvSpPr>
          <p:cNvPr id="4" name="Rectangle 3"/>
          <p:cNvSpPr>
            <a:spLocks noChangeArrowheads="1"/>
          </p:cNvSpPr>
          <p:nvPr/>
        </p:nvSpPr>
        <p:spPr bwMode="auto">
          <a:xfrm>
            <a:off x="775653" y="1938179"/>
            <a:ext cx="7589520" cy="1477328"/>
          </a:xfrm>
          <a:prstGeom prst="rect">
            <a:avLst/>
          </a:prstGeom>
          <a:solidFill>
            <a:schemeClr val="folHlink">
              <a:alpha val="5000"/>
            </a:schemeClr>
          </a:solidFill>
          <a:ln w="9525">
            <a:noFill/>
            <a:miter lim="800000"/>
            <a:headEnd/>
            <a:tailEnd/>
          </a:ln>
          <a:effectLst/>
        </p:spPr>
        <p:txBody>
          <a:bodyPr wrap="square" anchor="ctr">
            <a:spAutoFit/>
          </a:bodyPr>
          <a:lstStyle/>
          <a:p>
            <a:pPr>
              <a:buNone/>
            </a:pPr>
            <a:r>
              <a:rPr lang="en-US" sz="1800" b="1" dirty="0" smtClean="0">
                <a:latin typeface="Courier New" pitchFamily="49" charset="0"/>
                <a:cs typeface="Courier New" pitchFamily="49" charset="0"/>
              </a:rPr>
              <a:t>if (</a:t>
            </a:r>
            <a:r>
              <a:rPr lang="en-US" sz="1800" b="1" dirty="0" err="1" smtClean="0">
                <a:solidFill>
                  <a:srgbClr val="FF0000"/>
                </a:solidFill>
                <a:latin typeface="Courier New" pitchFamily="49" charset="0"/>
                <a:cs typeface="Courier New" pitchFamily="49" charset="0"/>
              </a:rPr>
              <a:t>i</a:t>
            </a:r>
            <a:r>
              <a:rPr lang="en-US" sz="1800" b="1" dirty="0" smtClean="0">
                <a:latin typeface="Courier New" pitchFamily="49" charset="0"/>
                <a:cs typeface="Courier New" pitchFamily="49" charset="0"/>
              </a:rPr>
              <a:t> &gt; 0) {</a:t>
            </a:r>
          </a:p>
          <a:p>
            <a:pPr>
              <a:buNone/>
            </a:pPr>
            <a:r>
              <a:rPr lang="en-US" sz="1800" b="1" dirty="0" smtClean="0">
                <a:latin typeface="Courier New" pitchFamily="49" charset="0"/>
                <a:cs typeface="Courier New" pitchFamily="49" charset="0"/>
              </a:rPr>
              <a:t>  err = </a:t>
            </a:r>
            <a:r>
              <a:rPr lang="en-US" sz="1800" b="1" dirty="0" err="1" smtClean="0">
                <a:latin typeface="Courier New" pitchFamily="49" charset="0"/>
                <a:cs typeface="Courier New" pitchFamily="49" charset="0"/>
              </a:rPr>
              <a:t>pthread_mutex_lock</a:t>
            </a:r>
            <a:r>
              <a:rPr lang="en-US" sz="1800" b="1" dirty="0" smtClean="0">
                <a:latin typeface="Courier New" pitchFamily="49" charset="0"/>
                <a:cs typeface="Courier New" pitchFamily="49" charset="0"/>
              </a:rPr>
              <a:t>(&amp;</a:t>
            </a:r>
            <a:r>
              <a:rPr lang="en-US" sz="1800" b="1" dirty="0" err="1" smtClean="0">
                <a:latin typeface="Courier New" pitchFamily="49" charset="0"/>
                <a:cs typeface="Courier New" pitchFamily="49" charset="0"/>
              </a:rPr>
              <a:t>i_mutex</a:t>
            </a:r>
            <a:r>
              <a:rPr lang="en-US" sz="1800" b="1" dirty="0" smtClean="0">
                <a:latin typeface="Courier New" pitchFamily="49" charset="0"/>
                <a:cs typeface="Courier New" pitchFamily="49" charset="0"/>
              </a:rPr>
              <a:t>);</a:t>
            </a:r>
          </a:p>
          <a:p>
            <a:pPr>
              <a:buNone/>
            </a:pPr>
            <a:r>
              <a:rPr lang="en-US" sz="1800" b="1" dirty="0" smtClean="0">
                <a:latin typeface="Courier New" pitchFamily="49" charset="0"/>
                <a:cs typeface="Courier New" pitchFamily="49" charset="0"/>
              </a:rPr>
              <a:t>  </a:t>
            </a:r>
            <a:r>
              <a:rPr lang="en-US" sz="1800" b="1" dirty="0" err="1" smtClean="0">
                <a:solidFill>
                  <a:srgbClr val="FF0000"/>
                </a:solidFill>
                <a:latin typeface="Courier New" pitchFamily="49" charset="0"/>
                <a:cs typeface="Courier New" pitchFamily="49" charset="0"/>
              </a:rPr>
              <a:t>i</a:t>
            </a:r>
            <a:r>
              <a:rPr lang="en-US" sz="1800" b="1" dirty="0" smtClean="0">
                <a:latin typeface="Courier New" pitchFamily="49" charset="0"/>
                <a:cs typeface="Courier New" pitchFamily="49" charset="0"/>
              </a:rPr>
              <a:t> = update(</a:t>
            </a:r>
            <a:r>
              <a:rPr lang="en-US" sz="1800" b="1" dirty="0" err="1" smtClean="0">
                <a:solidFill>
                  <a:srgbClr val="FF0000"/>
                </a:solidFill>
                <a:latin typeface="Courier New" pitchFamily="49" charset="0"/>
                <a:cs typeface="Courier New" pitchFamily="49" charset="0"/>
              </a:rPr>
              <a:t>i</a:t>
            </a:r>
            <a:r>
              <a:rPr lang="en-US" sz="1800" b="1" dirty="0" smtClean="0">
                <a:latin typeface="Courier New" pitchFamily="49" charset="0"/>
                <a:cs typeface="Courier New" pitchFamily="49" charset="0"/>
              </a:rPr>
              <a:t>);</a:t>
            </a:r>
          </a:p>
          <a:p>
            <a:pPr>
              <a:buNone/>
            </a:pPr>
            <a:r>
              <a:rPr lang="en-US" sz="1800" b="1" dirty="0" smtClean="0">
                <a:latin typeface="Courier New" pitchFamily="49" charset="0"/>
                <a:cs typeface="Courier New" pitchFamily="49" charset="0"/>
              </a:rPr>
              <a:t>  err = </a:t>
            </a:r>
            <a:r>
              <a:rPr lang="en-US" sz="1800" b="1" dirty="0" err="1" smtClean="0">
                <a:latin typeface="Courier New" pitchFamily="49" charset="0"/>
                <a:cs typeface="Courier New" pitchFamily="49" charset="0"/>
              </a:rPr>
              <a:t>pthread_mutex_unlock</a:t>
            </a:r>
            <a:r>
              <a:rPr lang="en-US" sz="1800" b="1" dirty="0" smtClean="0">
                <a:latin typeface="Courier New" pitchFamily="49" charset="0"/>
                <a:cs typeface="Courier New" pitchFamily="49" charset="0"/>
              </a:rPr>
              <a:t>(&amp;</a:t>
            </a:r>
            <a:r>
              <a:rPr lang="en-US" sz="1800" b="1" dirty="0" err="1" smtClean="0">
                <a:latin typeface="Courier New" pitchFamily="49" charset="0"/>
                <a:cs typeface="Courier New" pitchFamily="49" charset="0"/>
              </a:rPr>
              <a:t>i_mutex</a:t>
            </a:r>
            <a:r>
              <a:rPr lang="en-US" sz="1800" b="1" dirty="0" smtClean="0">
                <a:latin typeface="Courier New" pitchFamily="49" charset="0"/>
                <a:cs typeface="Courier New" pitchFamily="49" charset="0"/>
              </a:rPr>
              <a:t>);</a:t>
            </a:r>
          </a:p>
          <a:p>
            <a:pPr>
              <a:buNone/>
            </a:pPr>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xmlns="" val="1518840847"/>
      </p:ext>
    </p:extLst>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Trying to Acquire a </a:t>
            </a:r>
            <a:r>
              <a:rPr lang="en-US" dirty="0" err="1" smtClean="0"/>
              <a:t>Mutex</a:t>
            </a:r>
            <a:endParaRPr lang="en-US" dirty="0"/>
          </a:p>
        </p:txBody>
      </p:sp>
      <p:sp>
        <p:nvSpPr>
          <p:cNvPr id="3" name="Content Placeholder 2"/>
          <p:cNvSpPr>
            <a:spLocks noGrp="1"/>
          </p:cNvSpPr>
          <p:nvPr>
            <p:ph type="body" sz="quarter" idx="10"/>
          </p:nvPr>
        </p:nvSpPr>
        <p:spPr>
          <a:xfrm>
            <a:off x="533399" y="1371600"/>
            <a:ext cx="8277225" cy="4357961"/>
          </a:xfrm>
        </p:spPr>
        <p:txBody>
          <a:bodyPr/>
          <a:lstStyle/>
          <a:p>
            <a:r>
              <a:rPr lang="en-US" dirty="0" smtClean="0"/>
              <a:t>A try lock will attempt to acquire a </a:t>
            </a:r>
            <a:r>
              <a:rPr lang="en-US" dirty="0" err="1" smtClean="0"/>
              <a:t>mutex</a:t>
            </a:r>
            <a:r>
              <a:rPr lang="en-US" dirty="0" smtClean="0"/>
              <a:t>, returning a 0 if it succeeds:</a:t>
            </a:r>
          </a:p>
          <a:p>
            <a:endParaRPr lang="en-US" dirty="0" smtClean="0"/>
          </a:p>
          <a:p>
            <a:endParaRPr lang="en-US" dirty="0" smtClean="0"/>
          </a:p>
          <a:p>
            <a:endParaRPr lang="en-US" dirty="0" smtClean="0"/>
          </a:p>
          <a:p>
            <a:endParaRPr lang="en-US" dirty="0" smtClean="0"/>
          </a:p>
          <a:p>
            <a:endParaRPr lang="en-US" dirty="0" smtClean="0"/>
          </a:p>
          <a:p>
            <a:r>
              <a:rPr lang="en-US" dirty="0" smtClean="0"/>
              <a:t>This can be used to emulate a spin lock which does not sleep waiting to acquire the </a:t>
            </a:r>
            <a:r>
              <a:rPr lang="en-US" dirty="0" err="1" smtClean="0"/>
              <a:t>mutex</a:t>
            </a:r>
            <a:endParaRPr lang="en-US" dirty="0"/>
          </a:p>
        </p:txBody>
      </p:sp>
      <p:sp>
        <p:nvSpPr>
          <p:cNvPr id="4" name="Rectangle 3"/>
          <p:cNvSpPr>
            <a:spLocks noChangeArrowheads="1"/>
          </p:cNvSpPr>
          <p:nvPr/>
        </p:nvSpPr>
        <p:spPr bwMode="auto">
          <a:xfrm>
            <a:off x="775653" y="2672377"/>
            <a:ext cx="7589520" cy="923330"/>
          </a:xfrm>
          <a:prstGeom prst="rect">
            <a:avLst/>
          </a:prstGeom>
          <a:solidFill>
            <a:schemeClr val="folHlink">
              <a:alpha val="5000"/>
            </a:schemeClr>
          </a:solidFill>
          <a:ln w="9525">
            <a:noFill/>
            <a:miter lim="800000"/>
            <a:headEnd/>
            <a:tailEnd/>
          </a:ln>
          <a:effectLst/>
        </p:spPr>
        <p:txBody>
          <a:bodyPr wrap="square" anchor="ctr">
            <a:spAutoFit/>
          </a:bodyPr>
          <a:lstStyle/>
          <a:p>
            <a:pPr>
              <a:buNone/>
            </a:pPr>
            <a:r>
              <a:rPr lang="en-US" sz="1800" b="1" dirty="0" smtClean="0">
                <a:latin typeface="Courier New" pitchFamily="49" charset="0"/>
                <a:cs typeface="Courier New" pitchFamily="49" charset="0"/>
              </a:rPr>
              <a:t>while (!</a:t>
            </a:r>
            <a:r>
              <a:rPr lang="en-US" sz="1800" b="1" dirty="0" err="1" smtClean="0">
                <a:latin typeface="Courier New" pitchFamily="49" charset="0"/>
                <a:cs typeface="Courier New" pitchFamily="49" charset="0"/>
              </a:rPr>
              <a:t>pthread_mutex_trylock</a:t>
            </a:r>
            <a:r>
              <a:rPr lang="en-US" sz="1800" b="1" dirty="0" smtClean="0">
                <a:latin typeface="Courier New" pitchFamily="49" charset="0"/>
                <a:cs typeface="Courier New" pitchFamily="49" charset="0"/>
              </a:rPr>
              <a:t>(&amp;</a:t>
            </a:r>
            <a:r>
              <a:rPr lang="en-US" sz="1800" b="1" dirty="0" err="1" smtClean="0">
                <a:latin typeface="Courier New" pitchFamily="49" charset="0"/>
                <a:cs typeface="Courier New" pitchFamily="49" charset="0"/>
              </a:rPr>
              <a:t>i_mutex</a:t>
            </a:r>
            <a:r>
              <a:rPr lang="en-US" sz="1800" b="1" dirty="0" smtClean="0">
                <a:latin typeface="Courier New" pitchFamily="49" charset="0"/>
                <a:cs typeface="Courier New" pitchFamily="49" charset="0"/>
              </a:rPr>
              <a:t>));</a:t>
            </a:r>
          </a:p>
          <a:p>
            <a:pPr>
              <a:buNone/>
            </a:pPr>
            <a:r>
              <a:rPr lang="en-US" sz="1800" b="1" dirty="0" err="1" smtClean="0">
                <a:solidFill>
                  <a:srgbClr val="FF0000"/>
                </a:solidFill>
                <a:latin typeface="Courier New" pitchFamily="49" charset="0"/>
                <a:cs typeface="Courier New" pitchFamily="49" charset="0"/>
              </a:rPr>
              <a:t>i</a:t>
            </a:r>
            <a:r>
              <a:rPr lang="en-US" sz="1800" b="1" dirty="0" smtClean="0">
                <a:latin typeface="Courier New" pitchFamily="49" charset="0"/>
                <a:cs typeface="Courier New" pitchFamily="49" charset="0"/>
              </a:rPr>
              <a:t> = update(</a:t>
            </a:r>
            <a:r>
              <a:rPr lang="en-US" sz="1800" b="1" dirty="0" err="1" smtClean="0">
                <a:solidFill>
                  <a:srgbClr val="FF0000"/>
                </a:solidFill>
                <a:latin typeface="Courier New" pitchFamily="49" charset="0"/>
                <a:cs typeface="Courier New" pitchFamily="49" charset="0"/>
              </a:rPr>
              <a:t>i</a:t>
            </a:r>
            <a:r>
              <a:rPr lang="en-US" sz="1800" b="1" dirty="0" smtClean="0">
                <a:latin typeface="Courier New" pitchFamily="49" charset="0"/>
                <a:cs typeface="Courier New" pitchFamily="49" charset="0"/>
              </a:rPr>
              <a:t>);</a:t>
            </a:r>
          </a:p>
          <a:p>
            <a:pPr>
              <a:buNone/>
            </a:pPr>
            <a:r>
              <a:rPr lang="en-US" sz="1800" b="1" dirty="0" smtClean="0">
                <a:latin typeface="Courier New" pitchFamily="49" charset="0"/>
                <a:cs typeface="Courier New" pitchFamily="49" charset="0"/>
              </a:rPr>
              <a:t>err = </a:t>
            </a:r>
            <a:r>
              <a:rPr lang="en-US" sz="1800" b="1" dirty="0" err="1" smtClean="0">
                <a:latin typeface="Courier New" pitchFamily="49" charset="0"/>
                <a:cs typeface="Courier New" pitchFamily="49" charset="0"/>
              </a:rPr>
              <a:t>pthread_mutex_unlock</a:t>
            </a:r>
            <a:r>
              <a:rPr lang="en-US" sz="1800" b="1" dirty="0" smtClean="0">
                <a:latin typeface="Courier New" pitchFamily="49" charset="0"/>
                <a:cs typeface="Courier New" pitchFamily="49" charset="0"/>
              </a:rPr>
              <a:t>(&amp;</a:t>
            </a:r>
            <a:r>
              <a:rPr lang="en-US" sz="1800" b="1" dirty="0" err="1" smtClean="0">
                <a:latin typeface="Courier New" pitchFamily="49" charset="0"/>
                <a:cs typeface="Courier New" pitchFamily="49" charset="0"/>
              </a:rPr>
              <a:t>i_mutex</a:t>
            </a:r>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xmlns="" val="983494528"/>
      </p:ext>
    </p:extLst>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Lab 2: Sum of Products</a:t>
            </a:r>
            <a:endParaRPr lang="en-US" dirty="0"/>
          </a:p>
        </p:txBody>
      </p:sp>
    </p:spTree>
    <p:extLst>
      <p:ext uri="{BB962C8B-B14F-4D97-AF65-F5344CB8AC3E}">
        <p14:creationId xmlns:p14="http://schemas.microsoft.com/office/powerpoint/2010/main" xmlns="" val="1331322772"/>
      </p:ext>
    </p:extLst>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2 – Sum of Products - Discussion</a:t>
            </a:r>
            <a:endParaRPr lang="en-US" dirty="0"/>
          </a:p>
        </p:txBody>
      </p:sp>
      <p:sp>
        <p:nvSpPr>
          <p:cNvPr id="3" name="Content Placeholder 2"/>
          <p:cNvSpPr>
            <a:spLocks noGrp="1"/>
          </p:cNvSpPr>
          <p:nvPr>
            <p:ph type="body" sz="quarter" idx="10"/>
          </p:nvPr>
        </p:nvSpPr>
        <p:spPr>
          <a:xfrm>
            <a:off x="533399" y="1062311"/>
            <a:ext cx="8277225" cy="5270756"/>
          </a:xfrm>
        </p:spPr>
        <p:txBody>
          <a:bodyPr>
            <a:normAutofit fontScale="92500" lnSpcReduction="20000"/>
          </a:bodyPr>
          <a:lstStyle/>
          <a:p>
            <a:pPr>
              <a:spcBef>
                <a:spcPts val="900"/>
              </a:spcBef>
              <a:spcAft>
                <a:spcPts val="0"/>
              </a:spcAft>
            </a:pPr>
            <a:r>
              <a:rPr lang="en-US" dirty="0" smtClean="0">
                <a:solidFill>
                  <a:schemeClr val="tx1"/>
                </a:solidFill>
              </a:rPr>
              <a:t>sop0 </a:t>
            </a:r>
          </a:p>
          <a:p>
            <a:pPr lvl="1">
              <a:spcBef>
                <a:spcPts val="900"/>
              </a:spcBef>
              <a:spcAft>
                <a:spcPts val="0"/>
              </a:spcAft>
            </a:pPr>
            <a:r>
              <a:rPr lang="en-US" dirty="0" smtClean="0">
                <a:solidFill>
                  <a:schemeClr val="tx1"/>
                </a:solidFill>
              </a:rPr>
              <a:t>A sequential sum of products implementation</a:t>
            </a:r>
          </a:p>
          <a:p>
            <a:pPr lvl="2">
              <a:spcBef>
                <a:spcPts val="900"/>
              </a:spcBef>
              <a:spcAft>
                <a:spcPts val="0"/>
              </a:spcAft>
            </a:pPr>
            <a:r>
              <a:rPr lang="en-US" dirty="0" smtClean="0">
                <a:solidFill>
                  <a:schemeClr val="tx1"/>
                </a:solidFill>
                <a:latin typeface="Courier New" pitchFamily="49" charset="0"/>
                <a:cs typeface="Courier New" pitchFamily="49" charset="0"/>
              </a:rPr>
              <a:t>z = z + x[</a:t>
            </a:r>
            <a:r>
              <a:rPr lang="en-US" dirty="0" err="1" smtClean="0">
                <a:solidFill>
                  <a:schemeClr val="tx1"/>
                </a:solidFill>
                <a:latin typeface="Courier New" pitchFamily="49" charset="0"/>
                <a:cs typeface="Courier New" pitchFamily="49" charset="0"/>
              </a:rPr>
              <a:t>i</a:t>
            </a:r>
            <a:r>
              <a:rPr lang="en-US" dirty="0" smtClean="0">
                <a:solidFill>
                  <a:schemeClr val="tx1"/>
                </a:solidFill>
                <a:latin typeface="Courier New" pitchFamily="49" charset="0"/>
                <a:cs typeface="Courier New" pitchFamily="49" charset="0"/>
              </a:rPr>
              <a:t>] * y[</a:t>
            </a:r>
            <a:r>
              <a:rPr lang="en-US" dirty="0" err="1" smtClean="0">
                <a:solidFill>
                  <a:schemeClr val="tx1"/>
                </a:solidFill>
                <a:latin typeface="Courier New" pitchFamily="49" charset="0"/>
                <a:cs typeface="Courier New" pitchFamily="49" charset="0"/>
              </a:rPr>
              <a:t>i</a:t>
            </a:r>
            <a:r>
              <a:rPr lang="en-US" dirty="0" smtClean="0">
                <a:solidFill>
                  <a:schemeClr val="tx1"/>
                </a:solidFill>
                <a:latin typeface="Courier New" pitchFamily="49" charset="0"/>
                <a:cs typeface="Courier New" pitchFamily="49" charset="0"/>
              </a:rPr>
              <a:t>];</a:t>
            </a:r>
          </a:p>
          <a:p>
            <a:pPr>
              <a:spcBef>
                <a:spcPts val="900"/>
              </a:spcBef>
              <a:spcAft>
                <a:spcPts val="0"/>
              </a:spcAft>
            </a:pPr>
            <a:r>
              <a:rPr lang="en-US" dirty="0" smtClean="0">
                <a:solidFill>
                  <a:schemeClr val="tx1"/>
                </a:solidFill>
              </a:rPr>
              <a:t>sop1</a:t>
            </a:r>
          </a:p>
          <a:p>
            <a:pPr lvl="1">
              <a:spcBef>
                <a:spcPts val="900"/>
              </a:spcBef>
              <a:spcAft>
                <a:spcPts val="0"/>
              </a:spcAft>
            </a:pPr>
            <a:r>
              <a:rPr lang="en-US" dirty="0" smtClean="0">
                <a:solidFill>
                  <a:schemeClr val="tx1"/>
                </a:solidFill>
              </a:rPr>
              <a:t>Because summation is commutative, ‘z’ can be updated in any order, so it can be broken into pieces</a:t>
            </a:r>
          </a:p>
          <a:p>
            <a:pPr lvl="1">
              <a:spcBef>
                <a:spcPts val="900"/>
              </a:spcBef>
              <a:spcAft>
                <a:spcPts val="0"/>
              </a:spcAft>
            </a:pPr>
            <a:r>
              <a:rPr lang="en-US" dirty="0" smtClean="0">
                <a:solidFill>
                  <a:schemeClr val="tx1"/>
                </a:solidFill>
              </a:rPr>
              <a:t>Implement parallel sop and protect updates to ‘z’</a:t>
            </a:r>
          </a:p>
          <a:p>
            <a:pPr>
              <a:spcBef>
                <a:spcPts val="900"/>
              </a:spcBef>
              <a:spcAft>
                <a:spcPts val="0"/>
              </a:spcAft>
            </a:pPr>
            <a:r>
              <a:rPr lang="en-US" dirty="0" smtClean="0">
                <a:solidFill>
                  <a:schemeClr val="tx1"/>
                </a:solidFill>
              </a:rPr>
              <a:t>sop2</a:t>
            </a:r>
          </a:p>
          <a:p>
            <a:pPr lvl="1">
              <a:spcBef>
                <a:spcPts val="900"/>
              </a:spcBef>
              <a:spcAft>
                <a:spcPts val="0"/>
              </a:spcAft>
            </a:pPr>
            <a:r>
              <a:rPr lang="en-US" dirty="0" smtClean="0">
                <a:solidFill>
                  <a:schemeClr val="tx1"/>
                </a:solidFill>
              </a:rPr>
              <a:t>Can you remove the locking used in sop11 by refactoring when ‘z’ is updated?</a:t>
            </a:r>
          </a:p>
          <a:p>
            <a:pPr>
              <a:spcBef>
                <a:spcPts val="900"/>
              </a:spcBef>
              <a:spcAft>
                <a:spcPts val="0"/>
              </a:spcAft>
            </a:pPr>
            <a:r>
              <a:rPr lang="en-US" dirty="0" smtClean="0"/>
              <a:t>sop3 (discussion)</a:t>
            </a:r>
          </a:p>
          <a:p>
            <a:pPr lvl="1">
              <a:spcBef>
                <a:spcPts val="900"/>
              </a:spcBef>
              <a:spcAft>
                <a:spcPts val="0"/>
              </a:spcAft>
            </a:pPr>
            <a:r>
              <a:rPr lang="en-US" dirty="0" smtClean="0"/>
              <a:t>Can you parallelize:</a:t>
            </a:r>
          </a:p>
          <a:p>
            <a:pPr marL="569912" lvl="3" indent="0">
              <a:spcBef>
                <a:spcPts val="900"/>
              </a:spcBef>
              <a:spcAft>
                <a:spcPts val="0"/>
              </a:spcAft>
              <a:buNone/>
            </a:pPr>
            <a:r>
              <a:rPr lang="en-US" b="1" dirty="0">
                <a:latin typeface="Courier New" pitchFamily="49" charset="0"/>
                <a:cs typeface="Courier New" pitchFamily="49" charset="0"/>
              </a:rPr>
              <a:t>for (</a:t>
            </a:r>
            <a:r>
              <a:rPr lang="en-US" b="1" dirty="0" err="1">
                <a:latin typeface="Courier New" pitchFamily="49" charset="0"/>
                <a:cs typeface="Courier New" pitchFamily="49" charset="0"/>
              </a:rPr>
              <a:t>i</a:t>
            </a:r>
            <a:r>
              <a:rPr lang="en-US" b="1" dirty="0">
                <a:latin typeface="Courier New" pitchFamily="49" charset="0"/>
                <a:cs typeface="Courier New" pitchFamily="49" charset="0"/>
              </a:rPr>
              <a:t> = 0; </a:t>
            </a:r>
            <a:r>
              <a:rPr lang="en-US" b="1" dirty="0" err="1">
                <a:latin typeface="Courier New" pitchFamily="49" charset="0"/>
                <a:cs typeface="Courier New" pitchFamily="49" charset="0"/>
              </a:rPr>
              <a:t>i</a:t>
            </a:r>
            <a:r>
              <a:rPr lang="en-US" b="1" dirty="0">
                <a:latin typeface="Courier New" pitchFamily="49" charset="0"/>
                <a:cs typeface="Courier New" pitchFamily="49" charset="0"/>
              </a:rPr>
              <a:t> &lt; N; ++</a:t>
            </a:r>
            <a:r>
              <a:rPr lang="en-US" b="1" dirty="0" err="1">
                <a:latin typeface="Courier New" pitchFamily="49" charset="0"/>
                <a:cs typeface="Courier New" pitchFamily="49" charset="0"/>
              </a:rPr>
              <a:t>i</a:t>
            </a:r>
            <a:r>
              <a:rPr lang="en-US" b="1" dirty="0">
                <a:latin typeface="Courier New" pitchFamily="49" charset="0"/>
                <a:cs typeface="Courier New" pitchFamily="49" charset="0"/>
              </a:rPr>
              <a:t>){</a:t>
            </a:r>
          </a:p>
          <a:p>
            <a:pPr marL="569912" lvl="3" indent="0">
              <a:spcBef>
                <a:spcPts val="900"/>
              </a:spcBef>
              <a:spcAft>
                <a:spcPts val="0"/>
              </a:spcAft>
              <a:buNone/>
            </a:pPr>
            <a:r>
              <a:rPr lang="en-US" b="1" dirty="0">
                <a:latin typeface="Courier New" pitchFamily="49" charset="0"/>
                <a:cs typeface="Courier New" pitchFamily="49" charset="0"/>
              </a:rPr>
              <a:t>  z0 = z0 + </a:t>
            </a:r>
            <a:r>
              <a:rPr lang="en-US" b="1" dirty="0" err="1">
                <a:latin typeface="Courier New" pitchFamily="49" charset="0"/>
                <a:cs typeface="Courier New" pitchFamily="49" charset="0"/>
              </a:rPr>
              <a:t>i</a:t>
            </a:r>
            <a:r>
              <a:rPr lang="en-US" b="1" dirty="0">
                <a:latin typeface="Courier New" pitchFamily="49" charset="0"/>
                <a:cs typeface="Courier New" pitchFamily="49" charset="0"/>
              </a:rPr>
              <a:t>;</a:t>
            </a:r>
          </a:p>
          <a:p>
            <a:pPr marL="569912" lvl="3" indent="0">
              <a:spcBef>
                <a:spcPts val="900"/>
              </a:spcBef>
              <a:spcAft>
                <a:spcPts val="0"/>
              </a:spcAft>
              <a:buNone/>
            </a:pPr>
            <a:r>
              <a:rPr lang="en-US" b="1" dirty="0">
                <a:latin typeface="Courier New" pitchFamily="49" charset="0"/>
                <a:cs typeface="Courier New" pitchFamily="49" charset="0"/>
              </a:rPr>
              <a:t>  z1 = z1 + 2 * z0;</a:t>
            </a:r>
          </a:p>
          <a:p>
            <a:pPr marL="569912" lvl="3" indent="0">
              <a:spcBef>
                <a:spcPts val="900"/>
              </a:spcBef>
              <a:spcAft>
                <a:spcPts val="0"/>
              </a:spcAft>
              <a:buNone/>
            </a:pPr>
            <a:r>
              <a:rPr lang="en-US" b="1" dirty="0" smtClean="0">
                <a:latin typeface="Courier New" pitchFamily="49" charset="0"/>
                <a:cs typeface="Courier New" pitchFamily="49" charset="0"/>
              </a:rPr>
              <a:t>}	</a:t>
            </a:r>
          </a:p>
          <a:p>
            <a:pPr>
              <a:spcBef>
                <a:spcPts val="900"/>
              </a:spcBef>
              <a:spcAft>
                <a:spcPts val="0"/>
              </a:spcAft>
              <a:buNone/>
            </a:pPr>
            <a:endParaRPr lang="en-US" dirty="0" smtClean="0"/>
          </a:p>
        </p:txBody>
      </p:sp>
      <p:sp>
        <p:nvSpPr>
          <p:cNvPr id="4" name="TextBox 3"/>
          <p:cNvSpPr txBox="1"/>
          <p:nvPr/>
        </p:nvSpPr>
        <p:spPr bwMode="auto">
          <a:xfrm>
            <a:off x="4125432" y="5414780"/>
            <a:ext cx="4548040" cy="369332"/>
          </a:xfrm>
          <a:prstGeom prst="rect">
            <a:avLst/>
          </a:prstGeom>
          <a:noFill/>
          <a:ln w="9525">
            <a:noFill/>
            <a:miter lim="800000"/>
            <a:headEnd/>
            <a:tailEnd/>
          </a:ln>
        </p:spPr>
        <p:txBody>
          <a:bodyPr wrap="none" rtlCol="0">
            <a:spAutoFit/>
          </a:bodyPr>
          <a:lstStyle/>
          <a:p>
            <a:pPr marL="225425" indent="-225425">
              <a:buFont typeface="Arial" pitchFamily="34" charset="0"/>
              <a:buChar char="•"/>
            </a:pPr>
            <a:r>
              <a:rPr lang="en-US" dirty="0" smtClean="0">
                <a:solidFill>
                  <a:schemeClr val="accent5"/>
                </a:solidFill>
                <a:latin typeface="Courier New" pitchFamily="49" charset="0"/>
                <a:cs typeface="Courier New" pitchFamily="49" charset="0"/>
              </a:rPr>
              <a:t>At any i: z0 = </a:t>
            </a:r>
            <a:r>
              <a:rPr lang="en-US" dirty="0" err="1">
                <a:solidFill>
                  <a:schemeClr val="accent5"/>
                </a:solidFill>
                <a:latin typeface="Courier New" pitchFamily="49" charset="0"/>
                <a:cs typeface="Courier New" pitchFamily="49" charset="0"/>
              </a:rPr>
              <a:t>i</a:t>
            </a:r>
            <a:r>
              <a:rPr lang="en-US" dirty="0">
                <a:solidFill>
                  <a:schemeClr val="accent5"/>
                </a:solidFill>
                <a:latin typeface="Courier New" pitchFamily="49" charset="0"/>
                <a:cs typeface="Courier New" pitchFamily="49" charset="0"/>
              </a:rPr>
              <a:t> * (</a:t>
            </a:r>
            <a:r>
              <a:rPr lang="en-US" dirty="0" err="1">
                <a:solidFill>
                  <a:schemeClr val="accent5"/>
                </a:solidFill>
                <a:latin typeface="Courier New" pitchFamily="49" charset="0"/>
                <a:cs typeface="Courier New" pitchFamily="49" charset="0"/>
              </a:rPr>
              <a:t>i</a:t>
            </a:r>
            <a:r>
              <a:rPr lang="en-US" dirty="0">
                <a:solidFill>
                  <a:schemeClr val="accent5"/>
                </a:solidFill>
                <a:latin typeface="Courier New" pitchFamily="49" charset="0"/>
                <a:cs typeface="Courier New" pitchFamily="49" charset="0"/>
              </a:rPr>
              <a:t> + 1) / 2</a:t>
            </a:r>
            <a:endParaRPr lang="en-US" dirty="0">
              <a:solidFill>
                <a:schemeClr val="accent5"/>
              </a:solidFill>
              <a:latin typeface="Myriad Pro" pitchFamily="34" charset="0"/>
            </a:endParaRPr>
          </a:p>
        </p:txBody>
      </p:sp>
    </p:spTree>
    <p:extLst>
      <p:ext uri="{BB962C8B-B14F-4D97-AF65-F5344CB8AC3E}">
        <p14:creationId xmlns:p14="http://schemas.microsoft.com/office/powerpoint/2010/main" xmlns="" val="23986270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Module 3: Performance Tuning</a:t>
            </a:r>
            <a:endParaRPr lang="en-US" dirty="0"/>
          </a:p>
        </p:txBody>
      </p:sp>
    </p:spTree>
    <p:extLst>
      <p:ext uri="{BB962C8B-B14F-4D97-AF65-F5344CB8AC3E}">
        <p14:creationId xmlns:p14="http://schemas.microsoft.com/office/powerpoint/2010/main" xmlns="" val="1325661302"/>
      </p:ext>
    </p:extLst>
  </p:cSld>
  <p:clrMapOvr>
    <a:masterClrMapping/>
  </p:clrMapOvr>
  <p:transition>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smtClean="0"/>
              <a:t>Tuning</a:t>
            </a:r>
          </a:p>
        </p:txBody>
      </p:sp>
      <p:sp>
        <p:nvSpPr>
          <p:cNvPr id="63491" name="Content Placeholder 2"/>
          <p:cNvSpPr>
            <a:spLocks noGrp="1"/>
          </p:cNvSpPr>
          <p:nvPr>
            <p:ph type="body" sz="quarter" idx="10"/>
          </p:nvPr>
        </p:nvSpPr>
        <p:spPr>
          <a:xfrm>
            <a:off x="533399" y="3394696"/>
            <a:ext cx="8277225" cy="2750923"/>
          </a:xfrm>
        </p:spPr>
        <p:txBody>
          <a:bodyPr>
            <a:normAutofit lnSpcReduction="10000"/>
          </a:bodyPr>
          <a:lstStyle/>
          <a:p>
            <a:pPr>
              <a:lnSpc>
                <a:spcPct val="120000"/>
              </a:lnSpc>
              <a:spcBef>
                <a:spcPct val="0"/>
              </a:spcBef>
            </a:pPr>
            <a:r>
              <a:rPr lang="en-US" sz="2000" dirty="0" smtClean="0"/>
              <a:t>Identify  and optimize performance issues</a:t>
            </a:r>
          </a:p>
          <a:p>
            <a:pPr lvl="1">
              <a:lnSpc>
                <a:spcPct val="120000"/>
              </a:lnSpc>
              <a:spcBef>
                <a:spcPct val="0"/>
              </a:spcBef>
            </a:pPr>
            <a:r>
              <a:rPr lang="en-US" sz="1800" dirty="0" smtClean="0"/>
              <a:t>Thread stalls</a:t>
            </a:r>
          </a:p>
          <a:p>
            <a:pPr lvl="1">
              <a:lnSpc>
                <a:spcPct val="120000"/>
              </a:lnSpc>
              <a:spcBef>
                <a:spcPct val="0"/>
              </a:spcBef>
            </a:pPr>
            <a:r>
              <a:rPr lang="en-US" sz="1800" dirty="0" smtClean="0"/>
              <a:t>Excessive synchronization</a:t>
            </a:r>
          </a:p>
          <a:p>
            <a:pPr lvl="1">
              <a:lnSpc>
                <a:spcPct val="120000"/>
              </a:lnSpc>
              <a:spcBef>
                <a:spcPct val="0"/>
              </a:spcBef>
            </a:pPr>
            <a:r>
              <a:rPr lang="en-US" sz="1800" dirty="0" smtClean="0"/>
              <a:t>Cache thrashing</a:t>
            </a:r>
          </a:p>
          <a:p>
            <a:pPr>
              <a:lnSpc>
                <a:spcPct val="120000"/>
              </a:lnSpc>
              <a:spcBef>
                <a:spcPct val="0"/>
              </a:spcBef>
            </a:pPr>
            <a:r>
              <a:rPr lang="en-US" sz="2000" dirty="0" smtClean="0"/>
              <a:t>Iterate and experiment</a:t>
            </a:r>
          </a:p>
          <a:p>
            <a:pPr lvl="1">
              <a:lnSpc>
                <a:spcPct val="120000"/>
              </a:lnSpc>
              <a:spcBef>
                <a:spcPct val="0"/>
              </a:spcBef>
            </a:pPr>
            <a:r>
              <a:rPr lang="en-US" sz="1800" dirty="0" smtClean="0"/>
              <a:t>Vary threads and # of cores</a:t>
            </a:r>
          </a:p>
          <a:p>
            <a:pPr lvl="1">
              <a:lnSpc>
                <a:spcPct val="120000"/>
              </a:lnSpc>
              <a:spcBef>
                <a:spcPct val="0"/>
              </a:spcBef>
            </a:pPr>
            <a:r>
              <a:rPr lang="en-US" sz="1800" dirty="0" smtClean="0"/>
              <a:t>Minimize locking</a:t>
            </a:r>
          </a:p>
          <a:p>
            <a:pPr lvl="1">
              <a:lnSpc>
                <a:spcPct val="120000"/>
              </a:lnSpc>
              <a:spcBef>
                <a:spcPct val="0"/>
              </a:spcBef>
            </a:pPr>
            <a:r>
              <a:rPr lang="en-US" sz="1800" dirty="0" smtClean="0"/>
              <a:t>Separate threads from tasks</a:t>
            </a:r>
          </a:p>
        </p:txBody>
      </p:sp>
      <p:pic>
        <p:nvPicPr>
          <p:cNvPr id="63492" name="Picture 2"/>
          <p:cNvPicPr>
            <a:picLocks noChangeAspect="1" noChangeArrowheads="1"/>
          </p:cNvPicPr>
          <p:nvPr/>
        </p:nvPicPr>
        <p:blipFill>
          <a:blip r:embed="rId3" cstate="print"/>
          <a:srcRect/>
          <a:stretch>
            <a:fillRect/>
          </a:stretch>
        </p:blipFill>
        <p:spPr bwMode="auto">
          <a:xfrm>
            <a:off x="640080" y="1463040"/>
            <a:ext cx="7850188" cy="1889125"/>
          </a:xfrm>
          <a:prstGeom prst="rect">
            <a:avLst/>
          </a:prstGeom>
          <a:noFill/>
          <a:ln w="9525">
            <a:noFill/>
            <a:miter lim="800000"/>
            <a:headEnd/>
            <a:tailEnd/>
          </a:ln>
        </p:spPr>
      </p:pic>
    </p:spTree>
    <p:extLst>
      <p:ext uri="{BB962C8B-B14F-4D97-AF65-F5344CB8AC3E}">
        <p14:creationId xmlns:p14="http://schemas.microsoft.com/office/powerpoint/2010/main" xmlns="" val="3870278666"/>
      </p:ext>
    </p:extLst>
  </p:cSld>
  <p:clrMapOvr>
    <a:masterClrMapping/>
  </p:clrMapOvr>
  <p:transition>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dirty="0" smtClean="0"/>
              <a:t>Data Parallel - Second Try</a:t>
            </a:r>
          </a:p>
        </p:txBody>
      </p:sp>
      <p:sp>
        <p:nvSpPr>
          <p:cNvPr id="64515" name="Rectangle 3"/>
          <p:cNvSpPr>
            <a:spLocks noGrp="1" noChangeArrowheads="1"/>
          </p:cNvSpPr>
          <p:nvPr>
            <p:ph type="body" sz="quarter" idx="10"/>
          </p:nvPr>
        </p:nvSpPr>
        <p:spPr/>
        <p:txBody>
          <a:bodyPr/>
          <a:lstStyle/>
          <a:p>
            <a:r>
              <a:rPr lang="en-US" sz="2400" dirty="0" smtClean="0"/>
              <a:t>Fix: finish each function before starting next</a:t>
            </a:r>
          </a:p>
        </p:txBody>
      </p:sp>
      <p:sp>
        <p:nvSpPr>
          <p:cNvPr id="64516" name="Rectangle 4"/>
          <p:cNvSpPr>
            <a:spLocks noChangeArrowheads="1"/>
          </p:cNvSpPr>
          <p:nvPr/>
        </p:nvSpPr>
        <p:spPr bwMode="auto">
          <a:xfrm>
            <a:off x="1544638" y="3341648"/>
            <a:ext cx="6032500" cy="2862263"/>
          </a:xfrm>
          <a:prstGeom prst="rect">
            <a:avLst/>
          </a:prstGeom>
          <a:solidFill>
            <a:schemeClr val="folHlink">
              <a:alpha val="5098"/>
            </a:schemeClr>
          </a:solidFill>
          <a:ln w="9525">
            <a:noFill/>
            <a:miter lim="800000"/>
            <a:headEnd/>
            <a:tailEnd/>
          </a:ln>
        </p:spPr>
        <p:txBody>
          <a:bodyPr wrap="none" anchor="ctr">
            <a:spAutoFit/>
          </a:bodyPr>
          <a:lstStyle/>
          <a:p>
            <a:endParaRPr lang="en-US" sz="1000" b="1" dirty="0">
              <a:latin typeface="Courier New" pitchFamily="49" charset="0"/>
            </a:endParaRP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p>
          <a:p>
            <a:r>
              <a:rPr lang="en-US" sz="1000" b="1" dirty="0">
                <a:latin typeface="Courier New" pitchFamily="49" charset="0"/>
              </a:rPr>
              <a:t>    </a:t>
            </a:r>
            <a:r>
              <a:rPr lang="en-US" sz="1000" b="1" dirty="0" err="1">
                <a:latin typeface="Courier New" pitchFamily="49" charset="0"/>
              </a:rPr>
              <a:t>pack_arg</a:t>
            </a:r>
            <a:r>
              <a:rPr lang="en-US" sz="1000" b="1" dirty="0">
                <a:latin typeface="Courier New" pitchFamily="49" charset="0"/>
              </a:rPr>
              <a:t>(&amp;</a:t>
            </a:r>
            <a:r>
              <a:rPr lang="en-US" sz="1000" b="1" dirty="0" err="1">
                <a:latin typeface="Courier New" pitchFamily="49" charset="0"/>
              </a:rPr>
              <a:t>arg</a:t>
            </a:r>
            <a:r>
              <a:rPr lang="en-US" sz="1000" b="1" dirty="0">
                <a:latin typeface="Courier New" pitchFamily="49" charset="0"/>
              </a:rPr>
              <a:t>[</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out_pixels</a:t>
            </a:r>
            <a:r>
              <a:rPr lang="en-US" sz="1000" b="1" dirty="0">
                <a:latin typeface="Courier New" pitchFamily="49" charset="0"/>
              </a:rPr>
              <a:t>, </a:t>
            </a:r>
            <a:r>
              <a:rPr lang="en-US" sz="1000" b="1" dirty="0" err="1">
                <a:latin typeface="Courier New" pitchFamily="49" charset="0"/>
              </a:rPr>
              <a:t>in_pixels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nrows</a:t>
            </a:r>
            <a:r>
              <a:rPr lang="en-US" sz="1000" b="1" dirty="0">
                <a:latin typeface="Courier New" pitchFamily="49" charset="0"/>
              </a:rPr>
              <a:t>, </a:t>
            </a:r>
            <a:r>
              <a:rPr lang="en-US" sz="1000" b="1" dirty="0" err="1">
                <a:latin typeface="Courier New" pitchFamily="49" charset="0"/>
              </a:rPr>
              <a:t>ncols</a:t>
            </a:r>
            <a:r>
              <a:rPr lang="en-US" sz="1000" b="1" dirty="0">
                <a:latin typeface="Courier New" pitchFamily="49" charset="0"/>
              </a:rPr>
              <a:t>);</a:t>
            </a:r>
          </a:p>
          <a:p>
            <a:r>
              <a:rPr lang="en-US" sz="1000" b="1" dirty="0">
                <a:latin typeface="Courier New" pitchFamily="49" charset="0"/>
              </a:rPr>
              <a:t>    </a:t>
            </a:r>
            <a:r>
              <a:rPr lang="en-US" sz="1000" b="1" dirty="0" err="1">
                <a:solidFill>
                  <a:srgbClr val="FF0000"/>
                </a:solidFill>
                <a:latin typeface="Courier New" pitchFamily="49" charset="0"/>
              </a:rPr>
              <a:t>pthread_create</a:t>
            </a:r>
            <a:r>
              <a:rPr lang="en-US" sz="1000" b="1" dirty="0">
                <a:solidFill>
                  <a:srgbClr val="FF0000"/>
                </a:solidFill>
                <a:latin typeface="Courier New" pitchFamily="49" charset="0"/>
              </a:rPr>
              <a:t>(&amp;thread[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NULL, </a:t>
            </a:r>
            <a:r>
              <a:rPr lang="en-US" sz="1000" b="1" dirty="0">
                <a:solidFill>
                  <a:srgbClr val="3366FF"/>
                </a:solidFill>
                <a:latin typeface="Courier New" pitchFamily="49" charset="0"/>
              </a:rPr>
              <a:t>correct</a:t>
            </a:r>
            <a:r>
              <a:rPr lang="en-US" sz="1000" b="1" dirty="0">
                <a:solidFill>
                  <a:srgbClr val="FF0000"/>
                </a:solidFill>
                <a:latin typeface="Courier New" pitchFamily="49" charset="0"/>
              </a:rPr>
              <a:t>, &amp;</a:t>
            </a:r>
            <a:r>
              <a:rPr lang="en-US" sz="1000" b="1" dirty="0" err="1">
                <a:solidFill>
                  <a:srgbClr val="FF0000"/>
                </a:solidFill>
                <a:latin typeface="Courier New" pitchFamily="49" charset="0"/>
              </a:rPr>
              <a:t>arg</a:t>
            </a:r>
            <a:r>
              <a:rPr lang="en-US" sz="1000" b="1" dirty="0">
                <a:solidFill>
                  <a:srgbClr val="FF0000"/>
                </a:solidFill>
                <a:latin typeface="Courier New" pitchFamily="49" charset="0"/>
              </a:rPr>
              <a:t>[</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a:t>
            </a:r>
          </a:p>
          <a:p>
            <a:r>
              <a:rPr lang="en-US" sz="1000" b="1" dirty="0">
                <a:latin typeface="Courier New" pitchFamily="49" charset="0"/>
              </a:rPr>
              <a:t>  }</a:t>
            </a: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solidFill>
                  <a:srgbClr val="FF0000"/>
                </a:solidFill>
                <a:latin typeface="Courier New" pitchFamily="49" charset="0"/>
              </a:rPr>
              <a:t>pthread_join</a:t>
            </a:r>
            <a:r>
              <a:rPr lang="en-US" sz="1000" b="1" dirty="0">
                <a:solidFill>
                  <a:srgbClr val="FF0000"/>
                </a:solidFill>
                <a:latin typeface="Courier New" pitchFamily="49" charset="0"/>
              </a:rPr>
              <a:t>(thread[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(void *)&amp;status);</a:t>
            </a:r>
          </a:p>
          <a:p>
            <a:endParaRPr lang="en-US" sz="1000" b="1" dirty="0">
              <a:latin typeface="Courier New" pitchFamily="49" charset="0"/>
            </a:endParaRP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p>
          <a:p>
            <a:r>
              <a:rPr lang="en-US" sz="1000" b="1" dirty="0">
                <a:latin typeface="Courier New" pitchFamily="49" charset="0"/>
              </a:rPr>
              <a:t>    </a:t>
            </a:r>
            <a:r>
              <a:rPr lang="en-US" sz="1000" b="1" dirty="0" err="1">
                <a:latin typeface="Courier New" pitchFamily="49" charset="0"/>
              </a:rPr>
              <a:t>pack_arg</a:t>
            </a:r>
            <a:r>
              <a:rPr lang="en-US" sz="1000" b="1" dirty="0">
                <a:latin typeface="Courier New" pitchFamily="49" charset="0"/>
              </a:rPr>
              <a:t>(&amp;</a:t>
            </a:r>
            <a:r>
              <a:rPr lang="en-US" sz="1000" b="1" dirty="0" err="1">
                <a:latin typeface="Courier New" pitchFamily="49" charset="0"/>
              </a:rPr>
              <a:t>arg</a:t>
            </a:r>
            <a:r>
              <a:rPr lang="en-US" sz="1000" b="1" dirty="0">
                <a:latin typeface="Courier New" pitchFamily="49" charset="0"/>
              </a:rPr>
              <a:t>[</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in_pixels</a:t>
            </a:r>
            <a:r>
              <a:rPr lang="en-US" sz="1000" b="1" dirty="0">
                <a:latin typeface="Courier New" pitchFamily="49" charset="0"/>
              </a:rPr>
              <a:t>, </a:t>
            </a:r>
            <a:r>
              <a:rPr lang="en-US" sz="1000" b="1" dirty="0" err="1">
                <a:latin typeface="Courier New" pitchFamily="49" charset="0"/>
              </a:rPr>
              <a:t>out_pixels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nrows</a:t>
            </a:r>
            <a:r>
              <a:rPr lang="en-US" sz="1000" b="1" dirty="0">
                <a:latin typeface="Courier New" pitchFamily="49" charset="0"/>
              </a:rPr>
              <a:t>, </a:t>
            </a:r>
            <a:r>
              <a:rPr lang="en-US" sz="1000" b="1" dirty="0" err="1">
                <a:latin typeface="Courier New" pitchFamily="49" charset="0"/>
              </a:rPr>
              <a:t>ncols</a:t>
            </a:r>
            <a:r>
              <a:rPr lang="en-US" sz="1000" b="1" dirty="0">
                <a:latin typeface="Courier New" pitchFamily="49" charset="0"/>
              </a:rPr>
              <a:t>);</a:t>
            </a:r>
          </a:p>
          <a:p>
            <a:r>
              <a:rPr lang="en-US" sz="1000" b="1" dirty="0">
                <a:latin typeface="Courier New" pitchFamily="49" charset="0"/>
              </a:rPr>
              <a:t>    </a:t>
            </a:r>
            <a:r>
              <a:rPr lang="en-US" sz="1000" b="1" dirty="0" err="1">
                <a:solidFill>
                  <a:srgbClr val="FF0000"/>
                </a:solidFill>
                <a:latin typeface="Courier New" pitchFamily="49" charset="0"/>
              </a:rPr>
              <a:t>pthread_create</a:t>
            </a:r>
            <a:r>
              <a:rPr lang="en-US" sz="1000" b="1" dirty="0">
                <a:solidFill>
                  <a:srgbClr val="FF0000"/>
                </a:solidFill>
                <a:latin typeface="Courier New" pitchFamily="49" charset="0"/>
              </a:rPr>
              <a:t>(&amp;thread[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NULL, </a:t>
            </a:r>
            <a:r>
              <a:rPr lang="en-US" sz="1000" b="1" dirty="0">
                <a:solidFill>
                  <a:srgbClr val="3366FF"/>
                </a:solidFill>
                <a:latin typeface="Courier New" pitchFamily="49" charset="0"/>
              </a:rPr>
              <a:t>smooth</a:t>
            </a:r>
            <a:r>
              <a:rPr lang="en-US" sz="1000" b="1" dirty="0">
                <a:solidFill>
                  <a:srgbClr val="FF0000"/>
                </a:solidFill>
                <a:latin typeface="Courier New" pitchFamily="49" charset="0"/>
              </a:rPr>
              <a:t>, &amp;</a:t>
            </a:r>
            <a:r>
              <a:rPr lang="en-US" sz="1000" b="1" dirty="0" err="1">
                <a:solidFill>
                  <a:srgbClr val="FF0000"/>
                </a:solidFill>
                <a:latin typeface="Courier New" pitchFamily="49" charset="0"/>
              </a:rPr>
              <a:t>arg</a:t>
            </a:r>
            <a:r>
              <a:rPr lang="en-US" sz="1000" b="1" dirty="0">
                <a:solidFill>
                  <a:srgbClr val="FF0000"/>
                </a:solidFill>
                <a:latin typeface="Courier New" pitchFamily="49" charset="0"/>
              </a:rPr>
              <a:t>[</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a:t>
            </a:r>
          </a:p>
          <a:p>
            <a:r>
              <a:rPr lang="en-US" sz="1000" b="1" dirty="0">
                <a:latin typeface="Courier New" pitchFamily="49" charset="0"/>
              </a:rPr>
              <a:t>  }</a:t>
            </a: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solidFill>
                  <a:srgbClr val="FF0000"/>
                </a:solidFill>
                <a:latin typeface="Courier New" pitchFamily="49" charset="0"/>
              </a:rPr>
              <a:t>pthread_join</a:t>
            </a:r>
            <a:r>
              <a:rPr lang="en-US" sz="1000" b="1" dirty="0">
                <a:solidFill>
                  <a:srgbClr val="FF0000"/>
                </a:solidFill>
                <a:latin typeface="Courier New" pitchFamily="49" charset="0"/>
              </a:rPr>
              <a:t>(thread[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(void *)&amp;status);</a:t>
            </a:r>
          </a:p>
          <a:p>
            <a:endParaRPr lang="en-US" sz="1000" b="1" dirty="0">
              <a:solidFill>
                <a:srgbClr val="FF0000"/>
              </a:solidFill>
              <a:latin typeface="Courier New" pitchFamily="49" charset="0"/>
            </a:endParaRP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p>
          <a:p>
            <a:r>
              <a:rPr lang="en-US" sz="1000" b="1" dirty="0">
                <a:latin typeface="Courier New" pitchFamily="49" charset="0"/>
              </a:rPr>
              <a:t>    </a:t>
            </a:r>
            <a:r>
              <a:rPr lang="en-US" sz="1000" b="1" dirty="0" err="1">
                <a:latin typeface="Courier New" pitchFamily="49" charset="0"/>
              </a:rPr>
              <a:t>pack_arg</a:t>
            </a:r>
            <a:r>
              <a:rPr lang="en-US" sz="1000" b="1" dirty="0">
                <a:latin typeface="Courier New" pitchFamily="49" charset="0"/>
              </a:rPr>
              <a:t>(&amp;</a:t>
            </a:r>
            <a:r>
              <a:rPr lang="en-US" sz="1000" b="1" dirty="0" err="1">
                <a:latin typeface="Courier New" pitchFamily="49" charset="0"/>
              </a:rPr>
              <a:t>arg</a:t>
            </a:r>
            <a:r>
              <a:rPr lang="en-US" sz="1000" b="1" dirty="0">
                <a:latin typeface="Courier New" pitchFamily="49" charset="0"/>
              </a:rPr>
              <a:t>[</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out_pixels</a:t>
            </a:r>
            <a:r>
              <a:rPr lang="en-US" sz="1000" b="1" dirty="0">
                <a:latin typeface="Courier New" pitchFamily="49" charset="0"/>
              </a:rPr>
              <a:t>, </a:t>
            </a:r>
            <a:r>
              <a:rPr lang="en-US" sz="1000" b="1" dirty="0" err="1">
                <a:latin typeface="Courier New" pitchFamily="49" charset="0"/>
              </a:rPr>
              <a:t>in_pixels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nrows</a:t>
            </a:r>
            <a:r>
              <a:rPr lang="en-US" sz="1000" b="1" dirty="0">
                <a:latin typeface="Courier New" pitchFamily="49" charset="0"/>
              </a:rPr>
              <a:t>, </a:t>
            </a:r>
            <a:r>
              <a:rPr lang="en-US" sz="1000" b="1" dirty="0" err="1">
                <a:latin typeface="Courier New" pitchFamily="49" charset="0"/>
              </a:rPr>
              <a:t>ncols</a:t>
            </a:r>
            <a:r>
              <a:rPr lang="en-US" sz="1000" b="1" dirty="0">
                <a:latin typeface="Courier New" pitchFamily="49" charset="0"/>
              </a:rPr>
              <a:t>);</a:t>
            </a:r>
          </a:p>
          <a:p>
            <a:r>
              <a:rPr lang="en-US" sz="1000" b="1" dirty="0">
                <a:latin typeface="Courier New" pitchFamily="49" charset="0"/>
              </a:rPr>
              <a:t>    </a:t>
            </a:r>
            <a:r>
              <a:rPr lang="en-US" sz="1000" b="1" dirty="0" err="1">
                <a:solidFill>
                  <a:srgbClr val="FF0000"/>
                </a:solidFill>
                <a:latin typeface="Courier New" pitchFamily="49" charset="0"/>
              </a:rPr>
              <a:t>pthread_create</a:t>
            </a:r>
            <a:r>
              <a:rPr lang="en-US" sz="1000" b="1" dirty="0">
                <a:solidFill>
                  <a:srgbClr val="FF0000"/>
                </a:solidFill>
                <a:latin typeface="Courier New" pitchFamily="49" charset="0"/>
              </a:rPr>
              <a:t>(&amp;thread[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NULL, </a:t>
            </a:r>
            <a:r>
              <a:rPr lang="en-US" sz="1000" b="1" dirty="0">
                <a:solidFill>
                  <a:srgbClr val="3366FF"/>
                </a:solidFill>
                <a:latin typeface="Courier New" pitchFamily="49" charset="0"/>
              </a:rPr>
              <a:t>detect</a:t>
            </a:r>
            <a:r>
              <a:rPr lang="en-US" sz="1000" b="1" dirty="0">
                <a:solidFill>
                  <a:srgbClr val="FF0000"/>
                </a:solidFill>
                <a:latin typeface="Courier New" pitchFamily="49" charset="0"/>
              </a:rPr>
              <a:t>, &amp;</a:t>
            </a:r>
            <a:r>
              <a:rPr lang="en-US" sz="1000" b="1" dirty="0" err="1">
                <a:solidFill>
                  <a:srgbClr val="FF0000"/>
                </a:solidFill>
                <a:latin typeface="Courier New" pitchFamily="49" charset="0"/>
              </a:rPr>
              <a:t>arg</a:t>
            </a:r>
            <a:r>
              <a:rPr lang="en-US" sz="1000" b="1" dirty="0">
                <a:solidFill>
                  <a:srgbClr val="FF0000"/>
                </a:solidFill>
                <a:latin typeface="Courier New" pitchFamily="49" charset="0"/>
              </a:rPr>
              <a:t>[</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a:t>
            </a:r>
          </a:p>
          <a:p>
            <a:r>
              <a:rPr lang="en-US" sz="1000" b="1" dirty="0">
                <a:latin typeface="Courier New" pitchFamily="49" charset="0"/>
              </a:rPr>
              <a:t>  }</a:t>
            </a: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solidFill>
                  <a:srgbClr val="FF0000"/>
                </a:solidFill>
                <a:latin typeface="Courier New" pitchFamily="49" charset="0"/>
              </a:rPr>
              <a:t>pthread_join</a:t>
            </a:r>
            <a:r>
              <a:rPr lang="en-US" sz="1000" b="1" dirty="0">
                <a:solidFill>
                  <a:srgbClr val="FF0000"/>
                </a:solidFill>
                <a:latin typeface="Courier New" pitchFamily="49" charset="0"/>
              </a:rPr>
              <a:t>(thread[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(void *)&amp;status);</a:t>
            </a:r>
          </a:p>
        </p:txBody>
      </p:sp>
      <p:pic>
        <p:nvPicPr>
          <p:cNvPr id="64517" name="Picture 2"/>
          <p:cNvPicPr>
            <a:picLocks noChangeAspect="1" noChangeArrowheads="1"/>
          </p:cNvPicPr>
          <p:nvPr/>
        </p:nvPicPr>
        <p:blipFill>
          <a:blip r:embed="rId3" cstate="print"/>
          <a:srcRect/>
          <a:stretch>
            <a:fillRect/>
          </a:stretch>
        </p:blipFill>
        <p:spPr bwMode="auto">
          <a:xfrm>
            <a:off x="1698625" y="1966913"/>
            <a:ext cx="5743575" cy="1049337"/>
          </a:xfrm>
          <a:prstGeom prst="rect">
            <a:avLst/>
          </a:prstGeom>
          <a:noFill/>
          <a:ln w="9525">
            <a:noFill/>
            <a:miter lim="800000"/>
            <a:headEnd/>
            <a:tailEnd/>
          </a:ln>
        </p:spPr>
      </p:pic>
    </p:spTree>
    <p:extLst>
      <p:ext uri="{BB962C8B-B14F-4D97-AF65-F5344CB8AC3E}">
        <p14:creationId xmlns:p14="http://schemas.microsoft.com/office/powerpoint/2010/main" xmlns="" val="2835523777"/>
      </p:ext>
    </p:extLst>
  </p:cSld>
  <p:clrMapOvr>
    <a:masterClrMapping/>
  </p:clrMapOvr>
  <p:transition>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r>
              <a:rPr lang="en-US" smtClean="0"/>
              <a:t>Data Parallel - Second Results</a:t>
            </a:r>
            <a:endParaRPr lang="en-US" dirty="0" smtClean="0"/>
          </a:p>
        </p:txBody>
      </p:sp>
      <p:graphicFrame>
        <p:nvGraphicFramePr>
          <p:cNvPr id="11" name="Object 2"/>
          <p:cNvGraphicFramePr>
            <a:graphicFrameLocks noChangeAspect="1"/>
          </p:cNvGraphicFramePr>
          <p:nvPr>
            <p:extLst>
              <p:ext uri="{D42A27DB-BD31-4B8C-83A1-F6EECF244321}">
                <p14:modId xmlns:p14="http://schemas.microsoft.com/office/powerpoint/2010/main" xmlns="" val="645008163"/>
              </p:ext>
            </p:extLst>
          </p:nvPr>
        </p:nvGraphicFramePr>
        <p:xfrm>
          <a:off x="762240" y="3808502"/>
          <a:ext cx="3524250" cy="2163763"/>
        </p:xfrm>
        <a:graphic>
          <a:graphicData uri="http://schemas.openxmlformats.org/presentationml/2006/ole">
            <p:oleObj spid="_x0000_s3243" r:id="rId4" imgW="3523793" imgH="2164268" progId="Excel.Sheet.8">
              <p:embed/>
            </p:oleObj>
          </a:graphicData>
        </a:graphic>
      </p:graphicFrame>
      <p:sp>
        <p:nvSpPr>
          <p:cNvPr id="12" name="Rectangle 3"/>
          <p:cNvSpPr>
            <a:spLocks noGrp="1" noChangeArrowheads="1"/>
          </p:cNvSpPr>
          <p:nvPr>
            <p:ph type="body" sz="half" idx="4294967295"/>
          </p:nvPr>
        </p:nvSpPr>
        <p:spPr>
          <a:xfrm>
            <a:off x="483056" y="1207698"/>
            <a:ext cx="4665663" cy="4940690"/>
          </a:xfrm>
        </p:spPr>
        <p:txBody>
          <a:bodyPr/>
          <a:lstStyle/>
          <a:p>
            <a:pPr>
              <a:spcBef>
                <a:spcPts val="900"/>
              </a:spcBef>
              <a:buFont typeface="Arial" pitchFamily="34" charset="0"/>
              <a:buChar char="•"/>
            </a:pPr>
            <a:r>
              <a:rPr lang="en-US" sz="2400" dirty="0" smtClean="0">
                <a:latin typeface="Arial" pitchFamily="34" charset="0"/>
                <a:cs typeface="Arial" pitchFamily="34" charset="0"/>
              </a:rPr>
              <a:t>Results:</a:t>
            </a:r>
          </a:p>
          <a:p>
            <a:pPr lvl="1">
              <a:spcBef>
                <a:spcPts val="900"/>
              </a:spcBef>
              <a:buFont typeface="Arial" pitchFamily="34" charset="0"/>
              <a:buChar char="•"/>
            </a:pPr>
            <a:r>
              <a:rPr lang="en-US" sz="2000" dirty="0" smtClean="0">
                <a:latin typeface="Arial" pitchFamily="34" charset="0"/>
                <a:cs typeface="Arial" pitchFamily="34" charset="0"/>
              </a:rPr>
              <a:t>Slower than sequential!</a:t>
            </a:r>
          </a:p>
          <a:p>
            <a:pPr>
              <a:spcBef>
                <a:spcPts val="900"/>
              </a:spcBef>
              <a:buFont typeface="Arial" pitchFamily="34" charset="0"/>
              <a:buChar char="•"/>
            </a:pPr>
            <a:r>
              <a:rPr lang="en-US" sz="2400" dirty="0" smtClean="0">
                <a:latin typeface="Arial" pitchFamily="34" charset="0"/>
                <a:cs typeface="Arial" pitchFamily="34" charset="0"/>
              </a:rPr>
              <a:t>Diagnosis:</a:t>
            </a:r>
          </a:p>
          <a:p>
            <a:pPr lvl="1">
              <a:spcBef>
                <a:spcPts val="900"/>
              </a:spcBef>
              <a:buFont typeface="Arial" pitchFamily="34" charset="0"/>
              <a:buChar char="•"/>
            </a:pPr>
            <a:r>
              <a:rPr lang="en-US" sz="2000" dirty="0" smtClean="0">
                <a:latin typeface="Arial" pitchFamily="34" charset="0"/>
                <a:cs typeface="Arial" pitchFamily="34" charset="0"/>
              </a:rPr>
              <a:t>False sharing between caches</a:t>
            </a:r>
          </a:p>
        </p:txBody>
      </p:sp>
      <p:pic>
        <p:nvPicPr>
          <p:cNvPr id="13" name="Picture 6"/>
          <p:cNvPicPr>
            <a:picLocks noChangeAspect="1" noChangeArrowheads="1"/>
          </p:cNvPicPr>
          <p:nvPr/>
        </p:nvPicPr>
        <p:blipFill>
          <a:blip r:embed="rId5" cstate="print"/>
          <a:srcRect/>
          <a:stretch>
            <a:fillRect/>
          </a:stretch>
        </p:blipFill>
        <p:spPr bwMode="auto">
          <a:xfrm>
            <a:off x="4623758" y="3514725"/>
            <a:ext cx="4188454" cy="2359025"/>
          </a:xfrm>
          <a:prstGeom prst="rect">
            <a:avLst/>
          </a:prstGeom>
          <a:noFill/>
          <a:ln w="38100" algn="ctr">
            <a:noFill/>
            <a:miter lim="800000"/>
            <a:headEnd/>
            <a:tailEnd/>
          </a:ln>
        </p:spPr>
      </p:pic>
      <p:pic>
        <p:nvPicPr>
          <p:cNvPr id="14" name="Picture 5"/>
          <p:cNvPicPr>
            <a:picLocks noChangeAspect="1" noChangeArrowheads="1"/>
          </p:cNvPicPr>
          <p:nvPr/>
        </p:nvPicPr>
        <p:blipFill>
          <a:blip r:embed="rId6" cstate="print"/>
          <a:srcRect/>
          <a:stretch>
            <a:fillRect/>
          </a:stretch>
        </p:blipFill>
        <p:spPr bwMode="auto">
          <a:xfrm>
            <a:off x="6086304" y="1274810"/>
            <a:ext cx="1803400" cy="1395412"/>
          </a:xfrm>
          <a:prstGeom prst="rect">
            <a:avLst/>
          </a:prstGeom>
          <a:noFill/>
          <a:ln w="38100" algn="ctr">
            <a:noFill/>
            <a:miter lim="800000"/>
            <a:headEnd/>
            <a:tailEnd/>
          </a:ln>
        </p:spPr>
      </p:pic>
    </p:spTree>
    <p:extLst>
      <p:ext uri="{BB962C8B-B14F-4D97-AF65-F5344CB8AC3E}">
        <p14:creationId xmlns:p14="http://schemas.microsoft.com/office/powerpoint/2010/main" xmlns="" val="550951640"/>
      </p:ext>
    </p:extLst>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dirty="0" smtClean="0"/>
              <a:t>Data Parallel - Third Try</a:t>
            </a:r>
            <a:endParaRPr lang="en-US" sz="3200" b="0" dirty="0" smtClean="0"/>
          </a:p>
        </p:txBody>
      </p:sp>
      <p:sp>
        <p:nvSpPr>
          <p:cNvPr id="65539" name="Rectangle 3"/>
          <p:cNvSpPr>
            <a:spLocks noGrp="1" noChangeArrowheads="1"/>
          </p:cNvSpPr>
          <p:nvPr>
            <p:ph type="body" sz="quarter" idx="10"/>
          </p:nvPr>
        </p:nvSpPr>
        <p:spPr/>
        <p:txBody>
          <a:bodyPr/>
          <a:lstStyle/>
          <a:p>
            <a:pPr>
              <a:spcBef>
                <a:spcPts val="1200"/>
              </a:spcBef>
            </a:pPr>
            <a:r>
              <a:rPr lang="en-US" sz="2000" dirty="0" smtClean="0"/>
              <a:t>Strategy: p</a:t>
            </a:r>
            <a:r>
              <a:rPr lang="en-US" sz="1800" dirty="0" smtClean="0"/>
              <a:t>artition by contiguous slice of rows</a:t>
            </a:r>
          </a:p>
        </p:txBody>
      </p:sp>
      <p:pic>
        <p:nvPicPr>
          <p:cNvPr id="65540" name="Picture 6"/>
          <p:cNvPicPr>
            <a:picLocks noChangeAspect="1" noChangeArrowheads="1"/>
          </p:cNvPicPr>
          <p:nvPr/>
        </p:nvPicPr>
        <p:blipFill>
          <a:blip r:embed="rId3" cstate="print"/>
          <a:srcRect/>
          <a:stretch>
            <a:fillRect/>
          </a:stretch>
        </p:blipFill>
        <p:spPr bwMode="auto">
          <a:xfrm>
            <a:off x="6657975" y="1747838"/>
            <a:ext cx="1803400" cy="1395412"/>
          </a:xfrm>
          <a:prstGeom prst="rect">
            <a:avLst/>
          </a:prstGeom>
          <a:noFill/>
          <a:ln w="38100" algn="ctr">
            <a:noFill/>
            <a:miter lim="800000"/>
            <a:headEnd/>
            <a:tailEnd/>
          </a:ln>
        </p:spPr>
      </p:pic>
      <p:sp>
        <p:nvSpPr>
          <p:cNvPr id="231431" name="Rectangle 7"/>
          <p:cNvSpPr>
            <a:spLocks noChangeArrowheads="1"/>
          </p:cNvSpPr>
          <p:nvPr/>
        </p:nvSpPr>
        <p:spPr bwMode="auto">
          <a:xfrm>
            <a:off x="1827213" y="1830388"/>
            <a:ext cx="3659187" cy="4108450"/>
          </a:xfrm>
          <a:prstGeom prst="rect">
            <a:avLst/>
          </a:prstGeom>
          <a:solidFill>
            <a:schemeClr val="folHlink">
              <a:alpha val="5000"/>
            </a:schemeClr>
          </a:solidFill>
          <a:ln w="9525">
            <a:noFill/>
            <a:miter lim="800000"/>
            <a:headEnd/>
            <a:tailEnd/>
          </a:ln>
          <a:effectLst/>
        </p:spPr>
        <p:txBody>
          <a:bodyPr wrap="none" anchor="ctr">
            <a:spAutoFit/>
          </a:bodyPr>
          <a:lstStyle/>
          <a:p>
            <a:pPr>
              <a:defRPr/>
            </a:pPr>
            <a:r>
              <a:rPr lang="en-US" sz="900" dirty="0">
                <a:solidFill>
                  <a:schemeClr val="bg1">
                    <a:lumMod val="10000"/>
                  </a:schemeClr>
                </a:solidFill>
                <a:latin typeface="+mn-lt"/>
              </a:rPr>
              <a:t> </a:t>
            </a:r>
            <a:r>
              <a:rPr lang="nn-NO" sz="900" dirty="0">
                <a:solidFill>
                  <a:schemeClr val="bg1">
                    <a:lumMod val="10000"/>
                  </a:schemeClr>
                </a:solidFill>
                <a:latin typeface="+mn-lt"/>
              </a:rPr>
              <a:t>for (i = 0; i &lt; nslices; ++i) {</a:t>
            </a:r>
          </a:p>
          <a:p>
            <a:pPr>
              <a:defRPr/>
            </a:pPr>
            <a:r>
              <a:rPr lang="en-US" sz="900" dirty="0">
                <a:solidFill>
                  <a:schemeClr val="bg1">
                    <a:lumMod val="10000"/>
                  </a:schemeClr>
                </a:solidFill>
                <a:latin typeface="+mn-lt"/>
              </a:rPr>
              <a:t>    row0 = </a:t>
            </a:r>
            <a:r>
              <a:rPr lang="en-US" sz="900" dirty="0" err="1">
                <a:solidFill>
                  <a:schemeClr val="bg1">
                    <a:lumMod val="10000"/>
                  </a:schemeClr>
                </a:solidFill>
                <a:latin typeface="+mn-lt"/>
              </a:rPr>
              <a:t>i</a:t>
            </a:r>
            <a:r>
              <a:rPr lang="en-US" sz="900" dirty="0">
                <a:solidFill>
                  <a:schemeClr val="bg1">
                    <a:lumMod val="10000"/>
                  </a:schemeClr>
                </a:solidFill>
                <a:latin typeface="+mn-lt"/>
              </a:rPr>
              <a:t> * </a:t>
            </a:r>
            <a:r>
              <a:rPr lang="en-US" sz="900" dirty="0" err="1">
                <a:solidFill>
                  <a:schemeClr val="bg1">
                    <a:lumMod val="10000"/>
                  </a:schemeClr>
                </a:solidFill>
                <a:latin typeface="+mn-lt"/>
              </a:rPr>
              <a:t>srows</a:t>
            </a:r>
            <a:r>
              <a:rPr lang="en-US" sz="900" dirty="0">
                <a:solidFill>
                  <a:schemeClr val="bg1">
                    <a:lumMod val="10000"/>
                  </a:schemeClr>
                </a:solidFill>
                <a:latin typeface="+mn-lt"/>
              </a:rPr>
              <a:t>;</a:t>
            </a:r>
          </a:p>
          <a:p>
            <a:pPr>
              <a:defRPr/>
            </a:pPr>
            <a:r>
              <a:rPr lang="en-US" sz="900" dirty="0">
                <a:solidFill>
                  <a:schemeClr val="bg1">
                    <a:lumMod val="10000"/>
                  </a:schemeClr>
                </a:solidFill>
                <a:latin typeface="+mn-lt"/>
              </a:rPr>
              <a:t>    row1 = (row0 + </a:t>
            </a:r>
            <a:r>
              <a:rPr lang="en-US" sz="900" dirty="0" err="1">
                <a:solidFill>
                  <a:schemeClr val="bg1">
                    <a:lumMod val="10000"/>
                  </a:schemeClr>
                </a:solidFill>
                <a:latin typeface="+mn-lt"/>
              </a:rPr>
              <a:t>srows</a:t>
            </a:r>
            <a:r>
              <a:rPr lang="en-US" sz="900" dirty="0">
                <a:solidFill>
                  <a:schemeClr val="bg1">
                    <a:lumMod val="10000"/>
                  </a:schemeClr>
                </a:solidFill>
                <a:latin typeface="+mn-lt"/>
              </a:rPr>
              <a:t> &lt; </a:t>
            </a:r>
            <a:r>
              <a:rPr lang="en-US" sz="900" dirty="0" err="1">
                <a:solidFill>
                  <a:schemeClr val="bg1">
                    <a:lumMod val="10000"/>
                  </a:schemeClr>
                </a:solidFill>
                <a:latin typeface="+mn-lt"/>
              </a:rPr>
              <a:t>nrows</a:t>
            </a:r>
            <a:r>
              <a:rPr lang="en-US" sz="900" dirty="0">
                <a:solidFill>
                  <a:schemeClr val="bg1">
                    <a:lumMod val="10000"/>
                  </a:schemeClr>
                </a:solidFill>
                <a:latin typeface="+mn-lt"/>
              </a:rPr>
              <a:t>)? row0 + </a:t>
            </a:r>
            <a:r>
              <a:rPr lang="en-US" sz="900" dirty="0" err="1">
                <a:solidFill>
                  <a:schemeClr val="bg1">
                    <a:lumMod val="10000"/>
                  </a:schemeClr>
                </a:solidFill>
                <a:latin typeface="+mn-lt"/>
              </a:rPr>
              <a:t>srows</a:t>
            </a:r>
            <a:r>
              <a:rPr lang="en-US" sz="900" dirty="0">
                <a:solidFill>
                  <a:schemeClr val="bg1">
                    <a:lumMod val="10000"/>
                  </a:schemeClr>
                </a:solidFill>
                <a:latin typeface="+mn-lt"/>
              </a:rPr>
              <a:t> : </a:t>
            </a:r>
            <a:r>
              <a:rPr lang="en-US" sz="900" dirty="0" err="1">
                <a:solidFill>
                  <a:schemeClr val="bg1">
                    <a:lumMod val="10000"/>
                  </a:schemeClr>
                </a:solidFill>
                <a:latin typeface="+mn-lt"/>
              </a:rPr>
              <a:t>nrows</a:t>
            </a:r>
            <a:r>
              <a:rPr lang="en-US" sz="900" dirty="0">
                <a:solidFill>
                  <a:schemeClr val="bg1">
                    <a:lumMod val="10000"/>
                  </a:schemeClr>
                </a:solidFill>
                <a:latin typeface="+mn-lt"/>
              </a:rPr>
              <a:t>;</a:t>
            </a:r>
          </a:p>
          <a:p>
            <a:pPr>
              <a:defRPr/>
            </a:pPr>
            <a:r>
              <a:rPr lang="en-US" sz="900" dirty="0">
                <a:solidFill>
                  <a:schemeClr val="bg1">
                    <a:lumMod val="10000"/>
                  </a:schemeClr>
                </a:solidFill>
                <a:latin typeface="+mn-lt"/>
              </a:rPr>
              <a:t>    </a:t>
            </a:r>
            <a:r>
              <a:rPr lang="en-US" sz="900" dirty="0" err="1">
                <a:solidFill>
                  <a:schemeClr val="bg1">
                    <a:lumMod val="10000"/>
                  </a:schemeClr>
                </a:solidFill>
                <a:latin typeface="+mn-lt"/>
              </a:rPr>
              <a:t>pack_arg</a:t>
            </a:r>
            <a:r>
              <a:rPr lang="en-US" sz="900" dirty="0">
                <a:solidFill>
                  <a:schemeClr val="bg1">
                    <a:lumMod val="10000"/>
                  </a:schemeClr>
                </a:solidFill>
                <a:latin typeface="+mn-lt"/>
              </a:rPr>
              <a:t>(&amp;</a:t>
            </a:r>
            <a:r>
              <a:rPr lang="en-US" sz="900" dirty="0" err="1">
                <a:solidFill>
                  <a:schemeClr val="bg1">
                    <a:lumMod val="10000"/>
                  </a:schemeClr>
                </a:solidFill>
                <a:latin typeface="+mn-lt"/>
              </a:rPr>
              <a:t>arg</a:t>
            </a:r>
            <a:r>
              <a:rPr lang="en-US" sz="900" dirty="0">
                <a:solidFill>
                  <a:schemeClr val="bg1">
                    <a:lumMod val="10000"/>
                  </a:schemeClr>
                </a:solidFill>
                <a:latin typeface="+mn-lt"/>
              </a:rPr>
              <a:t>[</a:t>
            </a:r>
            <a:r>
              <a:rPr lang="en-US" sz="900" dirty="0" err="1">
                <a:solidFill>
                  <a:schemeClr val="bg1">
                    <a:lumMod val="10000"/>
                  </a:schemeClr>
                </a:solidFill>
                <a:latin typeface="+mn-lt"/>
              </a:rPr>
              <a:t>i</a:t>
            </a:r>
            <a:r>
              <a:rPr lang="en-US" sz="900" dirty="0">
                <a:solidFill>
                  <a:schemeClr val="bg1">
                    <a:lumMod val="10000"/>
                  </a:schemeClr>
                </a:solidFill>
                <a:latin typeface="+mn-lt"/>
              </a:rPr>
              <a:t>], </a:t>
            </a:r>
            <a:r>
              <a:rPr lang="en-US" sz="900" dirty="0" err="1">
                <a:solidFill>
                  <a:schemeClr val="bg1">
                    <a:lumMod val="10000"/>
                  </a:schemeClr>
                </a:solidFill>
                <a:latin typeface="+mn-lt"/>
              </a:rPr>
              <a:t>out_pixels</a:t>
            </a:r>
            <a:r>
              <a:rPr lang="en-US" sz="900" dirty="0">
                <a:solidFill>
                  <a:schemeClr val="bg1">
                    <a:lumMod val="10000"/>
                  </a:schemeClr>
                </a:solidFill>
                <a:latin typeface="+mn-lt"/>
              </a:rPr>
              <a:t>, </a:t>
            </a:r>
            <a:r>
              <a:rPr lang="en-US" sz="900" dirty="0" err="1">
                <a:solidFill>
                  <a:schemeClr val="bg1">
                    <a:lumMod val="10000"/>
                  </a:schemeClr>
                </a:solidFill>
                <a:latin typeface="+mn-lt"/>
              </a:rPr>
              <a:t>in_pixels</a:t>
            </a:r>
            <a:r>
              <a:rPr lang="en-US" sz="900" dirty="0">
                <a:solidFill>
                  <a:schemeClr val="bg1">
                    <a:lumMod val="10000"/>
                  </a:schemeClr>
                </a:solidFill>
                <a:latin typeface="+mn-lt"/>
              </a:rPr>
              <a:t>, row0, row1, </a:t>
            </a:r>
            <a:r>
              <a:rPr lang="en-US" sz="900" dirty="0" err="1">
                <a:solidFill>
                  <a:schemeClr val="bg1">
                    <a:lumMod val="10000"/>
                  </a:schemeClr>
                </a:solidFill>
                <a:latin typeface="+mn-lt"/>
              </a:rPr>
              <a:t>nrows</a:t>
            </a:r>
            <a:r>
              <a:rPr lang="en-US" sz="900" dirty="0">
                <a:solidFill>
                  <a:schemeClr val="bg1">
                    <a:lumMod val="10000"/>
                  </a:schemeClr>
                </a:solidFill>
                <a:latin typeface="+mn-lt"/>
              </a:rPr>
              <a:t>, </a:t>
            </a:r>
            <a:r>
              <a:rPr lang="en-US" sz="900" dirty="0" err="1">
                <a:solidFill>
                  <a:schemeClr val="bg1">
                    <a:lumMod val="10000"/>
                  </a:schemeClr>
                </a:solidFill>
                <a:latin typeface="+mn-lt"/>
              </a:rPr>
              <a:t>ncols</a:t>
            </a:r>
            <a:r>
              <a:rPr lang="en-US" sz="900" dirty="0">
                <a:solidFill>
                  <a:schemeClr val="bg1">
                    <a:lumMod val="10000"/>
                  </a:schemeClr>
                </a:solidFill>
                <a:latin typeface="+mn-lt"/>
              </a:rPr>
              <a:t>);</a:t>
            </a:r>
          </a:p>
          <a:p>
            <a:pPr>
              <a:defRPr/>
            </a:pPr>
            <a:r>
              <a:rPr lang="en-US" sz="900" dirty="0">
                <a:solidFill>
                  <a:srgbClr val="C00000"/>
                </a:solidFill>
                <a:latin typeface="+mn-lt"/>
              </a:rPr>
              <a:t>    </a:t>
            </a:r>
            <a:r>
              <a:rPr lang="en-US" sz="900" dirty="0" err="1">
                <a:solidFill>
                  <a:srgbClr val="C00000"/>
                </a:solidFill>
                <a:latin typeface="+mn-lt"/>
              </a:rPr>
              <a:t>pthread_create</a:t>
            </a:r>
            <a:r>
              <a:rPr lang="en-US" sz="900" dirty="0">
                <a:solidFill>
                  <a:srgbClr val="C00000"/>
                </a:solidFill>
                <a:latin typeface="+mn-lt"/>
              </a:rPr>
              <a:t>(&amp;thread[</a:t>
            </a:r>
            <a:r>
              <a:rPr lang="en-US" sz="900" dirty="0" err="1">
                <a:solidFill>
                  <a:srgbClr val="C00000"/>
                </a:solidFill>
                <a:latin typeface="+mn-lt"/>
              </a:rPr>
              <a:t>i</a:t>
            </a:r>
            <a:r>
              <a:rPr lang="en-US" sz="900" dirty="0">
                <a:solidFill>
                  <a:srgbClr val="C00000"/>
                </a:solidFill>
                <a:latin typeface="+mn-lt"/>
              </a:rPr>
              <a:t>], NULL, </a:t>
            </a:r>
            <a:r>
              <a:rPr lang="en-US" sz="900" dirty="0" err="1">
                <a:solidFill>
                  <a:srgbClr val="C00000"/>
                </a:solidFill>
                <a:latin typeface="+mn-lt"/>
              </a:rPr>
              <a:t>correct_rows_thread</a:t>
            </a:r>
            <a:r>
              <a:rPr lang="en-US" sz="900" dirty="0">
                <a:solidFill>
                  <a:srgbClr val="C00000"/>
                </a:solidFill>
                <a:latin typeface="+mn-lt"/>
              </a:rPr>
              <a:t>, &amp;</a:t>
            </a:r>
            <a:r>
              <a:rPr lang="en-US" sz="900" dirty="0" err="1">
                <a:solidFill>
                  <a:srgbClr val="C00000"/>
                </a:solidFill>
                <a:latin typeface="+mn-lt"/>
              </a:rPr>
              <a:t>arg</a:t>
            </a:r>
            <a:r>
              <a:rPr lang="en-US" sz="900" dirty="0">
                <a:solidFill>
                  <a:srgbClr val="C00000"/>
                </a:solidFill>
                <a:latin typeface="+mn-lt"/>
              </a:rPr>
              <a:t>[</a:t>
            </a:r>
            <a:r>
              <a:rPr lang="en-US" sz="900" dirty="0" err="1">
                <a:solidFill>
                  <a:srgbClr val="C00000"/>
                </a:solidFill>
                <a:latin typeface="+mn-lt"/>
              </a:rPr>
              <a:t>i</a:t>
            </a:r>
            <a:r>
              <a:rPr lang="en-US" sz="900" dirty="0">
                <a:solidFill>
                  <a:srgbClr val="C00000"/>
                </a:solidFill>
                <a:latin typeface="+mn-lt"/>
              </a:rPr>
              <a:t>]);</a:t>
            </a:r>
          </a:p>
          <a:p>
            <a:pPr>
              <a:defRPr/>
            </a:pPr>
            <a:r>
              <a:rPr lang="en-US" sz="900" dirty="0">
                <a:solidFill>
                  <a:schemeClr val="bg1">
                    <a:lumMod val="10000"/>
                  </a:schemeClr>
                </a:solidFill>
                <a:latin typeface="+mn-lt"/>
              </a:rPr>
              <a:t>  }</a:t>
            </a:r>
          </a:p>
          <a:p>
            <a:pPr>
              <a:defRPr/>
            </a:pPr>
            <a:r>
              <a:rPr lang="nn-NO" sz="900" dirty="0">
                <a:solidFill>
                  <a:schemeClr val="bg1">
                    <a:lumMod val="10000"/>
                  </a:schemeClr>
                </a:solidFill>
                <a:latin typeface="+mn-lt"/>
              </a:rPr>
              <a:t>  for (i = 0; i &lt; nslices; ++i) {</a:t>
            </a:r>
          </a:p>
          <a:p>
            <a:pPr>
              <a:defRPr/>
            </a:pPr>
            <a:r>
              <a:rPr lang="en-US" sz="900" dirty="0">
                <a:solidFill>
                  <a:srgbClr val="C00000"/>
                </a:solidFill>
                <a:latin typeface="+mn-lt"/>
              </a:rPr>
              <a:t>    </a:t>
            </a:r>
            <a:r>
              <a:rPr lang="en-US" sz="900" dirty="0" err="1">
                <a:solidFill>
                  <a:srgbClr val="C00000"/>
                </a:solidFill>
                <a:latin typeface="+mn-lt"/>
              </a:rPr>
              <a:t>pthread_join</a:t>
            </a:r>
            <a:r>
              <a:rPr lang="en-US" sz="900" dirty="0">
                <a:solidFill>
                  <a:srgbClr val="C00000"/>
                </a:solidFill>
                <a:latin typeface="+mn-lt"/>
              </a:rPr>
              <a:t>(thread[</a:t>
            </a:r>
            <a:r>
              <a:rPr lang="en-US" sz="900" dirty="0" err="1">
                <a:solidFill>
                  <a:srgbClr val="C00000"/>
                </a:solidFill>
                <a:latin typeface="+mn-lt"/>
              </a:rPr>
              <a:t>i</a:t>
            </a:r>
            <a:r>
              <a:rPr lang="en-US" sz="900" dirty="0">
                <a:solidFill>
                  <a:srgbClr val="C00000"/>
                </a:solidFill>
                <a:latin typeface="+mn-lt"/>
              </a:rPr>
              <a:t>], (void *)&amp;status);</a:t>
            </a:r>
          </a:p>
          <a:p>
            <a:pPr>
              <a:defRPr/>
            </a:pPr>
            <a:r>
              <a:rPr lang="en-US" sz="900" dirty="0">
                <a:solidFill>
                  <a:schemeClr val="bg1">
                    <a:lumMod val="10000"/>
                  </a:schemeClr>
                </a:solidFill>
                <a:latin typeface="+mn-lt"/>
              </a:rPr>
              <a:t>  }</a:t>
            </a:r>
          </a:p>
          <a:p>
            <a:pPr>
              <a:defRPr/>
            </a:pPr>
            <a:endParaRPr lang="en-US" sz="900" dirty="0">
              <a:solidFill>
                <a:schemeClr val="bg1">
                  <a:lumMod val="10000"/>
                </a:schemeClr>
              </a:solidFill>
              <a:latin typeface="+mn-lt"/>
            </a:endParaRPr>
          </a:p>
          <a:p>
            <a:pPr>
              <a:defRPr/>
            </a:pPr>
            <a:r>
              <a:rPr lang="nn-NO" sz="900" dirty="0">
                <a:solidFill>
                  <a:schemeClr val="bg1">
                    <a:lumMod val="10000"/>
                  </a:schemeClr>
                </a:solidFill>
                <a:latin typeface="+mn-lt"/>
              </a:rPr>
              <a:t>  for (i = 0; i &lt; nslices; ++i) {</a:t>
            </a:r>
          </a:p>
          <a:p>
            <a:pPr>
              <a:defRPr/>
            </a:pPr>
            <a:r>
              <a:rPr lang="en-US" sz="900" dirty="0">
                <a:solidFill>
                  <a:schemeClr val="bg1">
                    <a:lumMod val="10000"/>
                  </a:schemeClr>
                </a:solidFill>
                <a:latin typeface="+mn-lt"/>
              </a:rPr>
              <a:t>    row0 = </a:t>
            </a:r>
            <a:r>
              <a:rPr lang="en-US" sz="900" dirty="0" err="1">
                <a:solidFill>
                  <a:schemeClr val="bg1">
                    <a:lumMod val="10000"/>
                  </a:schemeClr>
                </a:solidFill>
                <a:latin typeface="+mn-lt"/>
              </a:rPr>
              <a:t>i</a:t>
            </a:r>
            <a:r>
              <a:rPr lang="en-US" sz="900" dirty="0">
                <a:solidFill>
                  <a:schemeClr val="bg1">
                    <a:lumMod val="10000"/>
                  </a:schemeClr>
                </a:solidFill>
                <a:latin typeface="+mn-lt"/>
              </a:rPr>
              <a:t> * </a:t>
            </a:r>
            <a:r>
              <a:rPr lang="en-US" sz="900" dirty="0" err="1">
                <a:solidFill>
                  <a:schemeClr val="bg1">
                    <a:lumMod val="10000"/>
                  </a:schemeClr>
                </a:solidFill>
                <a:latin typeface="+mn-lt"/>
              </a:rPr>
              <a:t>srows</a:t>
            </a:r>
            <a:r>
              <a:rPr lang="en-US" sz="900" dirty="0">
                <a:solidFill>
                  <a:schemeClr val="bg1">
                    <a:lumMod val="10000"/>
                  </a:schemeClr>
                </a:solidFill>
                <a:latin typeface="+mn-lt"/>
              </a:rPr>
              <a:t>;</a:t>
            </a:r>
          </a:p>
          <a:p>
            <a:pPr>
              <a:defRPr/>
            </a:pPr>
            <a:r>
              <a:rPr lang="en-US" sz="900" dirty="0">
                <a:solidFill>
                  <a:schemeClr val="bg1">
                    <a:lumMod val="10000"/>
                  </a:schemeClr>
                </a:solidFill>
                <a:latin typeface="+mn-lt"/>
              </a:rPr>
              <a:t>    row1 = (row0 + </a:t>
            </a:r>
            <a:r>
              <a:rPr lang="en-US" sz="900" dirty="0" err="1">
                <a:solidFill>
                  <a:schemeClr val="bg1">
                    <a:lumMod val="10000"/>
                  </a:schemeClr>
                </a:solidFill>
                <a:latin typeface="+mn-lt"/>
              </a:rPr>
              <a:t>srows</a:t>
            </a:r>
            <a:r>
              <a:rPr lang="en-US" sz="900" dirty="0">
                <a:solidFill>
                  <a:schemeClr val="bg1">
                    <a:lumMod val="10000"/>
                  </a:schemeClr>
                </a:solidFill>
                <a:latin typeface="+mn-lt"/>
              </a:rPr>
              <a:t> &lt; </a:t>
            </a:r>
            <a:r>
              <a:rPr lang="en-US" sz="900" dirty="0" err="1">
                <a:solidFill>
                  <a:schemeClr val="bg1">
                    <a:lumMod val="10000"/>
                  </a:schemeClr>
                </a:solidFill>
                <a:latin typeface="+mn-lt"/>
              </a:rPr>
              <a:t>nrows</a:t>
            </a:r>
            <a:r>
              <a:rPr lang="en-US" sz="900" dirty="0">
                <a:solidFill>
                  <a:schemeClr val="bg1">
                    <a:lumMod val="10000"/>
                  </a:schemeClr>
                </a:solidFill>
                <a:latin typeface="+mn-lt"/>
              </a:rPr>
              <a:t>)? row0 + </a:t>
            </a:r>
            <a:r>
              <a:rPr lang="en-US" sz="900" dirty="0" err="1">
                <a:solidFill>
                  <a:schemeClr val="bg1">
                    <a:lumMod val="10000"/>
                  </a:schemeClr>
                </a:solidFill>
                <a:latin typeface="+mn-lt"/>
              </a:rPr>
              <a:t>srows</a:t>
            </a:r>
            <a:r>
              <a:rPr lang="en-US" sz="900" dirty="0">
                <a:solidFill>
                  <a:schemeClr val="bg1">
                    <a:lumMod val="10000"/>
                  </a:schemeClr>
                </a:solidFill>
                <a:latin typeface="+mn-lt"/>
              </a:rPr>
              <a:t> : </a:t>
            </a:r>
            <a:r>
              <a:rPr lang="en-US" sz="900" dirty="0" err="1">
                <a:solidFill>
                  <a:schemeClr val="bg1">
                    <a:lumMod val="10000"/>
                  </a:schemeClr>
                </a:solidFill>
                <a:latin typeface="+mn-lt"/>
              </a:rPr>
              <a:t>nrows</a:t>
            </a:r>
            <a:r>
              <a:rPr lang="en-US" sz="900" dirty="0">
                <a:solidFill>
                  <a:schemeClr val="bg1">
                    <a:lumMod val="10000"/>
                  </a:schemeClr>
                </a:solidFill>
                <a:latin typeface="+mn-lt"/>
              </a:rPr>
              <a:t>;</a:t>
            </a:r>
          </a:p>
          <a:p>
            <a:pPr>
              <a:defRPr/>
            </a:pPr>
            <a:r>
              <a:rPr lang="en-US" sz="900" dirty="0">
                <a:solidFill>
                  <a:schemeClr val="bg1">
                    <a:lumMod val="10000"/>
                  </a:schemeClr>
                </a:solidFill>
                <a:latin typeface="+mn-lt"/>
              </a:rPr>
              <a:t>    </a:t>
            </a:r>
            <a:r>
              <a:rPr lang="en-US" sz="900" dirty="0" err="1">
                <a:solidFill>
                  <a:schemeClr val="bg1">
                    <a:lumMod val="10000"/>
                  </a:schemeClr>
                </a:solidFill>
                <a:latin typeface="+mn-lt"/>
              </a:rPr>
              <a:t>pack_arg</a:t>
            </a:r>
            <a:r>
              <a:rPr lang="en-US" sz="900" dirty="0">
                <a:solidFill>
                  <a:schemeClr val="bg1">
                    <a:lumMod val="10000"/>
                  </a:schemeClr>
                </a:solidFill>
                <a:latin typeface="+mn-lt"/>
              </a:rPr>
              <a:t>(&amp;</a:t>
            </a:r>
            <a:r>
              <a:rPr lang="en-US" sz="900" dirty="0" err="1">
                <a:solidFill>
                  <a:schemeClr val="bg1">
                    <a:lumMod val="10000"/>
                  </a:schemeClr>
                </a:solidFill>
                <a:latin typeface="+mn-lt"/>
              </a:rPr>
              <a:t>arg</a:t>
            </a:r>
            <a:r>
              <a:rPr lang="en-US" sz="900" dirty="0">
                <a:solidFill>
                  <a:schemeClr val="bg1">
                    <a:lumMod val="10000"/>
                  </a:schemeClr>
                </a:solidFill>
                <a:latin typeface="+mn-lt"/>
              </a:rPr>
              <a:t>[</a:t>
            </a:r>
            <a:r>
              <a:rPr lang="en-US" sz="900" dirty="0" err="1">
                <a:solidFill>
                  <a:schemeClr val="bg1">
                    <a:lumMod val="10000"/>
                  </a:schemeClr>
                </a:solidFill>
                <a:latin typeface="+mn-lt"/>
              </a:rPr>
              <a:t>i</a:t>
            </a:r>
            <a:r>
              <a:rPr lang="en-US" sz="900" dirty="0">
                <a:solidFill>
                  <a:schemeClr val="bg1">
                    <a:lumMod val="10000"/>
                  </a:schemeClr>
                </a:solidFill>
                <a:latin typeface="+mn-lt"/>
              </a:rPr>
              <a:t>], </a:t>
            </a:r>
            <a:r>
              <a:rPr lang="en-US" sz="900" dirty="0" err="1">
                <a:solidFill>
                  <a:schemeClr val="bg1">
                    <a:lumMod val="10000"/>
                  </a:schemeClr>
                </a:solidFill>
                <a:latin typeface="+mn-lt"/>
              </a:rPr>
              <a:t>in_pixels</a:t>
            </a:r>
            <a:r>
              <a:rPr lang="en-US" sz="900" dirty="0">
                <a:solidFill>
                  <a:schemeClr val="bg1">
                    <a:lumMod val="10000"/>
                  </a:schemeClr>
                </a:solidFill>
                <a:latin typeface="+mn-lt"/>
              </a:rPr>
              <a:t>, </a:t>
            </a:r>
            <a:r>
              <a:rPr lang="en-US" sz="900" dirty="0" err="1">
                <a:solidFill>
                  <a:schemeClr val="bg1">
                    <a:lumMod val="10000"/>
                  </a:schemeClr>
                </a:solidFill>
                <a:latin typeface="+mn-lt"/>
              </a:rPr>
              <a:t>out_pixels</a:t>
            </a:r>
            <a:r>
              <a:rPr lang="en-US" sz="900" dirty="0">
                <a:solidFill>
                  <a:schemeClr val="bg1">
                    <a:lumMod val="10000"/>
                  </a:schemeClr>
                </a:solidFill>
                <a:latin typeface="+mn-lt"/>
              </a:rPr>
              <a:t>, row0, row1, </a:t>
            </a:r>
            <a:r>
              <a:rPr lang="en-US" sz="900" dirty="0" err="1">
                <a:solidFill>
                  <a:schemeClr val="bg1">
                    <a:lumMod val="10000"/>
                  </a:schemeClr>
                </a:solidFill>
                <a:latin typeface="+mn-lt"/>
              </a:rPr>
              <a:t>nrows</a:t>
            </a:r>
            <a:r>
              <a:rPr lang="en-US" sz="900" dirty="0">
                <a:solidFill>
                  <a:schemeClr val="bg1">
                    <a:lumMod val="10000"/>
                  </a:schemeClr>
                </a:solidFill>
                <a:latin typeface="+mn-lt"/>
              </a:rPr>
              <a:t>, </a:t>
            </a:r>
            <a:r>
              <a:rPr lang="en-US" sz="900" dirty="0" err="1">
                <a:solidFill>
                  <a:schemeClr val="bg1">
                    <a:lumMod val="10000"/>
                  </a:schemeClr>
                </a:solidFill>
                <a:latin typeface="+mn-lt"/>
              </a:rPr>
              <a:t>ncols</a:t>
            </a:r>
            <a:r>
              <a:rPr lang="en-US" sz="900" dirty="0">
                <a:solidFill>
                  <a:schemeClr val="bg1">
                    <a:lumMod val="10000"/>
                  </a:schemeClr>
                </a:solidFill>
                <a:latin typeface="+mn-lt"/>
              </a:rPr>
              <a:t>);</a:t>
            </a:r>
          </a:p>
          <a:p>
            <a:pPr>
              <a:defRPr/>
            </a:pPr>
            <a:r>
              <a:rPr lang="en-US" sz="900" dirty="0">
                <a:solidFill>
                  <a:srgbClr val="C00000"/>
                </a:solidFill>
                <a:latin typeface="+mn-lt"/>
              </a:rPr>
              <a:t>    </a:t>
            </a:r>
            <a:r>
              <a:rPr lang="en-US" sz="900" dirty="0" err="1">
                <a:solidFill>
                  <a:srgbClr val="C00000"/>
                </a:solidFill>
                <a:latin typeface="+mn-lt"/>
              </a:rPr>
              <a:t>pthread_create</a:t>
            </a:r>
            <a:r>
              <a:rPr lang="en-US" sz="900" dirty="0">
                <a:solidFill>
                  <a:srgbClr val="C00000"/>
                </a:solidFill>
                <a:latin typeface="+mn-lt"/>
              </a:rPr>
              <a:t>(&amp;thread[</a:t>
            </a:r>
            <a:r>
              <a:rPr lang="en-US" sz="900" dirty="0" err="1">
                <a:solidFill>
                  <a:srgbClr val="C00000"/>
                </a:solidFill>
                <a:latin typeface="+mn-lt"/>
              </a:rPr>
              <a:t>i</a:t>
            </a:r>
            <a:r>
              <a:rPr lang="en-US" sz="900" dirty="0">
                <a:solidFill>
                  <a:srgbClr val="C00000"/>
                </a:solidFill>
                <a:latin typeface="+mn-lt"/>
              </a:rPr>
              <a:t>], NULL, </a:t>
            </a:r>
            <a:r>
              <a:rPr lang="en-US" sz="900" dirty="0" err="1">
                <a:solidFill>
                  <a:srgbClr val="C00000"/>
                </a:solidFill>
                <a:latin typeface="+mn-lt"/>
              </a:rPr>
              <a:t>smooth_rows_thread</a:t>
            </a:r>
            <a:r>
              <a:rPr lang="en-US" sz="900" dirty="0">
                <a:solidFill>
                  <a:srgbClr val="C00000"/>
                </a:solidFill>
                <a:latin typeface="+mn-lt"/>
              </a:rPr>
              <a:t>, &amp;</a:t>
            </a:r>
            <a:r>
              <a:rPr lang="en-US" sz="900" dirty="0" err="1">
                <a:solidFill>
                  <a:srgbClr val="C00000"/>
                </a:solidFill>
                <a:latin typeface="+mn-lt"/>
              </a:rPr>
              <a:t>arg</a:t>
            </a:r>
            <a:r>
              <a:rPr lang="en-US" sz="900" dirty="0">
                <a:solidFill>
                  <a:srgbClr val="C00000"/>
                </a:solidFill>
                <a:latin typeface="+mn-lt"/>
              </a:rPr>
              <a:t>[</a:t>
            </a:r>
            <a:r>
              <a:rPr lang="en-US" sz="900" dirty="0" err="1">
                <a:solidFill>
                  <a:srgbClr val="C00000"/>
                </a:solidFill>
                <a:latin typeface="+mn-lt"/>
              </a:rPr>
              <a:t>i</a:t>
            </a:r>
            <a:r>
              <a:rPr lang="en-US" sz="900" dirty="0">
                <a:solidFill>
                  <a:srgbClr val="C00000"/>
                </a:solidFill>
                <a:latin typeface="+mn-lt"/>
              </a:rPr>
              <a:t>]);</a:t>
            </a:r>
          </a:p>
          <a:p>
            <a:pPr>
              <a:defRPr/>
            </a:pPr>
            <a:r>
              <a:rPr lang="en-US" sz="900" dirty="0">
                <a:solidFill>
                  <a:schemeClr val="bg1">
                    <a:lumMod val="10000"/>
                  </a:schemeClr>
                </a:solidFill>
                <a:latin typeface="+mn-lt"/>
              </a:rPr>
              <a:t>  }</a:t>
            </a:r>
          </a:p>
          <a:p>
            <a:pPr>
              <a:defRPr/>
            </a:pPr>
            <a:r>
              <a:rPr lang="nn-NO" sz="900" dirty="0">
                <a:solidFill>
                  <a:schemeClr val="bg1">
                    <a:lumMod val="10000"/>
                  </a:schemeClr>
                </a:solidFill>
                <a:latin typeface="+mn-lt"/>
              </a:rPr>
              <a:t>  for (i = 0; i &lt; nslices; ++i) {</a:t>
            </a:r>
          </a:p>
          <a:p>
            <a:pPr>
              <a:defRPr/>
            </a:pPr>
            <a:r>
              <a:rPr lang="en-US" sz="900" dirty="0">
                <a:solidFill>
                  <a:srgbClr val="C00000"/>
                </a:solidFill>
                <a:latin typeface="+mn-lt"/>
              </a:rPr>
              <a:t>    </a:t>
            </a:r>
            <a:r>
              <a:rPr lang="en-US" sz="900" dirty="0" err="1">
                <a:solidFill>
                  <a:srgbClr val="C00000"/>
                </a:solidFill>
                <a:latin typeface="+mn-lt"/>
              </a:rPr>
              <a:t>pthread_join</a:t>
            </a:r>
            <a:r>
              <a:rPr lang="en-US" sz="900" dirty="0">
                <a:solidFill>
                  <a:srgbClr val="C00000"/>
                </a:solidFill>
                <a:latin typeface="+mn-lt"/>
              </a:rPr>
              <a:t>(thread[</a:t>
            </a:r>
            <a:r>
              <a:rPr lang="en-US" sz="900" dirty="0" err="1">
                <a:solidFill>
                  <a:srgbClr val="C00000"/>
                </a:solidFill>
                <a:latin typeface="+mn-lt"/>
              </a:rPr>
              <a:t>i</a:t>
            </a:r>
            <a:r>
              <a:rPr lang="en-US" sz="900" dirty="0">
                <a:solidFill>
                  <a:srgbClr val="C00000"/>
                </a:solidFill>
                <a:latin typeface="+mn-lt"/>
              </a:rPr>
              <a:t>], (void *)&amp;status);</a:t>
            </a:r>
          </a:p>
          <a:p>
            <a:pPr>
              <a:defRPr/>
            </a:pPr>
            <a:r>
              <a:rPr lang="en-US" sz="900" dirty="0">
                <a:solidFill>
                  <a:schemeClr val="bg1">
                    <a:lumMod val="10000"/>
                  </a:schemeClr>
                </a:solidFill>
                <a:latin typeface="+mn-lt"/>
              </a:rPr>
              <a:t>  }</a:t>
            </a:r>
          </a:p>
          <a:p>
            <a:pPr>
              <a:defRPr/>
            </a:pPr>
            <a:endParaRPr lang="en-US" sz="900" dirty="0">
              <a:solidFill>
                <a:schemeClr val="bg1">
                  <a:lumMod val="10000"/>
                </a:schemeClr>
              </a:solidFill>
              <a:latin typeface="+mn-lt"/>
            </a:endParaRPr>
          </a:p>
          <a:p>
            <a:pPr>
              <a:defRPr/>
            </a:pPr>
            <a:r>
              <a:rPr lang="nn-NO" sz="900" dirty="0">
                <a:solidFill>
                  <a:schemeClr val="bg1">
                    <a:lumMod val="10000"/>
                  </a:schemeClr>
                </a:solidFill>
                <a:latin typeface="+mn-lt"/>
              </a:rPr>
              <a:t>  for (i = 0; i &lt; nslices; ++i) {</a:t>
            </a:r>
          </a:p>
          <a:p>
            <a:pPr>
              <a:defRPr/>
            </a:pPr>
            <a:r>
              <a:rPr lang="en-US" sz="900" dirty="0">
                <a:solidFill>
                  <a:schemeClr val="bg1">
                    <a:lumMod val="10000"/>
                  </a:schemeClr>
                </a:solidFill>
                <a:latin typeface="+mn-lt"/>
              </a:rPr>
              <a:t>    row0 = </a:t>
            </a:r>
            <a:r>
              <a:rPr lang="en-US" sz="900" dirty="0" err="1">
                <a:solidFill>
                  <a:schemeClr val="bg1">
                    <a:lumMod val="10000"/>
                  </a:schemeClr>
                </a:solidFill>
                <a:latin typeface="+mn-lt"/>
              </a:rPr>
              <a:t>i</a:t>
            </a:r>
            <a:r>
              <a:rPr lang="en-US" sz="900" dirty="0">
                <a:solidFill>
                  <a:schemeClr val="bg1">
                    <a:lumMod val="10000"/>
                  </a:schemeClr>
                </a:solidFill>
                <a:latin typeface="+mn-lt"/>
              </a:rPr>
              <a:t> * </a:t>
            </a:r>
            <a:r>
              <a:rPr lang="en-US" sz="900" dirty="0" err="1">
                <a:solidFill>
                  <a:schemeClr val="bg1">
                    <a:lumMod val="10000"/>
                  </a:schemeClr>
                </a:solidFill>
                <a:latin typeface="+mn-lt"/>
              </a:rPr>
              <a:t>srows</a:t>
            </a:r>
            <a:r>
              <a:rPr lang="en-US" sz="900" dirty="0">
                <a:solidFill>
                  <a:schemeClr val="bg1">
                    <a:lumMod val="10000"/>
                  </a:schemeClr>
                </a:solidFill>
                <a:latin typeface="+mn-lt"/>
              </a:rPr>
              <a:t>;</a:t>
            </a:r>
          </a:p>
          <a:p>
            <a:pPr>
              <a:defRPr/>
            </a:pPr>
            <a:r>
              <a:rPr lang="en-US" sz="900" dirty="0">
                <a:solidFill>
                  <a:schemeClr val="bg1">
                    <a:lumMod val="10000"/>
                  </a:schemeClr>
                </a:solidFill>
                <a:latin typeface="+mn-lt"/>
              </a:rPr>
              <a:t>    row1 = (row0 + </a:t>
            </a:r>
            <a:r>
              <a:rPr lang="en-US" sz="900" dirty="0" err="1">
                <a:solidFill>
                  <a:schemeClr val="bg1">
                    <a:lumMod val="10000"/>
                  </a:schemeClr>
                </a:solidFill>
                <a:latin typeface="+mn-lt"/>
              </a:rPr>
              <a:t>srows</a:t>
            </a:r>
            <a:r>
              <a:rPr lang="en-US" sz="900" dirty="0">
                <a:solidFill>
                  <a:schemeClr val="bg1">
                    <a:lumMod val="10000"/>
                  </a:schemeClr>
                </a:solidFill>
                <a:latin typeface="+mn-lt"/>
              </a:rPr>
              <a:t> &lt; </a:t>
            </a:r>
            <a:r>
              <a:rPr lang="en-US" sz="900" dirty="0" err="1">
                <a:solidFill>
                  <a:schemeClr val="bg1">
                    <a:lumMod val="10000"/>
                  </a:schemeClr>
                </a:solidFill>
                <a:latin typeface="+mn-lt"/>
              </a:rPr>
              <a:t>nrows</a:t>
            </a:r>
            <a:r>
              <a:rPr lang="en-US" sz="900" dirty="0">
                <a:solidFill>
                  <a:schemeClr val="bg1">
                    <a:lumMod val="10000"/>
                  </a:schemeClr>
                </a:solidFill>
                <a:latin typeface="+mn-lt"/>
              </a:rPr>
              <a:t>)? row0 + </a:t>
            </a:r>
            <a:r>
              <a:rPr lang="en-US" sz="900" dirty="0" err="1">
                <a:solidFill>
                  <a:schemeClr val="bg1">
                    <a:lumMod val="10000"/>
                  </a:schemeClr>
                </a:solidFill>
                <a:latin typeface="+mn-lt"/>
              </a:rPr>
              <a:t>srows</a:t>
            </a:r>
            <a:r>
              <a:rPr lang="en-US" sz="900" dirty="0">
                <a:solidFill>
                  <a:schemeClr val="bg1">
                    <a:lumMod val="10000"/>
                  </a:schemeClr>
                </a:solidFill>
                <a:latin typeface="+mn-lt"/>
              </a:rPr>
              <a:t> : </a:t>
            </a:r>
            <a:r>
              <a:rPr lang="en-US" sz="900" dirty="0" err="1">
                <a:solidFill>
                  <a:schemeClr val="bg1">
                    <a:lumMod val="10000"/>
                  </a:schemeClr>
                </a:solidFill>
                <a:latin typeface="+mn-lt"/>
              </a:rPr>
              <a:t>nrows</a:t>
            </a:r>
            <a:r>
              <a:rPr lang="en-US" sz="900" dirty="0">
                <a:solidFill>
                  <a:schemeClr val="bg1">
                    <a:lumMod val="10000"/>
                  </a:schemeClr>
                </a:solidFill>
                <a:latin typeface="+mn-lt"/>
              </a:rPr>
              <a:t>;</a:t>
            </a:r>
          </a:p>
          <a:p>
            <a:pPr>
              <a:defRPr/>
            </a:pPr>
            <a:r>
              <a:rPr lang="en-US" sz="900" dirty="0">
                <a:solidFill>
                  <a:schemeClr val="bg1">
                    <a:lumMod val="10000"/>
                  </a:schemeClr>
                </a:solidFill>
                <a:latin typeface="+mn-lt"/>
              </a:rPr>
              <a:t>    </a:t>
            </a:r>
            <a:r>
              <a:rPr lang="en-US" sz="900" dirty="0" err="1">
                <a:solidFill>
                  <a:schemeClr val="bg1">
                    <a:lumMod val="10000"/>
                  </a:schemeClr>
                </a:solidFill>
                <a:latin typeface="+mn-lt"/>
              </a:rPr>
              <a:t>pack_arg</a:t>
            </a:r>
            <a:r>
              <a:rPr lang="en-US" sz="900" dirty="0">
                <a:solidFill>
                  <a:schemeClr val="bg1">
                    <a:lumMod val="10000"/>
                  </a:schemeClr>
                </a:solidFill>
                <a:latin typeface="+mn-lt"/>
              </a:rPr>
              <a:t>(&amp;</a:t>
            </a:r>
            <a:r>
              <a:rPr lang="en-US" sz="900" dirty="0" err="1">
                <a:solidFill>
                  <a:schemeClr val="bg1">
                    <a:lumMod val="10000"/>
                  </a:schemeClr>
                </a:solidFill>
                <a:latin typeface="+mn-lt"/>
              </a:rPr>
              <a:t>arg</a:t>
            </a:r>
            <a:r>
              <a:rPr lang="en-US" sz="900" dirty="0">
                <a:solidFill>
                  <a:schemeClr val="bg1">
                    <a:lumMod val="10000"/>
                  </a:schemeClr>
                </a:solidFill>
                <a:latin typeface="+mn-lt"/>
              </a:rPr>
              <a:t>[</a:t>
            </a:r>
            <a:r>
              <a:rPr lang="en-US" sz="900" dirty="0" err="1">
                <a:solidFill>
                  <a:schemeClr val="bg1">
                    <a:lumMod val="10000"/>
                  </a:schemeClr>
                </a:solidFill>
                <a:latin typeface="+mn-lt"/>
              </a:rPr>
              <a:t>i</a:t>
            </a:r>
            <a:r>
              <a:rPr lang="en-US" sz="900" dirty="0">
                <a:solidFill>
                  <a:schemeClr val="bg1">
                    <a:lumMod val="10000"/>
                  </a:schemeClr>
                </a:solidFill>
                <a:latin typeface="+mn-lt"/>
              </a:rPr>
              <a:t>], </a:t>
            </a:r>
            <a:r>
              <a:rPr lang="en-US" sz="900" dirty="0" err="1">
                <a:solidFill>
                  <a:schemeClr val="bg1">
                    <a:lumMod val="10000"/>
                  </a:schemeClr>
                </a:solidFill>
                <a:latin typeface="+mn-lt"/>
              </a:rPr>
              <a:t>out_pixels</a:t>
            </a:r>
            <a:r>
              <a:rPr lang="en-US" sz="900" dirty="0">
                <a:solidFill>
                  <a:schemeClr val="bg1">
                    <a:lumMod val="10000"/>
                  </a:schemeClr>
                </a:solidFill>
                <a:latin typeface="+mn-lt"/>
              </a:rPr>
              <a:t>, </a:t>
            </a:r>
            <a:r>
              <a:rPr lang="en-US" sz="900" dirty="0" err="1">
                <a:solidFill>
                  <a:schemeClr val="bg1">
                    <a:lumMod val="10000"/>
                  </a:schemeClr>
                </a:solidFill>
                <a:latin typeface="+mn-lt"/>
              </a:rPr>
              <a:t>in_pixels</a:t>
            </a:r>
            <a:r>
              <a:rPr lang="en-US" sz="900" dirty="0">
                <a:solidFill>
                  <a:schemeClr val="bg1">
                    <a:lumMod val="10000"/>
                  </a:schemeClr>
                </a:solidFill>
                <a:latin typeface="+mn-lt"/>
              </a:rPr>
              <a:t>, row0, row1, </a:t>
            </a:r>
            <a:r>
              <a:rPr lang="en-US" sz="900" dirty="0" err="1">
                <a:solidFill>
                  <a:schemeClr val="bg1">
                    <a:lumMod val="10000"/>
                  </a:schemeClr>
                </a:solidFill>
                <a:latin typeface="+mn-lt"/>
              </a:rPr>
              <a:t>nrows</a:t>
            </a:r>
            <a:r>
              <a:rPr lang="en-US" sz="900" dirty="0">
                <a:solidFill>
                  <a:schemeClr val="bg1">
                    <a:lumMod val="10000"/>
                  </a:schemeClr>
                </a:solidFill>
                <a:latin typeface="+mn-lt"/>
              </a:rPr>
              <a:t>, </a:t>
            </a:r>
            <a:r>
              <a:rPr lang="en-US" sz="900" dirty="0" err="1">
                <a:solidFill>
                  <a:schemeClr val="bg1">
                    <a:lumMod val="10000"/>
                  </a:schemeClr>
                </a:solidFill>
                <a:latin typeface="+mn-lt"/>
              </a:rPr>
              <a:t>ncols</a:t>
            </a:r>
            <a:r>
              <a:rPr lang="en-US" sz="900" dirty="0">
                <a:solidFill>
                  <a:schemeClr val="bg1">
                    <a:lumMod val="10000"/>
                  </a:schemeClr>
                </a:solidFill>
                <a:latin typeface="+mn-lt"/>
              </a:rPr>
              <a:t>);</a:t>
            </a:r>
          </a:p>
          <a:p>
            <a:pPr>
              <a:defRPr/>
            </a:pPr>
            <a:r>
              <a:rPr lang="en-US" sz="900" dirty="0">
                <a:solidFill>
                  <a:srgbClr val="C00000"/>
                </a:solidFill>
                <a:latin typeface="+mn-lt"/>
              </a:rPr>
              <a:t>    </a:t>
            </a:r>
            <a:r>
              <a:rPr lang="en-US" sz="900" dirty="0" err="1">
                <a:solidFill>
                  <a:srgbClr val="C00000"/>
                </a:solidFill>
                <a:latin typeface="+mn-lt"/>
              </a:rPr>
              <a:t>pthread_create</a:t>
            </a:r>
            <a:r>
              <a:rPr lang="en-US" sz="900" dirty="0">
                <a:solidFill>
                  <a:srgbClr val="C00000"/>
                </a:solidFill>
                <a:latin typeface="+mn-lt"/>
              </a:rPr>
              <a:t>(&amp;thread[</a:t>
            </a:r>
            <a:r>
              <a:rPr lang="en-US" sz="900" dirty="0" err="1">
                <a:solidFill>
                  <a:srgbClr val="C00000"/>
                </a:solidFill>
                <a:latin typeface="+mn-lt"/>
              </a:rPr>
              <a:t>i</a:t>
            </a:r>
            <a:r>
              <a:rPr lang="en-US" sz="900" dirty="0">
                <a:solidFill>
                  <a:srgbClr val="C00000"/>
                </a:solidFill>
                <a:latin typeface="+mn-lt"/>
              </a:rPr>
              <a:t>], NULL, </a:t>
            </a:r>
            <a:r>
              <a:rPr lang="en-US" sz="900" dirty="0" err="1">
                <a:solidFill>
                  <a:srgbClr val="C00000"/>
                </a:solidFill>
                <a:latin typeface="+mn-lt"/>
              </a:rPr>
              <a:t>detect_rows_thread</a:t>
            </a:r>
            <a:r>
              <a:rPr lang="en-US" sz="900" dirty="0">
                <a:solidFill>
                  <a:srgbClr val="C00000"/>
                </a:solidFill>
                <a:latin typeface="+mn-lt"/>
              </a:rPr>
              <a:t>, &amp;</a:t>
            </a:r>
            <a:r>
              <a:rPr lang="en-US" sz="900" dirty="0" err="1">
                <a:solidFill>
                  <a:srgbClr val="C00000"/>
                </a:solidFill>
                <a:latin typeface="+mn-lt"/>
              </a:rPr>
              <a:t>arg</a:t>
            </a:r>
            <a:r>
              <a:rPr lang="en-US" sz="900" dirty="0">
                <a:solidFill>
                  <a:srgbClr val="C00000"/>
                </a:solidFill>
                <a:latin typeface="+mn-lt"/>
              </a:rPr>
              <a:t>[</a:t>
            </a:r>
            <a:r>
              <a:rPr lang="en-US" sz="900" dirty="0" err="1">
                <a:solidFill>
                  <a:srgbClr val="C00000"/>
                </a:solidFill>
                <a:latin typeface="+mn-lt"/>
              </a:rPr>
              <a:t>i</a:t>
            </a:r>
            <a:r>
              <a:rPr lang="en-US" sz="900" dirty="0">
                <a:solidFill>
                  <a:srgbClr val="C00000"/>
                </a:solidFill>
                <a:latin typeface="+mn-lt"/>
              </a:rPr>
              <a:t>]);</a:t>
            </a:r>
          </a:p>
          <a:p>
            <a:pPr>
              <a:defRPr/>
            </a:pPr>
            <a:r>
              <a:rPr lang="en-US" sz="900" dirty="0">
                <a:solidFill>
                  <a:schemeClr val="bg1">
                    <a:lumMod val="10000"/>
                  </a:schemeClr>
                </a:solidFill>
                <a:latin typeface="+mn-lt"/>
              </a:rPr>
              <a:t>  }</a:t>
            </a:r>
          </a:p>
          <a:p>
            <a:pPr>
              <a:defRPr/>
            </a:pPr>
            <a:r>
              <a:rPr lang="nn-NO" sz="900" dirty="0">
                <a:solidFill>
                  <a:schemeClr val="bg1">
                    <a:lumMod val="10000"/>
                  </a:schemeClr>
                </a:solidFill>
                <a:latin typeface="+mn-lt"/>
              </a:rPr>
              <a:t>  for (i = 0; i &lt; nslices; ++i) {</a:t>
            </a:r>
          </a:p>
          <a:p>
            <a:pPr>
              <a:defRPr/>
            </a:pPr>
            <a:r>
              <a:rPr lang="en-US" sz="900" dirty="0">
                <a:solidFill>
                  <a:srgbClr val="C00000"/>
                </a:solidFill>
                <a:latin typeface="+mn-lt"/>
              </a:rPr>
              <a:t>    </a:t>
            </a:r>
            <a:r>
              <a:rPr lang="en-US" sz="900" dirty="0" err="1">
                <a:solidFill>
                  <a:srgbClr val="C00000"/>
                </a:solidFill>
                <a:latin typeface="+mn-lt"/>
              </a:rPr>
              <a:t>pthread_join</a:t>
            </a:r>
            <a:r>
              <a:rPr lang="en-US" sz="900" dirty="0">
                <a:solidFill>
                  <a:srgbClr val="C00000"/>
                </a:solidFill>
                <a:latin typeface="+mn-lt"/>
              </a:rPr>
              <a:t>(thread[</a:t>
            </a:r>
            <a:r>
              <a:rPr lang="en-US" sz="900" dirty="0" err="1">
                <a:solidFill>
                  <a:srgbClr val="C00000"/>
                </a:solidFill>
                <a:latin typeface="+mn-lt"/>
              </a:rPr>
              <a:t>i</a:t>
            </a:r>
            <a:r>
              <a:rPr lang="en-US" sz="900" dirty="0">
                <a:solidFill>
                  <a:srgbClr val="C00000"/>
                </a:solidFill>
                <a:latin typeface="+mn-lt"/>
              </a:rPr>
              <a:t>], (void *)&amp;status);</a:t>
            </a:r>
          </a:p>
          <a:p>
            <a:pPr>
              <a:defRPr/>
            </a:pPr>
            <a:r>
              <a:rPr lang="en-US" sz="900" dirty="0">
                <a:solidFill>
                  <a:schemeClr val="bg1">
                    <a:lumMod val="10000"/>
                  </a:schemeClr>
                </a:solidFill>
                <a:latin typeface="+mn-lt"/>
              </a:rPr>
              <a:t>  }</a:t>
            </a:r>
          </a:p>
        </p:txBody>
      </p:sp>
    </p:spTree>
    <p:extLst>
      <p:ext uri="{BB962C8B-B14F-4D97-AF65-F5344CB8AC3E}">
        <p14:creationId xmlns:p14="http://schemas.microsoft.com/office/powerpoint/2010/main" xmlns="" val="347149044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11" descr="NMG-14390_QorIQ CommPlatfrms_op1v1"/>
          <p:cNvPicPr>
            <a:picLocks noChangeAspect="1" noChangeArrowheads="1"/>
          </p:cNvPicPr>
          <p:nvPr/>
        </p:nvPicPr>
        <p:blipFill>
          <a:blip r:embed="rId3" cstate="print"/>
          <a:srcRect l="12187" t="21899" r="10001" b="21107"/>
          <a:stretch>
            <a:fillRect/>
          </a:stretch>
        </p:blipFill>
        <p:spPr bwMode="auto">
          <a:xfrm>
            <a:off x="524933" y="241302"/>
            <a:ext cx="1314450" cy="571500"/>
          </a:xfrm>
          <a:prstGeom prst="rect">
            <a:avLst/>
          </a:prstGeom>
          <a:noFill/>
          <a:ln w="9525">
            <a:noFill/>
            <a:miter lim="800000"/>
            <a:headEnd/>
            <a:tailEnd/>
          </a:ln>
        </p:spPr>
      </p:pic>
      <p:sp>
        <p:nvSpPr>
          <p:cNvPr id="22532" name="Rectangle 97"/>
          <p:cNvSpPr>
            <a:spLocks noChangeArrowheads="1"/>
          </p:cNvSpPr>
          <p:nvPr/>
        </p:nvSpPr>
        <p:spPr bwMode="auto">
          <a:xfrm rot="16200000" flipH="1">
            <a:off x="-1213541" y="2686849"/>
            <a:ext cx="5314359" cy="1760152"/>
          </a:xfrm>
          <a:prstGeom prst="rect">
            <a:avLst/>
          </a:prstGeom>
          <a:solidFill>
            <a:srgbClr val="C3DEE7">
              <a:alpha val="50195"/>
            </a:srgbClr>
          </a:solidFill>
          <a:ln w="9525">
            <a:noFill/>
            <a:miter lim="800000"/>
            <a:headEnd/>
            <a:tailEnd/>
          </a:ln>
        </p:spPr>
        <p:txBody>
          <a:bodyPr vert="eaVert" lIns="91435" tIns="45718" rIns="91435" bIns="45718" anchor="ctr"/>
          <a:lstStyle/>
          <a:p>
            <a:endParaRPr lang="en-GB" sz="2400" dirty="0">
              <a:solidFill>
                <a:srgbClr val="000000"/>
              </a:solidFill>
            </a:endParaRPr>
          </a:p>
        </p:txBody>
      </p:sp>
      <p:sp>
        <p:nvSpPr>
          <p:cNvPr id="6" name="Line 13"/>
          <p:cNvSpPr>
            <a:spLocks noChangeShapeType="1"/>
          </p:cNvSpPr>
          <p:nvPr/>
        </p:nvSpPr>
        <p:spPr bwMode="auto">
          <a:xfrm flipV="1">
            <a:off x="882650" y="898525"/>
            <a:ext cx="7756525" cy="15875"/>
          </a:xfrm>
          <a:prstGeom prst="line">
            <a:avLst/>
          </a:prstGeom>
          <a:ln>
            <a:solidFill>
              <a:schemeClr val="accent1">
                <a:lumMod val="60000"/>
                <a:lumOff val="40000"/>
              </a:schemeClr>
            </a:solidFill>
            <a:headEnd/>
            <a:tailEnd/>
          </a:ln>
        </p:spPr>
        <p:style>
          <a:lnRef idx="1">
            <a:schemeClr val="accent6"/>
          </a:lnRef>
          <a:fillRef idx="0">
            <a:schemeClr val="accent6"/>
          </a:fillRef>
          <a:effectRef idx="0">
            <a:schemeClr val="accent6"/>
          </a:effectRef>
          <a:fontRef idx="minor">
            <a:schemeClr val="tx1"/>
          </a:fontRef>
        </p:style>
        <p:txBody>
          <a:bodyPr lIns="91435" tIns="45718" rIns="91435" bIns="45718"/>
          <a:lstStyle/>
          <a:p>
            <a:pPr>
              <a:defRPr/>
            </a:pPr>
            <a:endParaRPr lang="en-US" dirty="0"/>
          </a:p>
        </p:txBody>
      </p:sp>
      <p:sp>
        <p:nvSpPr>
          <p:cNvPr id="9" name="Line 13"/>
          <p:cNvSpPr>
            <a:spLocks noChangeShapeType="1"/>
          </p:cNvSpPr>
          <p:nvPr/>
        </p:nvSpPr>
        <p:spPr bwMode="auto">
          <a:xfrm>
            <a:off x="555625" y="1784350"/>
            <a:ext cx="8137525" cy="0"/>
          </a:xfrm>
          <a:prstGeom prst="line">
            <a:avLst/>
          </a:prstGeom>
          <a:ln>
            <a:solidFill>
              <a:schemeClr val="accent1">
                <a:lumMod val="60000"/>
                <a:lumOff val="40000"/>
              </a:schemeClr>
            </a:solidFill>
            <a:headEnd/>
            <a:tailEnd/>
          </a:ln>
        </p:spPr>
        <p:style>
          <a:lnRef idx="1">
            <a:schemeClr val="accent6"/>
          </a:lnRef>
          <a:fillRef idx="0">
            <a:schemeClr val="accent6"/>
          </a:fillRef>
          <a:effectRef idx="0">
            <a:schemeClr val="accent6"/>
          </a:effectRef>
          <a:fontRef idx="minor">
            <a:schemeClr val="tx1"/>
          </a:fontRef>
        </p:style>
        <p:txBody>
          <a:bodyPr lIns="91435" tIns="45718" rIns="91435" bIns="45718"/>
          <a:lstStyle/>
          <a:p>
            <a:pPr>
              <a:defRPr/>
            </a:pPr>
            <a:endParaRPr lang="en-US" dirty="0"/>
          </a:p>
        </p:txBody>
      </p:sp>
      <p:sp>
        <p:nvSpPr>
          <p:cNvPr id="12" name="Line 13"/>
          <p:cNvSpPr>
            <a:spLocks noChangeShapeType="1"/>
          </p:cNvSpPr>
          <p:nvPr/>
        </p:nvSpPr>
        <p:spPr bwMode="auto">
          <a:xfrm>
            <a:off x="555625" y="2590800"/>
            <a:ext cx="8137525" cy="0"/>
          </a:xfrm>
          <a:prstGeom prst="line">
            <a:avLst/>
          </a:prstGeom>
          <a:ln>
            <a:solidFill>
              <a:schemeClr val="accent1">
                <a:lumMod val="60000"/>
                <a:lumOff val="40000"/>
              </a:schemeClr>
            </a:solidFill>
            <a:headEnd/>
            <a:tailEnd/>
          </a:ln>
        </p:spPr>
        <p:style>
          <a:lnRef idx="1">
            <a:schemeClr val="accent6"/>
          </a:lnRef>
          <a:fillRef idx="0">
            <a:schemeClr val="accent6"/>
          </a:fillRef>
          <a:effectRef idx="0">
            <a:schemeClr val="accent6"/>
          </a:effectRef>
          <a:fontRef idx="minor">
            <a:schemeClr val="tx1"/>
          </a:fontRef>
        </p:style>
        <p:txBody>
          <a:bodyPr lIns="91435" tIns="45718" rIns="91435" bIns="45718"/>
          <a:lstStyle/>
          <a:p>
            <a:pPr>
              <a:defRPr/>
            </a:pPr>
            <a:endParaRPr lang="en-US" dirty="0"/>
          </a:p>
        </p:txBody>
      </p:sp>
      <p:sp>
        <p:nvSpPr>
          <p:cNvPr id="22542" name="Rectangle 97"/>
          <p:cNvSpPr>
            <a:spLocks noChangeArrowheads="1"/>
          </p:cNvSpPr>
          <p:nvPr/>
        </p:nvSpPr>
        <p:spPr bwMode="auto">
          <a:xfrm rot="16200000" flipH="1">
            <a:off x="630248" y="2594209"/>
            <a:ext cx="5305354" cy="1936429"/>
          </a:xfrm>
          <a:prstGeom prst="rect">
            <a:avLst/>
          </a:prstGeom>
          <a:gradFill rotWithShape="1">
            <a:gsLst>
              <a:gs pos="0">
                <a:srgbClr val="C4CDD6">
                  <a:alpha val="50000"/>
                </a:srgbClr>
              </a:gs>
              <a:gs pos="100000">
                <a:schemeClr val="bg1">
                  <a:alpha val="50000"/>
                </a:schemeClr>
              </a:gs>
            </a:gsLst>
            <a:lin ang="5400000" scaled="1"/>
          </a:gradFill>
          <a:ln w="9525">
            <a:noFill/>
            <a:miter lim="800000"/>
            <a:headEnd/>
            <a:tailEnd/>
          </a:ln>
        </p:spPr>
        <p:txBody>
          <a:bodyPr vert="eaVert" lIns="91435" tIns="45718" rIns="91435" bIns="45718" anchor="ctr"/>
          <a:lstStyle/>
          <a:p>
            <a:endParaRPr lang="en-GB" sz="2400" dirty="0">
              <a:solidFill>
                <a:srgbClr val="000000"/>
              </a:solidFill>
            </a:endParaRPr>
          </a:p>
        </p:txBody>
      </p:sp>
      <p:sp>
        <p:nvSpPr>
          <p:cNvPr id="15" name="Line 13"/>
          <p:cNvSpPr>
            <a:spLocks noChangeShapeType="1"/>
          </p:cNvSpPr>
          <p:nvPr/>
        </p:nvSpPr>
        <p:spPr bwMode="auto">
          <a:xfrm>
            <a:off x="555625" y="3505200"/>
            <a:ext cx="8137525" cy="0"/>
          </a:xfrm>
          <a:prstGeom prst="line">
            <a:avLst/>
          </a:prstGeom>
          <a:ln>
            <a:solidFill>
              <a:schemeClr val="accent1">
                <a:lumMod val="60000"/>
                <a:lumOff val="40000"/>
              </a:schemeClr>
            </a:solidFill>
            <a:headEnd/>
            <a:tailEnd/>
          </a:ln>
        </p:spPr>
        <p:style>
          <a:lnRef idx="1">
            <a:schemeClr val="accent6"/>
          </a:lnRef>
          <a:fillRef idx="0">
            <a:schemeClr val="accent6"/>
          </a:fillRef>
          <a:effectRef idx="0">
            <a:schemeClr val="accent6"/>
          </a:effectRef>
          <a:fontRef idx="minor">
            <a:schemeClr val="tx1"/>
          </a:fontRef>
        </p:style>
        <p:txBody>
          <a:bodyPr lIns="91435" tIns="45718" rIns="91435" bIns="45718"/>
          <a:lstStyle/>
          <a:p>
            <a:pPr>
              <a:defRPr/>
            </a:pPr>
            <a:endParaRPr lang="en-US" dirty="0"/>
          </a:p>
        </p:txBody>
      </p:sp>
      <p:sp>
        <p:nvSpPr>
          <p:cNvPr id="36" name="Line 13"/>
          <p:cNvSpPr>
            <a:spLocks noChangeShapeType="1"/>
          </p:cNvSpPr>
          <p:nvPr/>
        </p:nvSpPr>
        <p:spPr bwMode="auto">
          <a:xfrm>
            <a:off x="555625" y="4202113"/>
            <a:ext cx="8137525" cy="0"/>
          </a:xfrm>
          <a:prstGeom prst="line">
            <a:avLst/>
          </a:prstGeom>
          <a:ln>
            <a:solidFill>
              <a:schemeClr val="accent1">
                <a:lumMod val="60000"/>
                <a:lumOff val="40000"/>
              </a:schemeClr>
            </a:solidFill>
            <a:headEnd/>
            <a:tailEnd/>
          </a:ln>
        </p:spPr>
        <p:style>
          <a:lnRef idx="1">
            <a:schemeClr val="accent6"/>
          </a:lnRef>
          <a:fillRef idx="0">
            <a:schemeClr val="accent6"/>
          </a:fillRef>
          <a:effectRef idx="0">
            <a:schemeClr val="accent6"/>
          </a:effectRef>
          <a:fontRef idx="minor">
            <a:schemeClr val="tx1"/>
          </a:fontRef>
        </p:style>
        <p:txBody>
          <a:bodyPr lIns="91435" tIns="45718" rIns="91435" bIns="45718"/>
          <a:lstStyle/>
          <a:p>
            <a:pPr>
              <a:defRPr/>
            </a:pPr>
            <a:endParaRPr lang="en-US" dirty="0"/>
          </a:p>
        </p:txBody>
      </p:sp>
      <p:pic>
        <p:nvPicPr>
          <p:cNvPr id="22548" name="Picture 47" descr="p_built_c-SMALL"/>
          <p:cNvPicPr>
            <a:picLocks noChangeAspect="1" noChangeArrowheads="1"/>
          </p:cNvPicPr>
          <p:nvPr/>
        </p:nvPicPr>
        <p:blipFill>
          <a:blip r:embed="rId4" cstate="print"/>
          <a:srcRect/>
          <a:stretch>
            <a:fillRect/>
          </a:stretch>
        </p:blipFill>
        <p:spPr bwMode="auto">
          <a:xfrm>
            <a:off x="8478838" y="134938"/>
            <a:ext cx="471487" cy="685800"/>
          </a:xfrm>
          <a:prstGeom prst="rect">
            <a:avLst/>
          </a:prstGeom>
          <a:noFill/>
          <a:ln w="9525">
            <a:noFill/>
            <a:miter lim="800000"/>
            <a:headEnd/>
            <a:tailEnd/>
          </a:ln>
        </p:spPr>
      </p:pic>
      <p:sp>
        <p:nvSpPr>
          <p:cNvPr id="87" name="Line 13"/>
          <p:cNvSpPr>
            <a:spLocks noChangeShapeType="1"/>
          </p:cNvSpPr>
          <p:nvPr/>
        </p:nvSpPr>
        <p:spPr bwMode="auto">
          <a:xfrm>
            <a:off x="609600" y="5051425"/>
            <a:ext cx="8137525" cy="0"/>
          </a:xfrm>
          <a:prstGeom prst="line">
            <a:avLst/>
          </a:prstGeom>
          <a:ln>
            <a:solidFill>
              <a:schemeClr val="accent1">
                <a:lumMod val="60000"/>
                <a:lumOff val="40000"/>
              </a:schemeClr>
            </a:solidFill>
            <a:headEnd/>
            <a:tailEnd/>
          </a:ln>
        </p:spPr>
        <p:style>
          <a:lnRef idx="1">
            <a:schemeClr val="accent6"/>
          </a:lnRef>
          <a:fillRef idx="0">
            <a:schemeClr val="accent6"/>
          </a:fillRef>
          <a:effectRef idx="0">
            <a:schemeClr val="accent6"/>
          </a:effectRef>
          <a:fontRef idx="minor">
            <a:schemeClr val="tx1"/>
          </a:fontRef>
        </p:style>
        <p:txBody>
          <a:bodyPr lIns="91435" tIns="45718" rIns="91435" bIns="45718"/>
          <a:lstStyle/>
          <a:p>
            <a:pPr>
              <a:defRPr/>
            </a:pPr>
            <a:endParaRPr lang="en-US" dirty="0"/>
          </a:p>
        </p:txBody>
      </p:sp>
      <p:sp>
        <p:nvSpPr>
          <p:cNvPr id="96" name="Rectangle 97"/>
          <p:cNvSpPr>
            <a:spLocks noChangeArrowheads="1"/>
          </p:cNvSpPr>
          <p:nvPr/>
        </p:nvSpPr>
        <p:spPr bwMode="auto">
          <a:xfrm rot="16200000" flipH="1">
            <a:off x="2471500" y="2705448"/>
            <a:ext cx="5323365" cy="1731963"/>
          </a:xfrm>
          <a:prstGeom prst="rect">
            <a:avLst/>
          </a:prstGeom>
          <a:solidFill>
            <a:schemeClr val="accent1">
              <a:lumMod val="40000"/>
              <a:lumOff val="60000"/>
              <a:alpha val="50195"/>
            </a:schemeClr>
          </a:solidFill>
          <a:ln w="9525">
            <a:noFill/>
            <a:miter lim="800000"/>
            <a:headEnd/>
            <a:tailEnd/>
          </a:ln>
        </p:spPr>
        <p:txBody>
          <a:bodyPr vert="eaVert" lIns="91435" tIns="45718" rIns="91435" bIns="45718" anchor="ctr"/>
          <a:lstStyle/>
          <a:p>
            <a:pPr>
              <a:defRPr/>
            </a:pPr>
            <a:endParaRPr lang="en-GB" sz="2400" dirty="0">
              <a:solidFill>
                <a:srgbClr val="000000"/>
              </a:solidFill>
            </a:endParaRPr>
          </a:p>
        </p:txBody>
      </p:sp>
      <p:sp>
        <p:nvSpPr>
          <p:cNvPr id="22555" name="TextBox 117"/>
          <p:cNvSpPr txBox="1">
            <a:spLocks noChangeArrowheads="1"/>
          </p:cNvSpPr>
          <p:nvPr/>
        </p:nvSpPr>
        <p:spPr bwMode="auto">
          <a:xfrm>
            <a:off x="4502150" y="1955800"/>
            <a:ext cx="1206500" cy="461963"/>
          </a:xfrm>
          <a:prstGeom prst="rect">
            <a:avLst/>
          </a:prstGeom>
          <a:noFill/>
          <a:ln w="9525">
            <a:noFill/>
            <a:miter lim="800000"/>
            <a:headEnd/>
            <a:tailEnd/>
          </a:ln>
        </p:spPr>
        <p:txBody>
          <a:bodyPr wrap="none" lIns="91435" tIns="45718" rIns="91435" bIns="45718" anchor="ctr">
            <a:spAutoFit/>
          </a:bodyPr>
          <a:lstStyle/>
          <a:p>
            <a:pPr algn="ctr"/>
            <a:r>
              <a:rPr lang="en-US" sz="1200" dirty="0"/>
              <a:t>P5020DS-PA</a:t>
            </a:r>
          </a:p>
          <a:p>
            <a:pPr algn="ctr"/>
            <a:r>
              <a:rPr lang="en-US" sz="1200" dirty="0"/>
              <a:t>P5040QDS-PA</a:t>
            </a:r>
          </a:p>
        </p:txBody>
      </p:sp>
      <p:sp>
        <p:nvSpPr>
          <p:cNvPr id="22556" name="TextBox 117"/>
          <p:cNvSpPr txBox="1">
            <a:spLocks noChangeArrowheads="1"/>
          </p:cNvSpPr>
          <p:nvPr/>
        </p:nvSpPr>
        <p:spPr bwMode="auto">
          <a:xfrm>
            <a:off x="4562475" y="3699527"/>
            <a:ext cx="1085850" cy="277813"/>
          </a:xfrm>
          <a:prstGeom prst="rect">
            <a:avLst/>
          </a:prstGeom>
          <a:noFill/>
          <a:ln w="9525">
            <a:noFill/>
            <a:miter lim="800000"/>
            <a:headEnd/>
            <a:tailEnd/>
          </a:ln>
        </p:spPr>
        <p:txBody>
          <a:bodyPr wrap="none" lIns="91435" tIns="45718" rIns="91435" bIns="45718" anchor="ctr">
            <a:spAutoFit/>
          </a:bodyPr>
          <a:lstStyle/>
          <a:p>
            <a:pPr algn="ctr"/>
            <a:r>
              <a:rPr lang="en-US" sz="1200" dirty="0"/>
              <a:t>P3041DS-PA</a:t>
            </a:r>
          </a:p>
        </p:txBody>
      </p:sp>
      <p:sp>
        <p:nvSpPr>
          <p:cNvPr id="22557" name="TextBox 117"/>
          <p:cNvSpPr txBox="1">
            <a:spLocks noChangeArrowheads="1"/>
          </p:cNvSpPr>
          <p:nvPr/>
        </p:nvSpPr>
        <p:spPr bwMode="auto">
          <a:xfrm>
            <a:off x="4300538" y="4286701"/>
            <a:ext cx="1609725" cy="646113"/>
          </a:xfrm>
          <a:prstGeom prst="rect">
            <a:avLst/>
          </a:prstGeom>
          <a:noFill/>
          <a:ln w="9525">
            <a:noFill/>
            <a:miter lim="800000"/>
            <a:headEnd/>
            <a:tailEnd/>
          </a:ln>
        </p:spPr>
        <p:txBody>
          <a:bodyPr wrap="none" lIns="91435" tIns="45718" rIns="91435" bIns="45718" anchor="ctr">
            <a:spAutoFit/>
          </a:bodyPr>
          <a:lstStyle/>
          <a:p>
            <a:pPr algn="ctr"/>
            <a:r>
              <a:rPr lang="en-US" sz="1200" dirty="0"/>
              <a:t>P2020DS-PC</a:t>
            </a:r>
          </a:p>
          <a:p>
            <a:pPr algn="ctr"/>
            <a:r>
              <a:rPr lang="en-US" sz="1200" dirty="0"/>
              <a:t>P2020RDB-PCA</a:t>
            </a:r>
          </a:p>
          <a:p>
            <a:pPr algn="ctr"/>
            <a:r>
              <a:rPr lang="en-US" sz="1200" dirty="0"/>
              <a:t>P2020COME-DS-PB</a:t>
            </a:r>
          </a:p>
        </p:txBody>
      </p:sp>
      <p:sp>
        <p:nvSpPr>
          <p:cNvPr id="22558" name="TextBox 117"/>
          <p:cNvSpPr txBox="1">
            <a:spLocks noChangeArrowheads="1"/>
          </p:cNvSpPr>
          <p:nvPr/>
        </p:nvSpPr>
        <p:spPr bwMode="auto">
          <a:xfrm>
            <a:off x="4446588" y="5148747"/>
            <a:ext cx="1317625" cy="1016000"/>
          </a:xfrm>
          <a:prstGeom prst="rect">
            <a:avLst/>
          </a:prstGeom>
          <a:noFill/>
          <a:ln w="9525">
            <a:noFill/>
            <a:miter lim="800000"/>
            <a:headEnd/>
            <a:tailEnd/>
          </a:ln>
        </p:spPr>
        <p:txBody>
          <a:bodyPr wrap="none" lIns="91435" tIns="45718" rIns="91435" bIns="45718" anchor="ctr">
            <a:spAutoFit/>
          </a:bodyPr>
          <a:lstStyle/>
          <a:p>
            <a:pPr algn="ctr"/>
            <a:r>
              <a:rPr lang="en-US" sz="1200" dirty="0"/>
              <a:t>P1020RDB-PCA</a:t>
            </a:r>
          </a:p>
          <a:p>
            <a:pPr algn="ctr"/>
            <a:r>
              <a:rPr lang="en-US" sz="1200" dirty="0"/>
              <a:t>P1021MDS-PB</a:t>
            </a:r>
          </a:p>
          <a:p>
            <a:pPr algn="ctr"/>
            <a:r>
              <a:rPr lang="en-US" sz="1200" dirty="0"/>
              <a:t>P1010RDB</a:t>
            </a:r>
          </a:p>
          <a:p>
            <a:pPr algn="ctr"/>
            <a:r>
              <a:rPr lang="en-US" sz="1200" dirty="0"/>
              <a:t>P1025RDB</a:t>
            </a:r>
          </a:p>
          <a:p>
            <a:pPr algn="ctr"/>
            <a:r>
              <a:rPr lang="en-US" sz="1200" dirty="0"/>
              <a:t>TWR-P1025</a:t>
            </a:r>
          </a:p>
        </p:txBody>
      </p:sp>
      <p:sp>
        <p:nvSpPr>
          <p:cNvPr id="22559" name="TextBox 117"/>
          <p:cNvSpPr txBox="1">
            <a:spLocks noChangeArrowheads="1"/>
          </p:cNvSpPr>
          <p:nvPr/>
        </p:nvSpPr>
        <p:spPr bwMode="auto">
          <a:xfrm>
            <a:off x="4300538" y="2736850"/>
            <a:ext cx="1609725" cy="646113"/>
          </a:xfrm>
          <a:prstGeom prst="rect">
            <a:avLst/>
          </a:prstGeom>
          <a:noFill/>
          <a:ln w="9525">
            <a:noFill/>
            <a:miter lim="800000"/>
            <a:headEnd/>
            <a:tailEnd/>
          </a:ln>
        </p:spPr>
        <p:txBody>
          <a:bodyPr wrap="none" lIns="91435" tIns="45718" rIns="91435" bIns="45718" anchor="ctr">
            <a:spAutoFit/>
          </a:bodyPr>
          <a:lstStyle/>
          <a:p>
            <a:pPr algn="ctr"/>
            <a:r>
              <a:rPr lang="en-US" sz="1200" dirty="0" smtClean="0"/>
              <a:t>P4080DS-PC</a:t>
            </a:r>
            <a:endParaRPr lang="en-US" sz="1200" dirty="0"/>
          </a:p>
          <a:p>
            <a:pPr algn="ctr"/>
            <a:r>
              <a:rPr lang="en-US" sz="1200" dirty="0"/>
              <a:t>P4080PCIe</a:t>
            </a:r>
          </a:p>
          <a:p>
            <a:pPr algn="ctr"/>
            <a:r>
              <a:rPr lang="en-US" sz="1200" dirty="0"/>
              <a:t>P4080COME-DS-PB</a:t>
            </a:r>
          </a:p>
        </p:txBody>
      </p:sp>
      <p:sp>
        <p:nvSpPr>
          <p:cNvPr id="106" name="Rectangle 105"/>
          <p:cNvSpPr/>
          <p:nvPr/>
        </p:nvSpPr>
        <p:spPr>
          <a:xfrm>
            <a:off x="5943600" y="914400"/>
            <a:ext cx="404813" cy="5309705"/>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a:defRPr/>
            </a:pPr>
            <a:endParaRPr lang="en-US" dirty="0"/>
          </a:p>
        </p:txBody>
      </p:sp>
      <p:sp>
        <p:nvSpPr>
          <p:cNvPr id="22561" name="TextBox 106"/>
          <p:cNvSpPr txBox="1">
            <a:spLocks noChangeArrowheads="1"/>
          </p:cNvSpPr>
          <p:nvPr/>
        </p:nvSpPr>
        <p:spPr bwMode="auto">
          <a:xfrm rot="-5400000">
            <a:off x="4850606" y="3467894"/>
            <a:ext cx="2555875" cy="338138"/>
          </a:xfrm>
          <a:prstGeom prst="rect">
            <a:avLst/>
          </a:prstGeom>
          <a:noFill/>
          <a:ln w="9525">
            <a:noFill/>
            <a:miter lim="800000"/>
            <a:headEnd/>
            <a:tailEnd/>
          </a:ln>
        </p:spPr>
        <p:txBody>
          <a:bodyPr wrap="none" lIns="91435" tIns="45718" rIns="91435" bIns="45718">
            <a:spAutoFit/>
          </a:bodyPr>
          <a:lstStyle/>
          <a:p>
            <a:r>
              <a:rPr lang="en-US" dirty="0"/>
              <a:t>Software development kit</a:t>
            </a:r>
          </a:p>
        </p:txBody>
      </p:sp>
      <p:sp>
        <p:nvSpPr>
          <p:cNvPr id="108" name="Rectangle 107"/>
          <p:cNvSpPr/>
          <p:nvPr/>
        </p:nvSpPr>
        <p:spPr>
          <a:xfrm>
            <a:off x="6435197" y="5072062"/>
            <a:ext cx="363537" cy="1143035"/>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a:defRPr/>
            </a:pPr>
            <a:endParaRPr lang="en-US" dirty="0"/>
          </a:p>
        </p:txBody>
      </p:sp>
      <p:sp>
        <p:nvSpPr>
          <p:cNvPr id="22563" name="TextBox 109"/>
          <p:cNvSpPr txBox="1">
            <a:spLocks noChangeArrowheads="1"/>
          </p:cNvSpPr>
          <p:nvPr/>
        </p:nvSpPr>
        <p:spPr bwMode="auto">
          <a:xfrm rot="-5400000">
            <a:off x="6132042" y="5447532"/>
            <a:ext cx="941273" cy="369328"/>
          </a:xfrm>
          <a:prstGeom prst="rect">
            <a:avLst/>
          </a:prstGeom>
          <a:noFill/>
          <a:ln w="9525">
            <a:noFill/>
            <a:miter lim="800000"/>
            <a:headEnd/>
            <a:tailEnd/>
          </a:ln>
        </p:spPr>
        <p:txBody>
          <a:bodyPr wrap="none" lIns="91435" tIns="45718" rIns="91435" bIns="45718">
            <a:spAutoFit/>
          </a:bodyPr>
          <a:lstStyle/>
          <a:p>
            <a:r>
              <a:rPr lang="en-US" dirty="0" smtClean="0"/>
              <a:t>MQX™</a:t>
            </a:r>
            <a:endParaRPr lang="en-US" dirty="0"/>
          </a:p>
        </p:txBody>
      </p:sp>
      <p:sp>
        <p:nvSpPr>
          <p:cNvPr id="111" name="Rectangle 110"/>
          <p:cNvSpPr/>
          <p:nvPr/>
        </p:nvSpPr>
        <p:spPr>
          <a:xfrm>
            <a:off x="6870205" y="914400"/>
            <a:ext cx="381000" cy="5300698"/>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a:defRPr/>
            </a:pPr>
            <a:endParaRPr lang="en-US" dirty="0"/>
          </a:p>
        </p:txBody>
      </p:sp>
      <p:sp>
        <p:nvSpPr>
          <p:cNvPr id="22565" name="TextBox 111"/>
          <p:cNvSpPr txBox="1">
            <a:spLocks noChangeArrowheads="1"/>
          </p:cNvSpPr>
          <p:nvPr/>
        </p:nvSpPr>
        <p:spPr bwMode="auto">
          <a:xfrm rot="-5400000">
            <a:off x="5290902" y="3224493"/>
            <a:ext cx="3506206" cy="369328"/>
          </a:xfrm>
          <a:prstGeom prst="rect">
            <a:avLst/>
          </a:prstGeom>
          <a:noFill/>
          <a:ln w="9525">
            <a:noFill/>
            <a:miter lim="800000"/>
            <a:headEnd/>
            <a:tailEnd/>
          </a:ln>
        </p:spPr>
        <p:txBody>
          <a:bodyPr wrap="none" lIns="91435" tIns="45718" rIns="91435" bIns="45718">
            <a:spAutoFit/>
          </a:bodyPr>
          <a:lstStyle/>
          <a:p>
            <a:r>
              <a:rPr lang="en-US" dirty="0" smtClean="0"/>
              <a:t>CodeWarrior Development Tools</a:t>
            </a:r>
            <a:endParaRPr lang="en-US" dirty="0"/>
          </a:p>
        </p:txBody>
      </p:sp>
      <p:sp>
        <p:nvSpPr>
          <p:cNvPr id="113" name="Rectangle 112"/>
          <p:cNvSpPr/>
          <p:nvPr/>
        </p:nvSpPr>
        <p:spPr>
          <a:xfrm>
            <a:off x="7353300" y="914401"/>
            <a:ext cx="411163" cy="529169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a:defRPr/>
            </a:pPr>
            <a:endParaRPr lang="en-US" dirty="0"/>
          </a:p>
        </p:txBody>
      </p:sp>
      <p:sp>
        <p:nvSpPr>
          <p:cNvPr id="22567" name="TextBox 113"/>
          <p:cNvSpPr txBox="1">
            <a:spLocks noChangeArrowheads="1"/>
          </p:cNvSpPr>
          <p:nvPr/>
        </p:nvSpPr>
        <p:spPr bwMode="auto">
          <a:xfrm rot="-5400000">
            <a:off x="5414169" y="3645694"/>
            <a:ext cx="4278313" cy="339725"/>
          </a:xfrm>
          <a:prstGeom prst="rect">
            <a:avLst/>
          </a:prstGeom>
          <a:noFill/>
          <a:ln w="9525">
            <a:noFill/>
            <a:miter lim="800000"/>
            <a:headEnd/>
            <a:tailEnd/>
          </a:ln>
        </p:spPr>
        <p:txBody>
          <a:bodyPr wrap="none" lIns="91435" tIns="45718" rIns="91435" bIns="45718">
            <a:spAutoFit/>
          </a:bodyPr>
          <a:lstStyle/>
          <a:p>
            <a:r>
              <a:rPr lang="en-US" dirty="0"/>
              <a:t>Processor Expert QCS &amp; Optimization Suites</a:t>
            </a:r>
          </a:p>
        </p:txBody>
      </p:sp>
      <p:sp>
        <p:nvSpPr>
          <p:cNvPr id="115" name="Rectangle 114"/>
          <p:cNvSpPr/>
          <p:nvPr/>
        </p:nvSpPr>
        <p:spPr>
          <a:xfrm>
            <a:off x="7862888" y="914400"/>
            <a:ext cx="381000" cy="529169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a:defRPr/>
            </a:pPr>
            <a:endParaRPr lang="en-US" dirty="0"/>
          </a:p>
        </p:txBody>
      </p:sp>
      <p:sp>
        <p:nvSpPr>
          <p:cNvPr id="117" name="Rectangle 116"/>
          <p:cNvSpPr/>
          <p:nvPr/>
        </p:nvSpPr>
        <p:spPr>
          <a:xfrm>
            <a:off x="8340725" y="914400"/>
            <a:ext cx="381000" cy="5300698"/>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anchor="ctr"/>
          <a:lstStyle/>
          <a:p>
            <a:pPr algn="ctr">
              <a:defRPr/>
            </a:pPr>
            <a:endParaRPr lang="en-US" dirty="0"/>
          </a:p>
        </p:txBody>
      </p:sp>
      <p:sp>
        <p:nvSpPr>
          <p:cNvPr id="22570" name="TextBox 119"/>
          <p:cNvSpPr txBox="1">
            <a:spLocks noChangeArrowheads="1"/>
          </p:cNvSpPr>
          <p:nvPr/>
        </p:nvSpPr>
        <p:spPr bwMode="auto">
          <a:xfrm rot="-5400000">
            <a:off x="5989594" y="3376893"/>
            <a:ext cx="5109081" cy="369328"/>
          </a:xfrm>
          <a:prstGeom prst="rect">
            <a:avLst/>
          </a:prstGeom>
          <a:noFill/>
          <a:ln w="9525">
            <a:noFill/>
            <a:miter lim="800000"/>
            <a:headEnd/>
            <a:tailEnd/>
          </a:ln>
        </p:spPr>
        <p:txBody>
          <a:bodyPr wrap="none" lIns="91435" tIns="45718" rIns="91435" bIns="45718">
            <a:spAutoFit/>
          </a:bodyPr>
          <a:lstStyle/>
          <a:p>
            <a:r>
              <a:rPr lang="en-US" dirty="0" smtClean="0"/>
              <a:t>Third-party </a:t>
            </a:r>
            <a:r>
              <a:rPr lang="en-US" dirty="0"/>
              <a:t>OS </a:t>
            </a:r>
            <a:r>
              <a:rPr lang="en-US" dirty="0" smtClean="0"/>
              <a:t>support</a:t>
            </a:r>
            <a:r>
              <a:rPr lang="en-US" dirty="0"/>
              <a:t>: GHS, ENEA, QNX, MG</a:t>
            </a:r>
          </a:p>
        </p:txBody>
      </p:sp>
      <p:sp>
        <p:nvSpPr>
          <p:cNvPr id="22571" name="TextBox 120"/>
          <p:cNvSpPr txBox="1">
            <a:spLocks noChangeArrowheads="1"/>
          </p:cNvSpPr>
          <p:nvPr/>
        </p:nvSpPr>
        <p:spPr bwMode="auto">
          <a:xfrm rot="-5400000">
            <a:off x="7690644" y="3534849"/>
            <a:ext cx="711200" cy="369328"/>
          </a:xfrm>
          <a:prstGeom prst="rect">
            <a:avLst/>
          </a:prstGeom>
          <a:noFill/>
          <a:ln w="9525">
            <a:noFill/>
            <a:miter lim="800000"/>
            <a:headEnd/>
            <a:tailEnd/>
          </a:ln>
        </p:spPr>
        <p:txBody>
          <a:bodyPr lIns="91435" tIns="45718" rIns="91435" bIns="45718">
            <a:spAutoFit/>
          </a:bodyPr>
          <a:lstStyle/>
          <a:p>
            <a:r>
              <a:rPr lang="en-US" dirty="0" smtClean="0"/>
              <a:t>EBS</a:t>
            </a:r>
            <a:endParaRPr lang="en-US" dirty="0"/>
          </a:p>
        </p:txBody>
      </p:sp>
      <p:sp>
        <p:nvSpPr>
          <p:cNvPr id="94" name="Rectangle 93"/>
          <p:cNvSpPr/>
          <p:nvPr/>
        </p:nvSpPr>
        <p:spPr>
          <a:xfrm>
            <a:off x="1676400" y="152400"/>
            <a:ext cx="152400" cy="152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9" name="Text Box 12"/>
          <p:cNvSpPr txBox="1">
            <a:spLocks noChangeArrowheads="1"/>
          </p:cNvSpPr>
          <p:nvPr/>
        </p:nvSpPr>
        <p:spPr bwMode="auto">
          <a:xfrm>
            <a:off x="685800" y="1803400"/>
            <a:ext cx="1471613" cy="677863"/>
          </a:xfrm>
          <a:prstGeom prst="rect">
            <a:avLst/>
          </a:prstGeom>
          <a:noFill/>
          <a:ln w="9525">
            <a:noFill/>
            <a:miter lim="800000"/>
            <a:headEnd/>
            <a:tailEnd/>
          </a:ln>
        </p:spPr>
        <p:txBody>
          <a:bodyPr lIns="91435" tIns="45718" rIns="91435" bIns="45718">
            <a:spAutoFit/>
          </a:bodyPr>
          <a:lstStyle/>
          <a:p>
            <a:pPr>
              <a:defRPr/>
            </a:pPr>
            <a:r>
              <a:rPr lang="en-US" b="1" dirty="0">
                <a:solidFill>
                  <a:srgbClr val="D00C33"/>
                </a:solidFill>
                <a:latin typeface="+mj-lt"/>
              </a:rPr>
              <a:t>QorIQ P5</a:t>
            </a:r>
            <a:r>
              <a:rPr lang="en-US" b="1" dirty="0">
                <a:solidFill>
                  <a:srgbClr val="D00C33"/>
                </a:solidFill>
                <a:latin typeface="Verdana" pitchFamily="34" charset="0"/>
              </a:rPr>
              <a:t/>
            </a:r>
            <a:br>
              <a:rPr lang="en-US" b="1" dirty="0">
                <a:solidFill>
                  <a:srgbClr val="D00C33"/>
                </a:solidFill>
                <a:latin typeface="Verdana" pitchFamily="34" charset="0"/>
              </a:rPr>
            </a:br>
            <a:r>
              <a:rPr lang="en-US" sz="1000" b="1" dirty="0">
                <a:latin typeface="+mj-lt"/>
              </a:rPr>
              <a:t>P5020, P5010</a:t>
            </a:r>
          </a:p>
          <a:p>
            <a:pPr>
              <a:defRPr/>
            </a:pPr>
            <a:r>
              <a:rPr lang="en-US" sz="1000" b="1" dirty="0">
                <a:latin typeface="+mj-lt"/>
              </a:rPr>
              <a:t>P5040, P5021</a:t>
            </a:r>
          </a:p>
        </p:txBody>
      </p:sp>
      <p:sp>
        <p:nvSpPr>
          <p:cNvPr id="81" name="Text Box 8"/>
          <p:cNvSpPr txBox="1">
            <a:spLocks noChangeArrowheads="1"/>
          </p:cNvSpPr>
          <p:nvPr/>
        </p:nvSpPr>
        <p:spPr bwMode="auto">
          <a:xfrm>
            <a:off x="685800" y="3566144"/>
            <a:ext cx="1300163" cy="523216"/>
          </a:xfrm>
          <a:prstGeom prst="rect">
            <a:avLst/>
          </a:prstGeom>
          <a:noFill/>
          <a:ln w="9525">
            <a:noFill/>
            <a:miter lim="800000"/>
            <a:headEnd/>
            <a:tailEnd/>
          </a:ln>
        </p:spPr>
        <p:txBody>
          <a:bodyPr lIns="91435" tIns="45718" rIns="91435" bIns="45718">
            <a:spAutoFit/>
          </a:bodyPr>
          <a:lstStyle/>
          <a:p>
            <a:pPr>
              <a:defRPr/>
            </a:pPr>
            <a:r>
              <a:rPr lang="en-US" b="1" dirty="0">
                <a:solidFill>
                  <a:srgbClr val="D00C33"/>
                </a:solidFill>
                <a:latin typeface="+mj-lt"/>
              </a:rPr>
              <a:t>QorIQ P3</a:t>
            </a:r>
            <a:r>
              <a:rPr lang="en-US" b="1" dirty="0">
                <a:solidFill>
                  <a:srgbClr val="D00C33"/>
                </a:solidFill>
                <a:latin typeface="Verdana" pitchFamily="34" charset="0"/>
              </a:rPr>
              <a:t/>
            </a:r>
            <a:br>
              <a:rPr lang="en-US" b="1" dirty="0">
                <a:solidFill>
                  <a:srgbClr val="D00C33"/>
                </a:solidFill>
                <a:latin typeface="Verdana" pitchFamily="34" charset="0"/>
              </a:rPr>
            </a:br>
            <a:r>
              <a:rPr lang="en-US" sz="1000" b="1" dirty="0">
                <a:solidFill>
                  <a:srgbClr val="00B050"/>
                </a:solidFill>
                <a:latin typeface="+mj-lt"/>
              </a:rPr>
              <a:t>P3041</a:t>
            </a:r>
          </a:p>
        </p:txBody>
      </p:sp>
      <p:sp>
        <p:nvSpPr>
          <p:cNvPr id="84" name="Text Box 7"/>
          <p:cNvSpPr txBox="1">
            <a:spLocks noChangeArrowheads="1"/>
          </p:cNvSpPr>
          <p:nvPr/>
        </p:nvSpPr>
        <p:spPr bwMode="auto">
          <a:xfrm>
            <a:off x="685800" y="4250673"/>
            <a:ext cx="1366838" cy="677104"/>
          </a:xfrm>
          <a:prstGeom prst="rect">
            <a:avLst/>
          </a:prstGeom>
          <a:noFill/>
          <a:ln w="9525">
            <a:noFill/>
            <a:miter lim="800000"/>
            <a:headEnd/>
            <a:tailEnd/>
          </a:ln>
        </p:spPr>
        <p:txBody>
          <a:bodyPr lIns="91435" tIns="45718" rIns="91435" bIns="45718">
            <a:spAutoFit/>
          </a:bodyPr>
          <a:lstStyle/>
          <a:p>
            <a:pPr>
              <a:defRPr/>
            </a:pPr>
            <a:r>
              <a:rPr lang="en-US" b="1" dirty="0">
                <a:solidFill>
                  <a:srgbClr val="D00C33"/>
                </a:solidFill>
                <a:latin typeface="+mj-lt"/>
              </a:rPr>
              <a:t>QorIQ P2</a:t>
            </a:r>
            <a:endParaRPr lang="en-US" sz="1200" b="1" dirty="0">
              <a:latin typeface="+mj-lt"/>
            </a:endParaRPr>
          </a:p>
          <a:p>
            <a:pPr>
              <a:defRPr/>
            </a:pPr>
            <a:r>
              <a:rPr lang="en-US" sz="1000" b="1" dirty="0">
                <a:solidFill>
                  <a:srgbClr val="00B050"/>
                </a:solidFill>
                <a:latin typeface="+mj-lt"/>
              </a:rPr>
              <a:t>P2020, P2010, P2040, P2041</a:t>
            </a:r>
          </a:p>
        </p:txBody>
      </p:sp>
      <p:sp>
        <p:nvSpPr>
          <p:cNvPr id="104" name="Text Box 7"/>
          <p:cNvSpPr txBox="1">
            <a:spLocks noChangeArrowheads="1"/>
          </p:cNvSpPr>
          <p:nvPr/>
        </p:nvSpPr>
        <p:spPr bwMode="auto">
          <a:xfrm>
            <a:off x="668338" y="5086350"/>
            <a:ext cx="1643062" cy="1108075"/>
          </a:xfrm>
          <a:prstGeom prst="rect">
            <a:avLst/>
          </a:prstGeom>
          <a:noFill/>
          <a:ln w="9525">
            <a:noFill/>
            <a:miter lim="800000"/>
            <a:headEnd/>
            <a:tailEnd/>
          </a:ln>
        </p:spPr>
        <p:txBody>
          <a:bodyPr lIns="91435" tIns="45718" rIns="91435" bIns="45718">
            <a:spAutoFit/>
          </a:bodyPr>
          <a:lstStyle/>
          <a:p>
            <a:pPr>
              <a:defRPr/>
            </a:pPr>
            <a:r>
              <a:rPr lang="en-US" b="1" dirty="0">
                <a:solidFill>
                  <a:srgbClr val="D00C33"/>
                </a:solidFill>
                <a:latin typeface="+mj-lt"/>
              </a:rPr>
              <a:t>QorIQ P1</a:t>
            </a:r>
            <a:endParaRPr lang="en-US" sz="1200" b="1" dirty="0">
              <a:latin typeface="+mj-lt"/>
            </a:endParaRPr>
          </a:p>
          <a:p>
            <a:pPr>
              <a:defRPr/>
            </a:pPr>
            <a:r>
              <a:rPr lang="en-US" sz="1000" b="1" dirty="0">
                <a:solidFill>
                  <a:srgbClr val="00B050"/>
                </a:solidFill>
                <a:latin typeface="+mj-lt"/>
              </a:rPr>
              <a:t>P1020, P1021, P1022 </a:t>
            </a:r>
            <a:r>
              <a:rPr lang="en-US" sz="1000" b="1" dirty="0">
                <a:latin typeface="+mj-lt"/>
              </a:rPr>
              <a:t>P1023, </a:t>
            </a:r>
            <a:r>
              <a:rPr lang="en-US" sz="1000" b="1" dirty="0">
                <a:solidFill>
                  <a:srgbClr val="00B050"/>
                </a:solidFill>
                <a:latin typeface="+mj-lt"/>
              </a:rPr>
              <a:t>P1010, P1011 P1012, P1013, P1014</a:t>
            </a:r>
          </a:p>
          <a:p>
            <a:pPr>
              <a:defRPr/>
            </a:pPr>
            <a:r>
              <a:rPr lang="en-US" sz="1000" b="1" dirty="0">
                <a:latin typeface="+mj-lt"/>
              </a:rPr>
              <a:t>P1017, </a:t>
            </a:r>
            <a:r>
              <a:rPr lang="en-US" sz="1000" b="1" dirty="0">
                <a:solidFill>
                  <a:srgbClr val="00B050"/>
                </a:solidFill>
                <a:latin typeface="+mj-lt"/>
              </a:rPr>
              <a:t>P1025, P1016</a:t>
            </a:r>
          </a:p>
          <a:p>
            <a:pPr>
              <a:defRPr/>
            </a:pPr>
            <a:r>
              <a:rPr lang="en-US" sz="1000" b="1" dirty="0">
                <a:solidFill>
                  <a:srgbClr val="00B050"/>
                </a:solidFill>
                <a:latin typeface="+mj-lt"/>
              </a:rPr>
              <a:t>P1015, P1024</a:t>
            </a:r>
          </a:p>
        </p:txBody>
      </p:sp>
      <p:sp>
        <p:nvSpPr>
          <p:cNvPr id="105" name="Text Box 7"/>
          <p:cNvSpPr txBox="1">
            <a:spLocks noChangeArrowheads="1"/>
          </p:cNvSpPr>
          <p:nvPr/>
        </p:nvSpPr>
        <p:spPr bwMode="auto">
          <a:xfrm>
            <a:off x="685800" y="2767147"/>
            <a:ext cx="1366838" cy="492125"/>
          </a:xfrm>
          <a:prstGeom prst="rect">
            <a:avLst/>
          </a:prstGeom>
          <a:noFill/>
          <a:ln w="9525">
            <a:noFill/>
            <a:miter lim="800000"/>
            <a:headEnd/>
            <a:tailEnd/>
          </a:ln>
        </p:spPr>
        <p:txBody>
          <a:bodyPr lIns="91435" tIns="45718" rIns="91435" bIns="45718">
            <a:spAutoFit/>
          </a:bodyPr>
          <a:lstStyle/>
          <a:p>
            <a:pPr>
              <a:defRPr/>
            </a:pPr>
            <a:r>
              <a:rPr lang="en-US" b="1" dirty="0">
                <a:solidFill>
                  <a:srgbClr val="D00C33"/>
                </a:solidFill>
                <a:latin typeface="+mj-lt"/>
              </a:rPr>
              <a:t>QorIQ P4</a:t>
            </a:r>
            <a:endParaRPr lang="en-US" sz="1200" b="1" dirty="0">
              <a:latin typeface="+mj-lt"/>
            </a:endParaRPr>
          </a:p>
          <a:p>
            <a:pPr>
              <a:defRPr/>
            </a:pPr>
            <a:r>
              <a:rPr lang="en-US" sz="1000" b="1" dirty="0">
                <a:solidFill>
                  <a:srgbClr val="00B050"/>
                </a:solidFill>
                <a:latin typeface="+mj-lt"/>
              </a:rPr>
              <a:t>P4080, P4040</a:t>
            </a:r>
          </a:p>
        </p:txBody>
      </p:sp>
      <p:sp>
        <p:nvSpPr>
          <p:cNvPr id="118" name="Text Box 12"/>
          <p:cNvSpPr txBox="1">
            <a:spLocks noChangeArrowheads="1"/>
          </p:cNvSpPr>
          <p:nvPr/>
        </p:nvSpPr>
        <p:spPr bwMode="auto">
          <a:xfrm>
            <a:off x="570016" y="1109663"/>
            <a:ext cx="1757548" cy="646327"/>
          </a:xfrm>
          <a:prstGeom prst="rect">
            <a:avLst/>
          </a:prstGeom>
          <a:noFill/>
          <a:ln w="9525">
            <a:noFill/>
            <a:miter lim="800000"/>
            <a:headEnd/>
            <a:tailEnd/>
          </a:ln>
        </p:spPr>
        <p:txBody>
          <a:bodyPr wrap="square" lIns="91435" tIns="45718" rIns="91435" bIns="45718">
            <a:spAutoFit/>
          </a:bodyPr>
          <a:lstStyle/>
          <a:p>
            <a:pPr>
              <a:defRPr/>
            </a:pPr>
            <a:r>
              <a:rPr lang="en-US" sz="1600" b="1" dirty="0" err="1">
                <a:solidFill>
                  <a:srgbClr val="D00C33"/>
                </a:solidFill>
                <a:latin typeface="+mj-lt"/>
              </a:rPr>
              <a:t>QorIQ</a:t>
            </a:r>
            <a:r>
              <a:rPr lang="en-US" sz="1600" b="1" dirty="0">
                <a:solidFill>
                  <a:srgbClr val="D00C33"/>
                </a:solidFill>
                <a:latin typeface="+mj-lt"/>
              </a:rPr>
              <a:t> </a:t>
            </a:r>
            <a:r>
              <a:rPr lang="en-US" sz="1600" b="1" dirty="0" smtClean="0">
                <a:solidFill>
                  <a:srgbClr val="D00C33"/>
                </a:solidFill>
                <a:latin typeface="+mj-lt"/>
              </a:rPr>
              <a:t>T-Series </a:t>
            </a:r>
            <a:r>
              <a:rPr lang="en-US" sz="1000" b="1" dirty="0">
                <a:latin typeface="+mj-lt"/>
              </a:rPr>
              <a:t>T4240, </a:t>
            </a:r>
            <a:r>
              <a:rPr lang="en-US" sz="1000" b="1" dirty="0" smtClean="0">
                <a:latin typeface="+mj-lt"/>
              </a:rPr>
              <a:t>T4160, T2080,  T2081, T1042, T1040</a:t>
            </a:r>
            <a:endParaRPr lang="en-US" sz="1000" b="1" dirty="0">
              <a:latin typeface="+mj-lt"/>
            </a:endParaRPr>
          </a:p>
        </p:txBody>
      </p:sp>
      <p:sp>
        <p:nvSpPr>
          <p:cNvPr id="22580" name="TextBox 117"/>
          <p:cNvSpPr txBox="1">
            <a:spLocks noChangeArrowheads="1"/>
          </p:cNvSpPr>
          <p:nvPr/>
        </p:nvSpPr>
        <p:spPr bwMode="auto">
          <a:xfrm>
            <a:off x="2392363" y="1016451"/>
            <a:ext cx="1763712" cy="692150"/>
          </a:xfrm>
          <a:prstGeom prst="rect">
            <a:avLst/>
          </a:prstGeom>
          <a:noFill/>
          <a:ln w="9525">
            <a:noFill/>
            <a:miter lim="800000"/>
            <a:headEnd/>
            <a:tailEnd/>
          </a:ln>
        </p:spPr>
        <p:txBody>
          <a:bodyPr wrap="none" lIns="91435" tIns="45718" rIns="91435" bIns="45718">
            <a:spAutoFit/>
          </a:bodyPr>
          <a:lstStyle/>
          <a:p>
            <a:pPr algn="ctr"/>
            <a:r>
              <a:rPr lang="en-US" sz="1300" dirty="0"/>
              <a:t>Up to 24 virtual cores</a:t>
            </a:r>
          </a:p>
          <a:p>
            <a:pPr algn="ctr"/>
            <a:r>
              <a:rPr lang="en-US" sz="1300" dirty="0"/>
              <a:t>64-bit high-end</a:t>
            </a:r>
          </a:p>
          <a:p>
            <a:pPr algn="ctr"/>
            <a:r>
              <a:rPr lang="en-US" sz="1300" dirty="0" smtClean="0"/>
              <a:t>AltiVec</a:t>
            </a:r>
            <a:endParaRPr lang="en-US" sz="1300" dirty="0"/>
          </a:p>
        </p:txBody>
      </p:sp>
      <p:sp>
        <p:nvSpPr>
          <p:cNvPr id="22582" name="TextBox 117"/>
          <p:cNvSpPr txBox="1">
            <a:spLocks noChangeArrowheads="1"/>
          </p:cNvSpPr>
          <p:nvPr/>
        </p:nvSpPr>
        <p:spPr bwMode="auto">
          <a:xfrm>
            <a:off x="2630437" y="1865313"/>
            <a:ext cx="1290739" cy="692497"/>
          </a:xfrm>
          <a:prstGeom prst="rect">
            <a:avLst/>
          </a:prstGeom>
          <a:noFill/>
          <a:ln w="9525">
            <a:noFill/>
            <a:miter lim="800000"/>
            <a:headEnd/>
            <a:tailEnd/>
          </a:ln>
        </p:spPr>
        <p:txBody>
          <a:bodyPr wrap="none">
            <a:spAutoFit/>
          </a:bodyPr>
          <a:lstStyle/>
          <a:p>
            <a:pPr algn="ctr"/>
            <a:r>
              <a:rPr lang="en-US" sz="1300" dirty="0"/>
              <a:t>64-bit </a:t>
            </a:r>
            <a:r>
              <a:rPr lang="en-US" sz="1300" dirty="0" smtClean="0"/>
              <a:t>high end</a:t>
            </a:r>
            <a:endParaRPr lang="en-US" sz="1300" dirty="0"/>
          </a:p>
          <a:p>
            <a:pPr algn="ctr"/>
            <a:r>
              <a:rPr lang="en-US" sz="1300" dirty="0" smtClean="0"/>
              <a:t>Up </a:t>
            </a:r>
            <a:r>
              <a:rPr lang="en-US" sz="1300" dirty="0"/>
              <a:t>to 2 GHz</a:t>
            </a:r>
          </a:p>
          <a:p>
            <a:pPr algn="ctr"/>
            <a:r>
              <a:rPr lang="en-US" sz="1300" dirty="0"/>
              <a:t>&lt;18W </a:t>
            </a:r>
            <a:r>
              <a:rPr lang="en-US" sz="1300" dirty="0" smtClean="0"/>
              <a:t>typical</a:t>
            </a:r>
            <a:endParaRPr lang="en-US" sz="1300" dirty="0"/>
          </a:p>
        </p:txBody>
      </p:sp>
      <p:sp>
        <p:nvSpPr>
          <p:cNvPr id="22583" name="TextBox 118"/>
          <p:cNvSpPr txBox="1">
            <a:spLocks noChangeArrowheads="1"/>
          </p:cNvSpPr>
          <p:nvPr/>
        </p:nvSpPr>
        <p:spPr bwMode="auto">
          <a:xfrm>
            <a:off x="2654300" y="2752725"/>
            <a:ext cx="1241425" cy="693738"/>
          </a:xfrm>
          <a:prstGeom prst="rect">
            <a:avLst/>
          </a:prstGeom>
          <a:noFill/>
          <a:ln w="9525">
            <a:noFill/>
            <a:miter lim="800000"/>
            <a:headEnd/>
            <a:tailEnd/>
          </a:ln>
        </p:spPr>
        <p:txBody>
          <a:bodyPr wrap="none">
            <a:spAutoFit/>
          </a:bodyPr>
          <a:lstStyle/>
          <a:p>
            <a:pPr algn="ctr"/>
            <a:r>
              <a:rPr lang="en-US" sz="1300" dirty="0"/>
              <a:t>4 – 8 </a:t>
            </a:r>
            <a:r>
              <a:rPr lang="en-US" sz="1300" dirty="0" smtClean="0"/>
              <a:t>cores</a:t>
            </a:r>
            <a:endParaRPr lang="en-US" sz="1300" dirty="0"/>
          </a:p>
          <a:p>
            <a:pPr algn="ctr"/>
            <a:r>
              <a:rPr lang="en-US" sz="1300" dirty="0"/>
              <a:t>Up to 1.5 GHz</a:t>
            </a:r>
          </a:p>
          <a:p>
            <a:pPr algn="ctr"/>
            <a:r>
              <a:rPr lang="en-US" sz="1300" dirty="0"/>
              <a:t>16W </a:t>
            </a:r>
            <a:r>
              <a:rPr lang="en-US" sz="1300" dirty="0" smtClean="0"/>
              <a:t>typical</a:t>
            </a:r>
            <a:endParaRPr lang="en-US" sz="1300" dirty="0"/>
          </a:p>
        </p:txBody>
      </p:sp>
      <p:sp>
        <p:nvSpPr>
          <p:cNvPr id="22584" name="TextBox 119"/>
          <p:cNvSpPr txBox="1">
            <a:spLocks noChangeArrowheads="1"/>
          </p:cNvSpPr>
          <p:nvPr/>
        </p:nvSpPr>
        <p:spPr bwMode="auto">
          <a:xfrm>
            <a:off x="2654300" y="3509896"/>
            <a:ext cx="1241425" cy="693737"/>
          </a:xfrm>
          <a:prstGeom prst="rect">
            <a:avLst/>
          </a:prstGeom>
          <a:noFill/>
          <a:ln w="9525">
            <a:noFill/>
            <a:miter lim="800000"/>
            <a:headEnd/>
            <a:tailEnd/>
          </a:ln>
        </p:spPr>
        <p:txBody>
          <a:bodyPr wrap="none">
            <a:spAutoFit/>
          </a:bodyPr>
          <a:lstStyle/>
          <a:p>
            <a:pPr algn="ctr"/>
            <a:r>
              <a:rPr lang="en-US" sz="1300" dirty="0"/>
              <a:t>2 – 4 </a:t>
            </a:r>
            <a:r>
              <a:rPr lang="en-US" sz="1300" dirty="0" smtClean="0"/>
              <a:t>cores</a:t>
            </a:r>
            <a:endParaRPr lang="en-US" sz="1300" dirty="0"/>
          </a:p>
          <a:p>
            <a:pPr algn="ctr"/>
            <a:r>
              <a:rPr lang="en-US" sz="1300" dirty="0"/>
              <a:t>Up to 1.5 GHz</a:t>
            </a:r>
          </a:p>
          <a:p>
            <a:pPr algn="ctr"/>
            <a:r>
              <a:rPr lang="en-US" sz="1300" dirty="0"/>
              <a:t>&lt;11W </a:t>
            </a:r>
            <a:r>
              <a:rPr lang="en-US" sz="1300" dirty="0" smtClean="0"/>
              <a:t>typical</a:t>
            </a:r>
            <a:endParaRPr lang="en-US" sz="1300" dirty="0"/>
          </a:p>
        </p:txBody>
      </p:sp>
      <p:sp>
        <p:nvSpPr>
          <p:cNvPr id="22585" name="TextBox 120"/>
          <p:cNvSpPr txBox="1">
            <a:spLocks noChangeArrowheads="1"/>
          </p:cNvSpPr>
          <p:nvPr/>
        </p:nvSpPr>
        <p:spPr bwMode="auto">
          <a:xfrm>
            <a:off x="2654300" y="4244615"/>
            <a:ext cx="1243013" cy="692150"/>
          </a:xfrm>
          <a:prstGeom prst="rect">
            <a:avLst/>
          </a:prstGeom>
          <a:noFill/>
          <a:ln w="9525">
            <a:noFill/>
            <a:miter lim="800000"/>
            <a:headEnd/>
            <a:tailEnd/>
          </a:ln>
        </p:spPr>
        <p:txBody>
          <a:bodyPr wrap="none">
            <a:spAutoFit/>
          </a:bodyPr>
          <a:lstStyle/>
          <a:p>
            <a:pPr algn="ctr"/>
            <a:r>
              <a:rPr lang="en-US" sz="1300" dirty="0"/>
              <a:t>1 – 2 </a:t>
            </a:r>
            <a:r>
              <a:rPr lang="en-US" sz="1300" dirty="0" smtClean="0"/>
              <a:t>cores</a:t>
            </a:r>
            <a:endParaRPr lang="en-US" sz="1300" dirty="0"/>
          </a:p>
          <a:p>
            <a:pPr algn="ctr"/>
            <a:r>
              <a:rPr lang="en-US" sz="1300" dirty="0"/>
              <a:t>Up to 1.5 GHz</a:t>
            </a:r>
          </a:p>
          <a:p>
            <a:pPr algn="ctr"/>
            <a:r>
              <a:rPr lang="en-US" sz="1300" dirty="0"/>
              <a:t>&lt;10W </a:t>
            </a:r>
            <a:r>
              <a:rPr lang="en-US" sz="1300" dirty="0" smtClean="0"/>
              <a:t>typical</a:t>
            </a:r>
            <a:endParaRPr lang="en-US" sz="1300" dirty="0"/>
          </a:p>
        </p:txBody>
      </p:sp>
      <p:sp>
        <p:nvSpPr>
          <p:cNvPr id="22586" name="TextBox 121"/>
          <p:cNvSpPr txBox="1">
            <a:spLocks noChangeArrowheads="1"/>
          </p:cNvSpPr>
          <p:nvPr/>
        </p:nvSpPr>
        <p:spPr bwMode="auto">
          <a:xfrm>
            <a:off x="2579688" y="5308319"/>
            <a:ext cx="1392237" cy="692150"/>
          </a:xfrm>
          <a:prstGeom prst="rect">
            <a:avLst/>
          </a:prstGeom>
          <a:noFill/>
          <a:ln w="9525">
            <a:noFill/>
            <a:miter lim="800000"/>
            <a:headEnd/>
            <a:tailEnd/>
          </a:ln>
        </p:spPr>
        <p:txBody>
          <a:bodyPr wrap="none">
            <a:spAutoFit/>
          </a:bodyPr>
          <a:lstStyle/>
          <a:p>
            <a:pPr algn="ctr"/>
            <a:r>
              <a:rPr lang="en-US" sz="1300" dirty="0"/>
              <a:t>1 – 2 </a:t>
            </a:r>
            <a:r>
              <a:rPr lang="en-US" sz="1300" dirty="0" smtClean="0"/>
              <a:t>cores</a:t>
            </a:r>
            <a:endParaRPr lang="en-US" sz="1300" dirty="0"/>
          </a:p>
          <a:p>
            <a:pPr algn="ctr"/>
            <a:r>
              <a:rPr lang="en-US" sz="1300" dirty="0"/>
              <a:t>Up to 1200 MHz</a:t>
            </a:r>
          </a:p>
          <a:p>
            <a:pPr algn="ctr"/>
            <a:r>
              <a:rPr lang="en-US" sz="1300" dirty="0"/>
              <a:t>&lt;3W </a:t>
            </a:r>
            <a:r>
              <a:rPr lang="en-US" sz="1300" dirty="0" smtClean="0"/>
              <a:t>typical</a:t>
            </a:r>
            <a:endParaRPr lang="en-US" sz="1300" dirty="0"/>
          </a:p>
        </p:txBody>
      </p:sp>
      <p:sp>
        <p:nvSpPr>
          <p:cNvPr id="44" name="Title 43"/>
          <p:cNvSpPr>
            <a:spLocks noGrp="1"/>
          </p:cNvSpPr>
          <p:nvPr>
            <p:ph type="title"/>
          </p:nvPr>
        </p:nvSpPr>
        <p:spPr>
          <a:xfrm>
            <a:off x="1752603" y="237066"/>
            <a:ext cx="6805082" cy="685804"/>
          </a:xfrm>
        </p:spPr>
        <p:txBody>
          <a:bodyPr/>
          <a:lstStyle/>
          <a:p>
            <a:r>
              <a:rPr lang="en-US" sz="2200" kern="0" dirty="0" smtClean="0">
                <a:ea typeface="MS PGothic" pitchFamily="34" charset="-128"/>
              </a:rPr>
              <a:t>Scalable Processing 800 DMIPS to 58,000 DMIPS</a:t>
            </a:r>
            <a:endParaRPr lang="en-US" sz="2200" dirty="0"/>
          </a:p>
        </p:txBody>
      </p:sp>
      <p:sp>
        <p:nvSpPr>
          <p:cNvPr id="45" name="TextBox 117"/>
          <p:cNvSpPr txBox="1">
            <a:spLocks noChangeArrowheads="1"/>
          </p:cNvSpPr>
          <p:nvPr/>
        </p:nvSpPr>
        <p:spPr bwMode="auto">
          <a:xfrm>
            <a:off x="4279058" y="1155656"/>
            <a:ext cx="1743737" cy="276995"/>
          </a:xfrm>
          <a:prstGeom prst="rect">
            <a:avLst/>
          </a:prstGeom>
          <a:noFill/>
          <a:ln w="9525">
            <a:noFill/>
            <a:miter lim="800000"/>
            <a:headEnd/>
            <a:tailEnd/>
          </a:ln>
        </p:spPr>
        <p:txBody>
          <a:bodyPr wrap="none" lIns="91435" tIns="45718" rIns="91435" bIns="45718" anchor="ctr">
            <a:spAutoFit/>
          </a:bodyPr>
          <a:lstStyle/>
          <a:p>
            <a:pPr algn="ctr"/>
            <a:r>
              <a:rPr lang="en-US" sz="1200" dirty="0" smtClean="0"/>
              <a:t>T4240QDS-PA </a:t>
            </a:r>
            <a:r>
              <a:rPr lang="en-US" sz="1050" dirty="0" smtClean="0"/>
              <a:t>(Q1’13)</a:t>
            </a:r>
            <a:endParaRPr lang="en-US" sz="1050" dirty="0"/>
          </a:p>
        </p:txBody>
      </p:sp>
    </p:spTree>
  </p:cSld>
  <p:clrMapOvr>
    <a:masterClrMapping/>
  </p:clrMapOvr>
  <p:transition spd="med">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dirty="0" smtClean="0"/>
              <a:t>Data Parallel - Third Results</a:t>
            </a:r>
            <a:endParaRPr lang="en-US" sz="3200" b="0" dirty="0" smtClean="0"/>
          </a:p>
        </p:txBody>
      </p:sp>
      <p:graphicFrame>
        <p:nvGraphicFramePr>
          <p:cNvPr id="4098" name="Object 2"/>
          <p:cNvGraphicFramePr>
            <a:graphicFrameLocks noGrp="1" noChangeAspect="1"/>
          </p:cNvGraphicFramePr>
          <p:nvPr>
            <p:ph idx="4294967295"/>
            <p:extLst>
              <p:ext uri="{D42A27DB-BD31-4B8C-83A1-F6EECF244321}">
                <p14:modId xmlns:p14="http://schemas.microsoft.com/office/powerpoint/2010/main" xmlns="" val="1821463521"/>
              </p:ext>
            </p:extLst>
          </p:nvPr>
        </p:nvGraphicFramePr>
        <p:xfrm>
          <a:off x="3834883" y="2761438"/>
          <a:ext cx="4968875" cy="2968625"/>
        </p:xfrm>
        <a:graphic>
          <a:graphicData uri="http://schemas.openxmlformats.org/presentationml/2006/ole">
            <p:oleObj spid="_x0000_s4267" r:id="rId4" imgW="4968671" imgH="2969009" progId="Excel.Sheet.8">
              <p:embed/>
            </p:oleObj>
          </a:graphicData>
        </a:graphic>
      </p:graphicFrame>
      <p:sp>
        <p:nvSpPr>
          <p:cNvPr id="11" name="Rectangle 3"/>
          <p:cNvSpPr txBox="1">
            <a:spLocks noChangeArrowheads="1"/>
          </p:cNvSpPr>
          <p:nvPr/>
        </p:nvSpPr>
        <p:spPr bwMode="auto">
          <a:xfrm>
            <a:off x="685800" y="1301715"/>
            <a:ext cx="4378325" cy="1839913"/>
          </a:xfrm>
          <a:prstGeom prst="rect">
            <a:avLst/>
          </a:prstGeom>
          <a:noFill/>
          <a:ln w="9525">
            <a:noFill/>
            <a:miter lim="800000"/>
            <a:headEnd/>
            <a:tailEnd/>
          </a:ln>
        </p:spPr>
        <p:txBody>
          <a:bodyPr lIns="92075" tIns="46038" rIns="92075" bIns="46038"/>
          <a:lstStyle/>
          <a:p>
            <a:pPr marL="342900" indent="-342900" eaLnBrk="0" hangingPunct="0">
              <a:spcBef>
                <a:spcPct val="100000"/>
              </a:spcBef>
              <a:buSzPct val="100000"/>
              <a:buFont typeface="Arial" pitchFamily="34" charset="0"/>
              <a:buChar char="•"/>
              <a:defRPr/>
            </a:pPr>
            <a:r>
              <a:rPr lang="en-US" sz="2000" kern="0" dirty="0">
                <a:solidFill>
                  <a:srgbClr val="151515"/>
                </a:solidFill>
                <a:latin typeface="Arial" pitchFamily="34" charset="0"/>
                <a:cs typeface="Arial" pitchFamily="34" charset="0"/>
              </a:rPr>
              <a:t>Results:</a:t>
            </a:r>
          </a:p>
          <a:p>
            <a:pPr marL="742950" lvl="1" indent="-285750" eaLnBrk="0" hangingPunct="0">
              <a:spcBef>
                <a:spcPct val="100000"/>
              </a:spcBef>
              <a:buSzPct val="100000"/>
              <a:buFont typeface="Arial" pitchFamily="34" charset="0"/>
              <a:buChar char="•"/>
              <a:defRPr/>
            </a:pPr>
            <a:r>
              <a:rPr lang="en-US" sz="2000" kern="0" dirty="0">
                <a:solidFill>
                  <a:srgbClr val="151515"/>
                </a:solidFill>
                <a:latin typeface="Arial" pitchFamily="34" charset="0"/>
                <a:cs typeface="Arial" pitchFamily="34" charset="0"/>
              </a:rPr>
              <a:t>Good localization of data</a:t>
            </a:r>
          </a:p>
          <a:p>
            <a:pPr marL="742950" lvl="1" indent="-285750" eaLnBrk="0" hangingPunct="0">
              <a:spcBef>
                <a:spcPct val="100000"/>
              </a:spcBef>
              <a:buSzPct val="100000"/>
              <a:buFont typeface="Arial" pitchFamily="34" charset="0"/>
              <a:buChar char="•"/>
              <a:defRPr/>
            </a:pPr>
            <a:r>
              <a:rPr lang="en-US" sz="2000" kern="0" dirty="0">
                <a:solidFill>
                  <a:srgbClr val="151515"/>
                </a:solidFill>
                <a:latin typeface="Arial" pitchFamily="34" charset="0"/>
                <a:cs typeface="Arial" pitchFamily="34" charset="0"/>
              </a:rPr>
              <a:t>Scales well</a:t>
            </a:r>
          </a:p>
        </p:txBody>
      </p:sp>
    </p:spTree>
    <p:extLst>
      <p:ext uri="{BB962C8B-B14F-4D97-AF65-F5344CB8AC3E}">
        <p14:creationId xmlns:p14="http://schemas.microsoft.com/office/powerpoint/2010/main" xmlns="" val="2560873714"/>
      </p:ext>
    </p:extLst>
  </p:cSld>
  <p:clrMapOvr>
    <a:masterClrMapping/>
  </p:clrMapOvr>
  <p:transition>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Locality</a:t>
            </a:r>
            <a:endParaRPr lang="en-US" dirty="0"/>
          </a:p>
        </p:txBody>
      </p:sp>
      <p:sp>
        <p:nvSpPr>
          <p:cNvPr id="3" name="Text Placeholder 2"/>
          <p:cNvSpPr>
            <a:spLocks noGrp="1"/>
          </p:cNvSpPr>
          <p:nvPr>
            <p:ph type="body" sz="quarter" idx="10"/>
          </p:nvPr>
        </p:nvSpPr>
        <p:spPr>
          <a:xfrm>
            <a:off x="533399" y="1446835"/>
            <a:ext cx="8277225" cy="4282726"/>
          </a:xfrm>
        </p:spPr>
        <p:txBody>
          <a:bodyPr/>
          <a:lstStyle/>
          <a:p>
            <a:pPr>
              <a:spcBef>
                <a:spcPts val="1800"/>
              </a:spcBef>
            </a:pPr>
            <a:r>
              <a:rPr lang="en-US" dirty="0" smtClean="0"/>
              <a:t>Traditional data layout optimization and loop transformation techniques apply to multicore:</a:t>
            </a:r>
          </a:p>
          <a:p>
            <a:pPr lvl="1">
              <a:spcBef>
                <a:spcPts val="1800"/>
              </a:spcBef>
            </a:pPr>
            <a:r>
              <a:rPr lang="en-US" dirty="0" smtClean="0"/>
              <a:t>Minimize cache misses</a:t>
            </a:r>
          </a:p>
          <a:p>
            <a:pPr lvl="1">
              <a:spcBef>
                <a:spcPts val="1800"/>
              </a:spcBef>
            </a:pPr>
            <a:r>
              <a:rPr lang="en-US" dirty="0" smtClean="0"/>
              <a:t>Maximize cache line usage</a:t>
            </a:r>
          </a:p>
          <a:p>
            <a:pPr lvl="1">
              <a:spcBef>
                <a:spcPts val="1800"/>
              </a:spcBef>
            </a:pPr>
            <a:r>
              <a:rPr lang="en-US" dirty="0" smtClean="0"/>
              <a:t>Minimize # cores which touch </a:t>
            </a:r>
            <a:br>
              <a:rPr lang="en-US" dirty="0" smtClean="0"/>
            </a:br>
            <a:r>
              <a:rPr lang="en-US" dirty="0" smtClean="0"/>
              <a:t>a data item</a:t>
            </a:r>
          </a:p>
          <a:p>
            <a:pPr>
              <a:spcBef>
                <a:spcPts val="1800"/>
              </a:spcBef>
            </a:pPr>
            <a:r>
              <a:rPr lang="en-US" dirty="0" smtClean="0"/>
              <a:t>Programmers less insulated</a:t>
            </a:r>
            <a:br>
              <a:rPr lang="en-US" dirty="0" smtClean="0"/>
            </a:br>
            <a:r>
              <a:rPr lang="en-US" dirty="0" smtClean="0"/>
              <a:t>from the system architecture</a:t>
            </a:r>
          </a:p>
        </p:txBody>
      </p:sp>
      <p:pic>
        <p:nvPicPr>
          <p:cNvPr id="1741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28015" y="2457811"/>
            <a:ext cx="2962275" cy="2914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20366212"/>
      </p:ext>
    </p:extLst>
  </p:cSld>
  <p:clrMapOvr>
    <a:masterClrMapping/>
  </p:clrMapOvr>
  <p:transition>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Locality</a:t>
            </a:r>
            <a:endParaRPr lang="en-US" dirty="0"/>
          </a:p>
        </p:txBody>
      </p:sp>
      <p:sp>
        <p:nvSpPr>
          <p:cNvPr id="3" name="Text Placeholder 2"/>
          <p:cNvSpPr>
            <a:spLocks noGrp="1"/>
          </p:cNvSpPr>
          <p:nvPr>
            <p:ph type="body" sz="quarter" idx="10"/>
          </p:nvPr>
        </p:nvSpPr>
        <p:spPr>
          <a:xfrm>
            <a:off x="533400" y="1105791"/>
            <a:ext cx="4857308" cy="5064833"/>
          </a:xfrm>
        </p:spPr>
        <p:txBody>
          <a:bodyPr>
            <a:normAutofit fontScale="92500" lnSpcReduction="20000"/>
          </a:bodyPr>
          <a:lstStyle/>
          <a:p>
            <a:pPr>
              <a:spcBef>
                <a:spcPts val="1800"/>
              </a:spcBef>
            </a:pPr>
            <a:r>
              <a:rPr lang="en-US" dirty="0" smtClean="0"/>
              <a:t>Data Layout</a:t>
            </a:r>
          </a:p>
          <a:p>
            <a:pPr lvl="1">
              <a:spcBef>
                <a:spcPts val="1800"/>
              </a:spcBef>
            </a:pPr>
            <a:r>
              <a:rPr lang="en-US" dirty="0" smtClean="0"/>
              <a:t>Separate RO and RW storage</a:t>
            </a:r>
          </a:p>
          <a:p>
            <a:pPr lvl="1">
              <a:spcBef>
                <a:spcPts val="1800"/>
              </a:spcBef>
            </a:pPr>
            <a:r>
              <a:rPr lang="en-US" dirty="0" smtClean="0"/>
              <a:t>Group RW variables which are used together into a structure</a:t>
            </a:r>
          </a:p>
          <a:p>
            <a:pPr lvl="1">
              <a:spcBef>
                <a:spcPts val="1200"/>
              </a:spcBef>
            </a:pPr>
            <a:r>
              <a:rPr lang="en-US" dirty="0" smtClean="0"/>
              <a:t>Move less frequently accessed data </a:t>
            </a:r>
            <a:br>
              <a:rPr lang="en-US" dirty="0" smtClean="0"/>
            </a:br>
            <a:r>
              <a:rPr lang="en-US" dirty="0" smtClean="0"/>
              <a:t>into ancillary structures</a:t>
            </a:r>
          </a:p>
          <a:p>
            <a:pPr lvl="1">
              <a:spcBef>
                <a:spcPts val="1800"/>
              </a:spcBef>
            </a:pPr>
            <a:r>
              <a:rPr lang="en-US" dirty="0" smtClean="0"/>
              <a:t>Move heavily shared RW variables </a:t>
            </a:r>
            <a:br>
              <a:rPr lang="en-US" dirty="0" smtClean="0"/>
            </a:br>
            <a:r>
              <a:rPr lang="en-US" dirty="0" smtClean="0"/>
              <a:t>onto their own cache lines</a:t>
            </a:r>
          </a:p>
          <a:p>
            <a:pPr>
              <a:spcBef>
                <a:spcPts val="1800"/>
              </a:spcBef>
            </a:pPr>
            <a:r>
              <a:rPr lang="en-US" dirty="0" smtClean="0"/>
              <a:t>Loop Transformations</a:t>
            </a:r>
          </a:p>
          <a:p>
            <a:pPr lvl="1">
              <a:spcBef>
                <a:spcPts val="1800"/>
              </a:spcBef>
            </a:pPr>
            <a:r>
              <a:rPr lang="en-US" dirty="0" smtClean="0"/>
              <a:t>Evaluate loop nest access order</a:t>
            </a:r>
          </a:p>
          <a:p>
            <a:pPr lvl="1">
              <a:spcBef>
                <a:spcPts val="1800"/>
              </a:spcBef>
            </a:pPr>
            <a:r>
              <a:rPr lang="en-US" dirty="0" smtClean="0"/>
              <a:t>Fuse loops accessing same data without dependencies</a:t>
            </a:r>
          </a:p>
          <a:p>
            <a:pPr lvl="1">
              <a:spcBef>
                <a:spcPts val="1800"/>
              </a:spcBef>
            </a:pPr>
            <a:r>
              <a:rPr lang="en-US" dirty="0" smtClean="0"/>
              <a:t>Block loops for cache-friendly access</a:t>
            </a:r>
          </a:p>
        </p:txBody>
      </p:sp>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54065" y="2204331"/>
            <a:ext cx="3923420" cy="2644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11122572"/>
      </p:ext>
    </p:extLst>
  </p:cSld>
  <p:clrMapOvr>
    <a:masterClrMapping/>
  </p:clrMapOvr>
  <p:transition>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dirty="0" smtClean="0"/>
              <a:t>Data Parallel – Fourth Try</a:t>
            </a:r>
          </a:p>
        </p:txBody>
      </p:sp>
      <p:sp>
        <p:nvSpPr>
          <p:cNvPr id="66563" name="Content Placeholder 2"/>
          <p:cNvSpPr>
            <a:spLocks noGrp="1"/>
          </p:cNvSpPr>
          <p:nvPr>
            <p:ph type="body" sz="quarter" idx="10"/>
          </p:nvPr>
        </p:nvSpPr>
        <p:spPr>
          <a:xfrm>
            <a:off x="533399" y="1413201"/>
            <a:ext cx="8277225" cy="4667249"/>
          </a:xfrm>
        </p:spPr>
        <p:txBody>
          <a:bodyPr>
            <a:normAutofit lnSpcReduction="10000"/>
          </a:bodyPr>
          <a:lstStyle/>
          <a:p>
            <a:r>
              <a:rPr lang="en-US" sz="2400" dirty="0" smtClean="0"/>
              <a:t>Improve cache performance</a:t>
            </a:r>
          </a:p>
          <a:p>
            <a:r>
              <a:rPr lang="en-US" sz="2400" dirty="0" smtClean="0"/>
              <a:t>Split rows into slices matching L1 cache width</a:t>
            </a:r>
          </a:p>
          <a:p>
            <a:r>
              <a:rPr lang="en-US" sz="2400" dirty="0" smtClean="0"/>
              <a:t>Process rows by slices for better data locality</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Additional data layout improvements are possible</a:t>
            </a:r>
          </a:p>
          <a:p>
            <a:r>
              <a:rPr lang="en-US" sz="2400" dirty="0" smtClean="0"/>
              <a:t>This could have been a sequential optimization</a:t>
            </a:r>
          </a:p>
        </p:txBody>
      </p:sp>
      <p:pic>
        <p:nvPicPr>
          <p:cNvPr id="66565" name="Picture 2"/>
          <p:cNvPicPr>
            <a:picLocks noChangeAspect="1" noChangeArrowheads="1"/>
          </p:cNvPicPr>
          <p:nvPr/>
        </p:nvPicPr>
        <p:blipFill>
          <a:blip r:embed="rId2" cstate="print"/>
          <a:srcRect/>
          <a:stretch>
            <a:fillRect/>
          </a:stretch>
        </p:blipFill>
        <p:spPr bwMode="auto">
          <a:xfrm>
            <a:off x="3087688" y="2801938"/>
            <a:ext cx="2965450" cy="2298700"/>
          </a:xfrm>
          <a:prstGeom prst="rect">
            <a:avLst/>
          </a:prstGeom>
          <a:noFill/>
          <a:ln w="9525">
            <a:noFill/>
            <a:miter lim="800000"/>
            <a:headEnd/>
            <a:tailEnd/>
          </a:ln>
        </p:spPr>
      </p:pic>
    </p:spTree>
    <p:extLst>
      <p:ext uri="{BB962C8B-B14F-4D97-AF65-F5344CB8AC3E}">
        <p14:creationId xmlns:p14="http://schemas.microsoft.com/office/powerpoint/2010/main" xmlns="" val="2582564395"/>
      </p:ext>
    </p:extLst>
  </p:cSld>
  <p:clrMapOvr>
    <a:masterClrMapping/>
  </p:clrMapOvr>
  <p:transition>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dirty="0" smtClean="0"/>
              <a:t>Data Parallel – Fifth Try</a:t>
            </a:r>
          </a:p>
        </p:txBody>
      </p:sp>
      <p:sp>
        <p:nvSpPr>
          <p:cNvPr id="67587" name="Content Placeholder 2"/>
          <p:cNvSpPr>
            <a:spLocks noGrp="1"/>
          </p:cNvSpPr>
          <p:nvPr>
            <p:ph type="body" sz="quarter" idx="10"/>
          </p:nvPr>
        </p:nvSpPr>
        <p:spPr>
          <a:xfrm>
            <a:off x="533399" y="1508898"/>
            <a:ext cx="8277225" cy="4667249"/>
          </a:xfrm>
        </p:spPr>
        <p:txBody>
          <a:bodyPr>
            <a:normAutofit fontScale="92500" lnSpcReduction="10000"/>
          </a:bodyPr>
          <a:lstStyle/>
          <a:p>
            <a:pPr>
              <a:spcBef>
                <a:spcPts val="2400"/>
              </a:spcBef>
            </a:pPr>
            <a:r>
              <a:rPr lang="en-US" sz="2400" dirty="0" smtClean="0"/>
              <a:t>Use task parallel </a:t>
            </a:r>
            <a:r>
              <a:rPr lang="en-US" sz="2400" dirty="0" err="1" smtClean="0"/>
              <a:t>learnings</a:t>
            </a:r>
            <a:r>
              <a:rPr lang="en-US" sz="2400" dirty="0" smtClean="0"/>
              <a:t> to compose three functions into one</a:t>
            </a:r>
          </a:p>
          <a:p>
            <a:pPr lvl="3">
              <a:spcBef>
                <a:spcPts val="2400"/>
              </a:spcBef>
              <a:buFont typeface="Wingdings" pitchFamily="2" charset="2"/>
              <a:buNone/>
            </a:pPr>
            <a:endParaRPr lang="en-US" sz="1800" dirty="0" smtClean="0"/>
          </a:p>
          <a:p>
            <a:pPr lvl="3">
              <a:spcBef>
                <a:spcPts val="2400"/>
              </a:spcBef>
              <a:buFont typeface="Wingdings" pitchFamily="2" charset="2"/>
              <a:buNone/>
            </a:pPr>
            <a:endParaRPr lang="en-US" dirty="0" smtClean="0"/>
          </a:p>
          <a:p>
            <a:pPr lvl="3">
              <a:spcBef>
                <a:spcPts val="2400"/>
              </a:spcBef>
              <a:buFont typeface="Wingdings" pitchFamily="2" charset="2"/>
              <a:buNone/>
            </a:pPr>
            <a:endParaRPr lang="en-US" sz="1800" dirty="0" smtClean="0"/>
          </a:p>
          <a:p>
            <a:pPr>
              <a:spcBef>
                <a:spcPts val="2400"/>
              </a:spcBef>
            </a:pPr>
            <a:r>
              <a:rPr lang="en-US" sz="2400" dirty="0" smtClean="0"/>
              <a:t>Lag row processing to honor dependencies</a:t>
            </a:r>
          </a:p>
          <a:p>
            <a:pPr>
              <a:spcBef>
                <a:spcPts val="2400"/>
              </a:spcBef>
            </a:pPr>
            <a:r>
              <a:rPr lang="en-US" sz="2400" dirty="0" smtClean="0"/>
              <a:t>3x reduction in thread creates/joins</a:t>
            </a:r>
          </a:p>
          <a:p>
            <a:pPr>
              <a:spcBef>
                <a:spcPts val="2400"/>
              </a:spcBef>
            </a:pPr>
            <a:r>
              <a:rPr lang="en-US" sz="2400" dirty="0" smtClean="0"/>
              <a:t>Minor duplicated computations at region edges</a:t>
            </a:r>
          </a:p>
          <a:p>
            <a:pPr>
              <a:spcBef>
                <a:spcPts val="2400"/>
              </a:spcBef>
            </a:pPr>
            <a:r>
              <a:rPr lang="en-US" sz="2400" dirty="0" smtClean="0"/>
              <a:t>Increased coding complexity</a:t>
            </a:r>
          </a:p>
        </p:txBody>
      </p:sp>
      <p:pic>
        <p:nvPicPr>
          <p:cNvPr id="67588" name="Picture 4"/>
          <p:cNvPicPr>
            <a:picLocks noChangeAspect="1" noChangeArrowheads="1"/>
          </p:cNvPicPr>
          <p:nvPr/>
        </p:nvPicPr>
        <p:blipFill>
          <a:blip r:embed="rId3" cstate="print"/>
          <a:srcRect/>
          <a:stretch>
            <a:fillRect/>
          </a:stretch>
        </p:blipFill>
        <p:spPr bwMode="auto">
          <a:xfrm>
            <a:off x="1357313" y="2203450"/>
            <a:ext cx="6429375" cy="1152525"/>
          </a:xfrm>
          <a:prstGeom prst="rect">
            <a:avLst/>
          </a:prstGeom>
          <a:noFill/>
          <a:ln w="9525">
            <a:noFill/>
            <a:miter lim="800000"/>
            <a:headEnd/>
            <a:tailEnd/>
          </a:ln>
        </p:spPr>
      </p:pic>
    </p:spTree>
    <p:extLst>
      <p:ext uri="{BB962C8B-B14F-4D97-AF65-F5344CB8AC3E}">
        <p14:creationId xmlns:p14="http://schemas.microsoft.com/office/powerpoint/2010/main" xmlns="" val="171948757"/>
      </p:ext>
    </p:extLst>
  </p:cSld>
  <p:clrMapOvr>
    <a:masterClrMapping/>
  </p:clrMapOvr>
  <p:transition>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dirty="0" smtClean="0"/>
              <a:t>Data Parallel – Fifth Try</a:t>
            </a:r>
          </a:p>
        </p:txBody>
      </p:sp>
      <p:sp>
        <p:nvSpPr>
          <p:cNvPr id="68611" name="Content Placeholder 2"/>
          <p:cNvSpPr>
            <a:spLocks noGrp="1"/>
          </p:cNvSpPr>
          <p:nvPr>
            <p:ph type="body" sz="quarter" idx="10"/>
          </p:nvPr>
        </p:nvSpPr>
        <p:spPr>
          <a:xfrm>
            <a:off x="5858540" y="1690577"/>
            <a:ext cx="2952084" cy="4038984"/>
          </a:xfrm>
        </p:spPr>
        <p:txBody>
          <a:bodyPr/>
          <a:lstStyle/>
          <a:p>
            <a:pPr>
              <a:spcBef>
                <a:spcPts val="7800"/>
              </a:spcBef>
            </a:pPr>
            <a:r>
              <a:rPr lang="en-US" sz="2400" dirty="0" smtClean="0"/>
              <a:t>More efficient</a:t>
            </a:r>
          </a:p>
          <a:p>
            <a:pPr>
              <a:spcBef>
                <a:spcPts val="7800"/>
              </a:spcBef>
            </a:pPr>
            <a:r>
              <a:rPr lang="en-US" sz="2400" dirty="0" smtClean="0"/>
              <a:t>More complex</a:t>
            </a:r>
          </a:p>
          <a:p>
            <a:pPr>
              <a:spcBef>
                <a:spcPts val="7800"/>
              </a:spcBef>
            </a:pPr>
            <a:r>
              <a:rPr lang="en-US" sz="2400" dirty="0" smtClean="0"/>
              <a:t>Is it necessary?</a:t>
            </a:r>
          </a:p>
        </p:txBody>
      </p:sp>
      <p:sp>
        <p:nvSpPr>
          <p:cNvPr id="5" name="Rectangle 4"/>
          <p:cNvSpPr>
            <a:spLocks noChangeArrowheads="1"/>
          </p:cNvSpPr>
          <p:nvPr/>
        </p:nvSpPr>
        <p:spPr bwMode="auto">
          <a:xfrm>
            <a:off x="879475" y="1255713"/>
            <a:ext cx="4768850" cy="4616450"/>
          </a:xfrm>
          <a:prstGeom prst="rect">
            <a:avLst/>
          </a:prstGeom>
          <a:solidFill>
            <a:schemeClr val="folHlink">
              <a:alpha val="5000"/>
            </a:schemeClr>
          </a:solidFill>
          <a:ln w="9525">
            <a:noFill/>
            <a:miter lim="800000"/>
            <a:headEnd/>
            <a:tailEnd/>
          </a:ln>
          <a:effectLst/>
        </p:spPr>
        <p:txBody>
          <a:bodyPr anchor="ctr">
            <a:spAutoFit/>
          </a:bodyPr>
          <a:lstStyle/>
          <a:p>
            <a:pPr>
              <a:defRPr/>
            </a:pPr>
            <a:r>
              <a:rPr lang="en-US" sz="700" b="1" dirty="0">
                <a:solidFill>
                  <a:schemeClr val="bg1">
                    <a:lumMod val="10000"/>
                  </a:schemeClr>
                </a:solidFill>
                <a:latin typeface="Courier New" pitchFamily="49" charset="0"/>
                <a:cs typeface="Courier New" pitchFamily="49" charset="0"/>
              </a:rPr>
              <a:t>  </a:t>
            </a:r>
            <a:r>
              <a:rPr lang="en-US" sz="700" dirty="0">
                <a:solidFill>
                  <a:schemeClr val="bg1">
                    <a:lumMod val="10000"/>
                  </a:schemeClr>
                </a:solidFill>
                <a:latin typeface="Courier New" pitchFamily="49" charset="0"/>
                <a:cs typeface="Courier New" pitchFamily="49" charset="0"/>
              </a:rPr>
              <a:t>void *</a:t>
            </a:r>
            <a:r>
              <a:rPr lang="en-US" sz="700" dirty="0" err="1">
                <a:solidFill>
                  <a:schemeClr val="bg1">
                    <a:lumMod val="10000"/>
                  </a:schemeClr>
                </a:solidFill>
                <a:latin typeface="Courier New" pitchFamily="49" charset="0"/>
                <a:cs typeface="Courier New" pitchFamily="49" charset="0"/>
              </a:rPr>
              <a:t>edge_detect_rows</a:t>
            </a:r>
            <a:r>
              <a:rPr lang="en-US" sz="700" dirty="0">
                <a:solidFill>
                  <a:schemeClr val="bg1">
                    <a:lumMod val="10000"/>
                  </a:schemeClr>
                </a:solidFill>
                <a:latin typeface="Courier New" pitchFamily="49" charset="0"/>
                <a:cs typeface="Courier New" pitchFamily="49" charset="0"/>
              </a:rPr>
              <a:t>(</a:t>
            </a:r>
            <a:r>
              <a:rPr lang="en-US" sz="700" dirty="0" err="1">
                <a:solidFill>
                  <a:schemeClr val="bg1">
                    <a:lumMod val="10000"/>
                  </a:schemeClr>
                </a:solidFill>
                <a:latin typeface="Courier New" pitchFamily="49" charset="0"/>
                <a:cs typeface="Courier New" pitchFamily="49" charset="0"/>
              </a:rPr>
              <a:t>pixel_t</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out_pixels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pixel_t</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in_pixels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int</a:t>
            </a:r>
            <a:r>
              <a:rPr lang="en-US" sz="700" dirty="0">
                <a:solidFill>
                  <a:schemeClr val="bg1">
                    <a:lumMod val="10000"/>
                  </a:schemeClr>
                </a:solidFill>
                <a:latin typeface="Courier New" pitchFamily="49" charset="0"/>
                <a:cs typeface="Courier New" pitchFamily="49" charset="0"/>
              </a:rPr>
              <a:t> row0, </a:t>
            </a:r>
            <a:r>
              <a:rPr lang="en-US" sz="700" dirty="0" err="1">
                <a:solidFill>
                  <a:schemeClr val="bg1">
                    <a:lumMod val="10000"/>
                  </a:schemeClr>
                </a:solidFill>
                <a:latin typeface="Courier New" pitchFamily="49" charset="0"/>
                <a:cs typeface="Courier New" pitchFamily="49" charset="0"/>
              </a:rPr>
              <a:t>int</a:t>
            </a:r>
            <a:r>
              <a:rPr lang="en-US" sz="700" dirty="0">
                <a:solidFill>
                  <a:schemeClr val="bg1">
                    <a:lumMod val="10000"/>
                  </a:schemeClr>
                </a:solidFill>
                <a:latin typeface="Courier New" pitchFamily="49" charset="0"/>
                <a:cs typeface="Courier New" pitchFamily="49" charset="0"/>
              </a:rPr>
              <a:t> row1, </a:t>
            </a:r>
            <a:r>
              <a:rPr lang="en-US" sz="700" dirty="0" err="1">
                <a:solidFill>
                  <a:schemeClr val="bg1">
                    <a:lumMod val="10000"/>
                  </a:schemeClr>
                </a:solidFill>
                <a:latin typeface="Courier New" pitchFamily="49" charset="0"/>
                <a:cs typeface="Courier New" pitchFamily="49" charset="0"/>
              </a:rPr>
              <a:t>int</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nrows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int</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int</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rc</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rs</a:t>
            </a:r>
            <a:r>
              <a:rPr lang="en-US" sz="700" dirty="0">
                <a:solidFill>
                  <a:schemeClr val="bg1">
                    <a:lumMod val="10000"/>
                  </a:schemeClr>
                </a:solidFill>
                <a:latin typeface="Courier New" pitchFamily="49" charset="0"/>
                <a:cs typeface="Courier New" pitchFamily="49" charset="0"/>
              </a:rPr>
              <a:t>, rd, </a:t>
            </a:r>
            <a:r>
              <a:rPr lang="en-US" sz="700" dirty="0" err="1">
                <a:solidFill>
                  <a:schemeClr val="bg1">
                    <a:lumMod val="10000"/>
                  </a:schemeClr>
                </a:solidFill>
                <a:latin typeface="Courier New" pitchFamily="49" charset="0"/>
                <a:cs typeface="Courier New" pitchFamily="49" charset="0"/>
              </a:rPr>
              <a:t>rs_edge</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rd_edge</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int</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nlines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scols</a:t>
            </a:r>
            <a:r>
              <a:rPr lang="en-US" sz="700" dirty="0">
                <a:solidFill>
                  <a:schemeClr val="bg1">
                    <a:lumMod val="10000"/>
                  </a:schemeClr>
                </a:solidFill>
                <a:latin typeface="Courier New" pitchFamily="49" charset="0"/>
                <a:cs typeface="Courier New" pitchFamily="49" charset="0"/>
              </a:rPr>
              <a:t>, c0, c1,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pixel_t</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corrected_pixels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smoothed_pixels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corrected_pixels</a:t>
            </a:r>
            <a:r>
              <a:rPr lang="en-US" sz="700" dirty="0">
                <a:solidFill>
                  <a:schemeClr val="bg1">
                    <a:lumMod val="10000"/>
                  </a:schemeClr>
                </a:solidFill>
                <a:latin typeface="Courier New" pitchFamily="49" charset="0"/>
                <a:cs typeface="Courier New" pitchFamily="49" charset="0"/>
              </a:rPr>
              <a:t> = MEM_MALLOC(</a:t>
            </a:r>
            <a:r>
              <a:rPr lang="en-US" sz="700" dirty="0" err="1">
                <a:solidFill>
                  <a:schemeClr val="bg1">
                    <a:lumMod val="10000"/>
                  </a:schemeClr>
                </a:solidFill>
                <a:latin typeface="Courier New" pitchFamily="49" charset="0"/>
                <a:cs typeface="Courier New" pitchFamily="49" charset="0"/>
              </a:rPr>
              <a:t>pixel_t</a:t>
            </a:r>
            <a:r>
              <a:rPr lang="en-US" sz="700" dirty="0">
                <a:solidFill>
                  <a:schemeClr val="bg1">
                    <a:lumMod val="10000"/>
                  </a:schemeClr>
                </a:solidFill>
                <a:latin typeface="Courier New" pitchFamily="49" charset="0"/>
                <a:cs typeface="Courier New" pitchFamily="49" charset="0"/>
              </a:rPr>
              <a:t>, SMOOTH_SIDE *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smoothed_pixels</a:t>
            </a:r>
            <a:r>
              <a:rPr lang="en-US" sz="700" dirty="0">
                <a:solidFill>
                  <a:schemeClr val="bg1">
                    <a:lumMod val="10000"/>
                  </a:schemeClr>
                </a:solidFill>
                <a:latin typeface="Courier New" pitchFamily="49" charset="0"/>
                <a:cs typeface="Courier New" pitchFamily="49" charset="0"/>
              </a:rPr>
              <a:t> = MEM_MALLOC(</a:t>
            </a:r>
            <a:r>
              <a:rPr lang="en-US" sz="700" dirty="0" err="1">
                <a:solidFill>
                  <a:schemeClr val="bg1">
                    <a:lumMod val="10000"/>
                  </a:schemeClr>
                </a:solidFill>
                <a:latin typeface="Courier New" pitchFamily="49" charset="0"/>
                <a:cs typeface="Courier New" pitchFamily="49" charset="0"/>
              </a:rPr>
              <a:t>pixel_t</a:t>
            </a:r>
            <a:r>
              <a:rPr lang="en-US" sz="700" dirty="0">
                <a:solidFill>
                  <a:schemeClr val="bg1">
                    <a:lumMod val="10000"/>
                  </a:schemeClr>
                </a:solidFill>
                <a:latin typeface="Courier New" pitchFamily="49" charset="0"/>
                <a:cs typeface="Courier New" pitchFamily="49" charset="0"/>
              </a:rPr>
              <a:t>, DETECT_SIDE *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 determine number of line splits</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nlines</a:t>
            </a:r>
            <a:r>
              <a:rPr lang="en-US" sz="700" dirty="0">
                <a:solidFill>
                  <a:schemeClr val="bg1">
                    <a:lumMod val="10000"/>
                  </a:schemeClr>
                </a:solidFill>
                <a:latin typeface="Courier New" pitchFamily="49" charset="0"/>
                <a:cs typeface="Courier New" pitchFamily="49" charset="0"/>
              </a:rPr>
              <a:t> =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 / CACHE_LINESIZE;</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scols</a:t>
            </a:r>
            <a:r>
              <a:rPr lang="en-US" sz="700" dirty="0">
                <a:solidFill>
                  <a:schemeClr val="bg1">
                    <a:lumMod val="10000"/>
                  </a:schemeClr>
                </a:solidFill>
                <a:latin typeface="Courier New" pitchFamily="49" charset="0"/>
                <a:cs typeface="Courier New" pitchFamily="49" charset="0"/>
              </a:rPr>
              <a:t> =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 / </a:t>
            </a:r>
            <a:r>
              <a:rPr lang="en-US" sz="700" dirty="0" err="1">
                <a:solidFill>
                  <a:schemeClr val="bg1">
                    <a:lumMod val="10000"/>
                  </a:schemeClr>
                </a:solidFill>
                <a:latin typeface="Courier New" pitchFamily="49" charset="0"/>
                <a:cs typeface="Courier New" pitchFamily="49" charset="0"/>
              </a:rPr>
              <a:t>nlines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if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 % </a:t>
            </a:r>
            <a:r>
              <a:rPr lang="en-US" sz="700" dirty="0" err="1">
                <a:solidFill>
                  <a:schemeClr val="bg1">
                    <a:lumMod val="10000"/>
                  </a:schemeClr>
                </a:solidFill>
                <a:latin typeface="Courier New" pitchFamily="49" charset="0"/>
                <a:cs typeface="Courier New" pitchFamily="49" charset="0"/>
              </a:rPr>
              <a:t>nlines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scols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for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 0;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&lt; </a:t>
            </a:r>
            <a:r>
              <a:rPr lang="en-US" sz="700" dirty="0" err="1">
                <a:solidFill>
                  <a:schemeClr val="bg1">
                    <a:lumMod val="10000"/>
                  </a:schemeClr>
                </a:solidFill>
                <a:latin typeface="Courier New" pitchFamily="49" charset="0"/>
                <a:cs typeface="Courier New" pitchFamily="49" charset="0"/>
              </a:rPr>
              <a:t>nlines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c0 =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 </a:t>
            </a:r>
            <a:r>
              <a:rPr lang="en-US" sz="700" dirty="0" err="1">
                <a:solidFill>
                  <a:schemeClr val="bg1">
                    <a:lumMod val="10000"/>
                  </a:schemeClr>
                </a:solidFill>
                <a:latin typeface="Courier New" pitchFamily="49" charset="0"/>
                <a:cs typeface="Courier New" pitchFamily="49" charset="0"/>
              </a:rPr>
              <a:t>scols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c1 = (c0 + </a:t>
            </a:r>
            <a:r>
              <a:rPr lang="en-US" sz="700" dirty="0" err="1">
                <a:solidFill>
                  <a:schemeClr val="bg1">
                    <a:lumMod val="10000"/>
                  </a:schemeClr>
                </a:solidFill>
                <a:latin typeface="Courier New" pitchFamily="49" charset="0"/>
                <a:cs typeface="Courier New" pitchFamily="49" charset="0"/>
              </a:rPr>
              <a:t>scols</a:t>
            </a:r>
            <a:r>
              <a:rPr lang="en-US" sz="700" dirty="0">
                <a:solidFill>
                  <a:schemeClr val="bg1">
                    <a:lumMod val="10000"/>
                  </a:schemeClr>
                </a:solidFill>
                <a:latin typeface="Courier New" pitchFamily="49" charset="0"/>
                <a:cs typeface="Courier New" pitchFamily="49" charset="0"/>
              </a:rPr>
              <a:t> &lt;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 c0 + </a:t>
            </a:r>
            <a:r>
              <a:rPr lang="en-US" sz="700" dirty="0" err="1">
                <a:solidFill>
                  <a:schemeClr val="bg1">
                    <a:lumMod val="10000"/>
                  </a:schemeClr>
                </a:solidFill>
                <a:latin typeface="Courier New" pitchFamily="49" charset="0"/>
                <a:cs typeface="Courier New" pitchFamily="49" charset="0"/>
              </a:rPr>
              <a:t>scols</a:t>
            </a:r>
            <a:r>
              <a:rPr lang="en-US" sz="700" dirty="0">
                <a:solidFill>
                  <a:schemeClr val="bg1">
                    <a:lumMod val="10000"/>
                  </a:schemeClr>
                </a:solidFill>
                <a:latin typeface="Courier New" pitchFamily="49" charset="0"/>
                <a:cs typeface="Courier New" pitchFamily="49" charset="0"/>
              </a:rPr>
              <a:t> :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log_debug1("row %d:%d </a:t>
            </a:r>
            <a:r>
              <a:rPr lang="en-US" sz="700" dirty="0" err="1">
                <a:solidFill>
                  <a:schemeClr val="bg1">
                    <a:lumMod val="10000"/>
                  </a:schemeClr>
                </a:solidFill>
                <a:latin typeface="Courier New" pitchFamily="49" charset="0"/>
                <a:cs typeface="Courier New" pitchFamily="49" charset="0"/>
              </a:rPr>
              <a:t>col</a:t>
            </a:r>
            <a:r>
              <a:rPr lang="en-US" sz="700" dirty="0">
                <a:solidFill>
                  <a:schemeClr val="bg1">
                    <a:lumMod val="10000"/>
                  </a:schemeClr>
                </a:solidFill>
                <a:latin typeface="Courier New" pitchFamily="49" charset="0"/>
                <a:cs typeface="Courier New" pitchFamily="49" charset="0"/>
              </a:rPr>
              <a:t> %d:%d\n", row0, row1, c0, c1);</a:t>
            </a:r>
          </a:p>
          <a:p>
            <a:pPr>
              <a:defRPr/>
            </a:pPr>
            <a:r>
              <a:rPr lang="en-US" sz="700" dirty="0">
                <a:solidFill>
                  <a:schemeClr val="bg1">
                    <a:lumMod val="10000"/>
                  </a:schemeClr>
                </a:solidFill>
                <a:latin typeface="Courier New" pitchFamily="49" charset="0"/>
                <a:cs typeface="Courier New" pitchFamily="49" charset="0"/>
              </a:rPr>
              <a:t>    for (</a:t>
            </a:r>
            <a:r>
              <a:rPr lang="en-US" sz="700" dirty="0" err="1">
                <a:solidFill>
                  <a:schemeClr val="bg1">
                    <a:lumMod val="10000"/>
                  </a:schemeClr>
                </a:solidFill>
                <a:latin typeface="Courier New" pitchFamily="49" charset="0"/>
                <a:cs typeface="Courier New" pitchFamily="49" charset="0"/>
              </a:rPr>
              <a:t>rc</a:t>
            </a:r>
            <a:r>
              <a:rPr lang="en-US" sz="700" dirty="0">
                <a:solidFill>
                  <a:schemeClr val="bg1">
                    <a:lumMod val="10000"/>
                  </a:schemeClr>
                </a:solidFill>
                <a:latin typeface="Courier New" pitchFamily="49" charset="0"/>
                <a:cs typeface="Courier New" pitchFamily="49" charset="0"/>
              </a:rPr>
              <a:t> = row0; </a:t>
            </a:r>
            <a:r>
              <a:rPr lang="en-US" sz="700" dirty="0" err="1">
                <a:solidFill>
                  <a:schemeClr val="bg1">
                    <a:lumMod val="10000"/>
                  </a:schemeClr>
                </a:solidFill>
                <a:latin typeface="Courier New" pitchFamily="49" charset="0"/>
                <a:cs typeface="Courier New" pitchFamily="49" charset="0"/>
              </a:rPr>
              <a:t>rc</a:t>
            </a:r>
            <a:r>
              <a:rPr lang="en-US" sz="700" dirty="0">
                <a:solidFill>
                  <a:schemeClr val="bg1">
                    <a:lumMod val="10000"/>
                  </a:schemeClr>
                </a:solidFill>
                <a:latin typeface="Courier New" pitchFamily="49" charset="0"/>
                <a:cs typeface="Courier New" pitchFamily="49" charset="0"/>
              </a:rPr>
              <a:t> &lt; row1 + SMOOTH_EDGE + DETECT_EDGE; ++</a:t>
            </a:r>
            <a:r>
              <a:rPr lang="en-US" sz="700" dirty="0" err="1">
                <a:solidFill>
                  <a:schemeClr val="bg1">
                    <a:lumMod val="10000"/>
                  </a:schemeClr>
                </a:solidFill>
                <a:latin typeface="Courier New" pitchFamily="49" charset="0"/>
                <a:cs typeface="Courier New" pitchFamily="49" charset="0"/>
              </a:rPr>
              <a:t>rc</a:t>
            </a: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if (</a:t>
            </a:r>
            <a:r>
              <a:rPr lang="en-US" sz="700" dirty="0" err="1">
                <a:solidFill>
                  <a:schemeClr val="bg1">
                    <a:lumMod val="10000"/>
                  </a:schemeClr>
                </a:solidFill>
                <a:latin typeface="Courier New" pitchFamily="49" charset="0"/>
                <a:cs typeface="Courier New" pitchFamily="49" charset="0"/>
              </a:rPr>
              <a:t>rc</a:t>
            </a:r>
            <a:r>
              <a:rPr lang="en-US" sz="700" dirty="0">
                <a:solidFill>
                  <a:schemeClr val="bg1">
                    <a:lumMod val="10000"/>
                  </a:schemeClr>
                </a:solidFill>
                <a:latin typeface="Courier New" pitchFamily="49" charset="0"/>
                <a:cs typeface="Courier New" pitchFamily="49" charset="0"/>
              </a:rPr>
              <a:t> &lt; </a:t>
            </a:r>
            <a:r>
              <a:rPr lang="en-US" sz="700" dirty="0" err="1">
                <a:solidFill>
                  <a:schemeClr val="bg1">
                    <a:lumMod val="10000"/>
                  </a:schemeClr>
                </a:solidFill>
                <a:latin typeface="Courier New" pitchFamily="49" charset="0"/>
                <a:cs typeface="Courier New" pitchFamily="49" charset="0"/>
              </a:rPr>
              <a:t>nrows</a:t>
            </a: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correct_row</a:t>
            </a:r>
            <a:r>
              <a:rPr lang="en-US" sz="700" dirty="0">
                <a:solidFill>
                  <a:schemeClr val="bg1">
                    <a:lumMod val="10000"/>
                  </a:schemeClr>
                </a:solidFill>
                <a:latin typeface="Courier New" pitchFamily="49" charset="0"/>
                <a:cs typeface="Courier New" pitchFamily="49" charset="0"/>
              </a:rPr>
              <a:t>(</a:t>
            </a:r>
            <a:r>
              <a:rPr lang="en-US" sz="700" dirty="0" err="1">
                <a:solidFill>
                  <a:schemeClr val="bg1">
                    <a:lumMod val="10000"/>
                  </a:schemeClr>
                </a:solidFill>
                <a:latin typeface="Courier New" pitchFamily="49" charset="0"/>
                <a:cs typeface="Courier New" pitchFamily="49" charset="0"/>
              </a:rPr>
              <a:t>corrected_pixels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in_pixels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rc</a:t>
            </a:r>
            <a:r>
              <a:rPr lang="en-US" sz="700" dirty="0">
                <a:solidFill>
                  <a:schemeClr val="bg1">
                    <a:lumMod val="10000"/>
                  </a:schemeClr>
                </a:solidFill>
                <a:latin typeface="Courier New" pitchFamily="49" charset="0"/>
                <a:cs typeface="Courier New" pitchFamily="49" charset="0"/>
              </a:rPr>
              <a:t> % SMOOTH_SIDE, </a:t>
            </a:r>
            <a:r>
              <a:rPr lang="en-US" sz="700" dirty="0" err="1">
                <a:solidFill>
                  <a:schemeClr val="bg1">
                    <a:lumMod val="10000"/>
                  </a:schemeClr>
                </a:solidFill>
                <a:latin typeface="Courier New" pitchFamily="49" charset="0"/>
                <a:cs typeface="Courier New" pitchFamily="49" charset="0"/>
              </a:rPr>
              <a:t>rc</a:t>
            </a: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c0, c1,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rs</a:t>
            </a:r>
            <a:r>
              <a:rPr lang="en-US" sz="700" dirty="0">
                <a:solidFill>
                  <a:schemeClr val="bg1">
                    <a:lumMod val="10000"/>
                  </a:schemeClr>
                </a:solidFill>
                <a:latin typeface="Courier New" pitchFamily="49" charset="0"/>
                <a:cs typeface="Courier New" pitchFamily="49" charset="0"/>
              </a:rPr>
              <a:t> = </a:t>
            </a:r>
            <a:r>
              <a:rPr lang="en-US" sz="700" dirty="0" err="1">
                <a:solidFill>
                  <a:schemeClr val="bg1">
                    <a:lumMod val="10000"/>
                  </a:schemeClr>
                </a:solidFill>
                <a:latin typeface="Courier New" pitchFamily="49" charset="0"/>
                <a:cs typeface="Courier New" pitchFamily="49" charset="0"/>
              </a:rPr>
              <a:t>rc</a:t>
            </a:r>
            <a:r>
              <a:rPr lang="en-US" sz="700" dirty="0">
                <a:solidFill>
                  <a:schemeClr val="bg1">
                    <a:lumMod val="10000"/>
                  </a:schemeClr>
                </a:solidFill>
                <a:latin typeface="Courier New" pitchFamily="49" charset="0"/>
                <a:cs typeface="Courier New" pitchFamily="49" charset="0"/>
              </a:rPr>
              <a:t> - SMOOTH_EDGE;</a:t>
            </a:r>
          </a:p>
          <a:p>
            <a:pPr>
              <a:defRPr/>
            </a:pPr>
            <a:r>
              <a:rPr lang="en-US" sz="700" dirty="0">
                <a:solidFill>
                  <a:schemeClr val="bg1">
                    <a:lumMod val="10000"/>
                  </a:schemeClr>
                </a:solidFill>
                <a:latin typeface="Courier New" pitchFamily="49" charset="0"/>
                <a:cs typeface="Courier New" pitchFamily="49" charset="0"/>
              </a:rPr>
              <a:t>      if (0 &lt;= </a:t>
            </a:r>
            <a:r>
              <a:rPr lang="en-US" sz="700" dirty="0" err="1">
                <a:solidFill>
                  <a:schemeClr val="bg1">
                    <a:lumMod val="10000"/>
                  </a:schemeClr>
                </a:solidFill>
                <a:latin typeface="Courier New" pitchFamily="49" charset="0"/>
                <a:cs typeface="Courier New" pitchFamily="49" charset="0"/>
              </a:rPr>
              <a:t>rs</a:t>
            </a:r>
            <a:r>
              <a:rPr lang="en-US" sz="700" dirty="0">
                <a:solidFill>
                  <a:schemeClr val="bg1">
                    <a:lumMod val="10000"/>
                  </a:schemeClr>
                </a:solidFill>
                <a:latin typeface="Courier New" pitchFamily="49" charset="0"/>
                <a:cs typeface="Courier New" pitchFamily="49" charset="0"/>
              </a:rPr>
              <a:t> &amp;&amp; </a:t>
            </a:r>
            <a:r>
              <a:rPr lang="en-US" sz="700" dirty="0" err="1">
                <a:solidFill>
                  <a:schemeClr val="bg1">
                    <a:lumMod val="10000"/>
                  </a:schemeClr>
                </a:solidFill>
                <a:latin typeface="Courier New" pitchFamily="49" charset="0"/>
                <a:cs typeface="Courier New" pitchFamily="49" charset="0"/>
              </a:rPr>
              <a:t>rs</a:t>
            </a:r>
            <a:r>
              <a:rPr lang="en-US" sz="700" dirty="0">
                <a:solidFill>
                  <a:schemeClr val="bg1">
                    <a:lumMod val="10000"/>
                  </a:schemeClr>
                </a:solidFill>
                <a:latin typeface="Courier New" pitchFamily="49" charset="0"/>
                <a:cs typeface="Courier New" pitchFamily="49" charset="0"/>
              </a:rPr>
              <a:t> &lt; </a:t>
            </a:r>
            <a:r>
              <a:rPr lang="en-US" sz="700" dirty="0" err="1">
                <a:solidFill>
                  <a:schemeClr val="bg1">
                    <a:lumMod val="10000"/>
                  </a:schemeClr>
                </a:solidFill>
                <a:latin typeface="Courier New" pitchFamily="49" charset="0"/>
                <a:cs typeface="Courier New" pitchFamily="49" charset="0"/>
              </a:rPr>
              <a:t>nrows</a:t>
            </a: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rs_edge</a:t>
            </a:r>
            <a:r>
              <a:rPr lang="en-US" sz="700" dirty="0">
                <a:solidFill>
                  <a:schemeClr val="bg1">
                    <a:lumMod val="10000"/>
                  </a:schemeClr>
                </a:solidFill>
                <a:latin typeface="Courier New" pitchFamily="49" charset="0"/>
                <a:cs typeface="Courier New" pitchFamily="49" charset="0"/>
              </a:rPr>
              <a:t> = (</a:t>
            </a:r>
            <a:r>
              <a:rPr lang="en-US" sz="700" dirty="0" err="1">
                <a:solidFill>
                  <a:schemeClr val="bg1">
                    <a:lumMod val="10000"/>
                  </a:schemeClr>
                </a:solidFill>
                <a:latin typeface="Courier New" pitchFamily="49" charset="0"/>
                <a:cs typeface="Courier New" pitchFamily="49" charset="0"/>
              </a:rPr>
              <a:t>rs</a:t>
            </a:r>
            <a:r>
              <a:rPr lang="en-US" sz="700" dirty="0">
                <a:solidFill>
                  <a:schemeClr val="bg1">
                    <a:lumMod val="10000"/>
                  </a:schemeClr>
                </a:solidFill>
                <a:latin typeface="Courier New" pitchFamily="49" charset="0"/>
                <a:cs typeface="Courier New" pitchFamily="49" charset="0"/>
              </a:rPr>
              <a:t> &lt; SMOOTH_EDGE || </a:t>
            </a:r>
            <a:r>
              <a:rPr lang="en-US" sz="700" dirty="0" err="1">
                <a:solidFill>
                  <a:schemeClr val="bg1">
                    <a:lumMod val="10000"/>
                  </a:schemeClr>
                </a:solidFill>
                <a:latin typeface="Courier New" pitchFamily="49" charset="0"/>
                <a:cs typeface="Courier New" pitchFamily="49" charset="0"/>
              </a:rPr>
              <a:t>nrows</a:t>
            </a:r>
            <a:r>
              <a:rPr lang="en-US" sz="700" dirty="0">
                <a:solidFill>
                  <a:schemeClr val="bg1">
                    <a:lumMod val="10000"/>
                  </a:schemeClr>
                </a:solidFill>
                <a:latin typeface="Courier New" pitchFamily="49" charset="0"/>
                <a:cs typeface="Courier New" pitchFamily="49" charset="0"/>
              </a:rPr>
              <a:t> - SMOOTH_EDGE &lt;= </a:t>
            </a:r>
            <a:r>
              <a:rPr lang="en-US" sz="700" dirty="0" err="1">
                <a:solidFill>
                  <a:schemeClr val="bg1">
                    <a:lumMod val="10000"/>
                  </a:schemeClr>
                </a:solidFill>
                <a:latin typeface="Courier New" pitchFamily="49" charset="0"/>
                <a:cs typeface="Courier New" pitchFamily="49" charset="0"/>
              </a:rPr>
              <a:t>rs</a:t>
            </a:r>
            <a:r>
              <a:rPr lang="en-US" sz="700" dirty="0">
                <a:solidFill>
                  <a:schemeClr val="bg1">
                    <a:lumMod val="10000"/>
                  </a:schemeClr>
                </a:solidFill>
                <a:latin typeface="Courier New" pitchFamily="49" charset="0"/>
                <a:cs typeface="Courier New" pitchFamily="49" charset="0"/>
              </a:rPr>
              <a:t>) ? 1 : 0;</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smooth_row</a:t>
            </a:r>
            <a:r>
              <a:rPr lang="en-US" sz="700" dirty="0">
                <a:solidFill>
                  <a:schemeClr val="bg1">
                    <a:lumMod val="10000"/>
                  </a:schemeClr>
                </a:solidFill>
                <a:latin typeface="Courier New" pitchFamily="49" charset="0"/>
                <a:cs typeface="Courier New" pitchFamily="49" charset="0"/>
              </a:rPr>
              <a:t>(</a:t>
            </a:r>
            <a:r>
              <a:rPr lang="en-US" sz="700" dirty="0" err="1">
                <a:solidFill>
                  <a:schemeClr val="bg1">
                    <a:lumMod val="10000"/>
                  </a:schemeClr>
                </a:solidFill>
                <a:latin typeface="Courier New" pitchFamily="49" charset="0"/>
                <a:cs typeface="Courier New" pitchFamily="49" charset="0"/>
              </a:rPr>
              <a:t>smoothed_pixels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corrected_pixels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rs</a:t>
            </a:r>
            <a:r>
              <a:rPr lang="en-US" sz="700" dirty="0">
                <a:solidFill>
                  <a:schemeClr val="bg1">
                    <a:lumMod val="10000"/>
                  </a:schemeClr>
                </a:solidFill>
                <a:latin typeface="Courier New" pitchFamily="49" charset="0"/>
                <a:cs typeface="Courier New" pitchFamily="49" charset="0"/>
              </a:rPr>
              <a:t> % DETECT_SIDE,</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rs_edge</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rs</a:t>
            </a:r>
            <a:r>
              <a:rPr lang="en-US" sz="700" dirty="0">
                <a:solidFill>
                  <a:schemeClr val="bg1">
                    <a:lumMod val="10000"/>
                  </a:schemeClr>
                </a:solidFill>
                <a:latin typeface="Courier New" pitchFamily="49" charset="0"/>
                <a:cs typeface="Courier New" pitchFamily="49" charset="0"/>
              </a:rPr>
              <a:t> % SMOOTH_SIDE, SMOOTH_SIDE, c0, c1,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rd = </a:t>
            </a:r>
            <a:r>
              <a:rPr lang="en-US" sz="700" dirty="0" err="1">
                <a:solidFill>
                  <a:schemeClr val="bg1">
                    <a:lumMod val="10000"/>
                  </a:schemeClr>
                </a:solidFill>
                <a:latin typeface="Courier New" pitchFamily="49" charset="0"/>
                <a:cs typeface="Courier New" pitchFamily="49" charset="0"/>
              </a:rPr>
              <a:t>rs</a:t>
            </a:r>
            <a:r>
              <a:rPr lang="en-US" sz="700" dirty="0">
                <a:solidFill>
                  <a:schemeClr val="bg1">
                    <a:lumMod val="10000"/>
                  </a:schemeClr>
                </a:solidFill>
                <a:latin typeface="Courier New" pitchFamily="49" charset="0"/>
                <a:cs typeface="Courier New" pitchFamily="49" charset="0"/>
              </a:rPr>
              <a:t> - DETECT_EDGE;</a:t>
            </a:r>
          </a:p>
          <a:p>
            <a:pPr>
              <a:defRPr/>
            </a:pPr>
            <a:r>
              <a:rPr lang="en-US" sz="700" dirty="0">
                <a:solidFill>
                  <a:schemeClr val="bg1">
                    <a:lumMod val="10000"/>
                  </a:schemeClr>
                </a:solidFill>
                <a:latin typeface="Courier New" pitchFamily="49" charset="0"/>
                <a:cs typeface="Courier New" pitchFamily="49" charset="0"/>
              </a:rPr>
              <a:t>      if (0 &lt;= rd &amp;&amp; rd &lt; </a:t>
            </a:r>
            <a:r>
              <a:rPr lang="en-US" sz="700" dirty="0" err="1">
                <a:solidFill>
                  <a:schemeClr val="bg1">
                    <a:lumMod val="10000"/>
                  </a:schemeClr>
                </a:solidFill>
                <a:latin typeface="Courier New" pitchFamily="49" charset="0"/>
                <a:cs typeface="Courier New" pitchFamily="49" charset="0"/>
              </a:rPr>
              <a:t>nrows</a:t>
            </a: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rd_edge</a:t>
            </a:r>
            <a:r>
              <a:rPr lang="en-US" sz="700" dirty="0">
                <a:solidFill>
                  <a:schemeClr val="bg1">
                    <a:lumMod val="10000"/>
                  </a:schemeClr>
                </a:solidFill>
                <a:latin typeface="Courier New" pitchFamily="49" charset="0"/>
                <a:cs typeface="Courier New" pitchFamily="49" charset="0"/>
              </a:rPr>
              <a:t> = ((rd &lt; DETECT_EDGE) ? -1 : 0) + </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nrows</a:t>
            </a:r>
            <a:r>
              <a:rPr lang="en-US" sz="700" dirty="0">
                <a:solidFill>
                  <a:schemeClr val="bg1">
                    <a:lumMod val="10000"/>
                  </a:schemeClr>
                </a:solidFill>
                <a:latin typeface="Courier New" pitchFamily="49" charset="0"/>
                <a:cs typeface="Courier New" pitchFamily="49" charset="0"/>
              </a:rPr>
              <a:t> - DETECT_EDGE &lt;= rd) ? 1 : 0);</a:t>
            </a:r>
          </a:p>
          <a:p>
            <a:pPr>
              <a:defRPr/>
            </a:pP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detect_row</a:t>
            </a:r>
            <a:r>
              <a:rPr lang="en-US" sz="700" dirty="0">
                <a:solidFill>
                  <a:schemeClr val="bg1">
                    <a:lumMod val="10000"/>
                  </a:schemeClr>
                </a:solidFill>
                <a:latin typeface="Courier New" pitchFamily="49" charset="0"/>
                <a:cs typeface="Courier New" pitchFamily="49" charset="0"/>
              </a:rPr>
              <a:t>(</a:t>
            </a:r>
            <a:r>
              <a:rPr lang="en-US" sz="700" dirty="0" err="1">
                <a:solidFill>
                  <a:schemeClr val="bg1">
                    <a:lumMod val="10000"/>
                  </a:schemeClr>
                </a:solidFill>
                <a:latin typeface="Courier New" pitchFamily="49" charset="0"/>
                <a:cs typeface="Courier New" pitchFamily="49" charset="0"/>
              </a:rPr>
              <a:t>out_pixels</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smoothed_pixels</a:t>
            </a:r>
            <a:r>
              <a:rPr lang="en-US" sz="700" dirty="0">
                <a:solidFill>
                  <a:schemeClr val="bg1">
                    <a:lumMod val="10000"/>
                  </a:schemeClr>
                </a:solidFill>
                <a:latin typeface="Courier New" pitchFamily="49" charset="0"/>
                <a:cs typeface="Courier New" pitchFamily="49" charset="0"/>
              </a:rPr>
              <a:t>, rd, </a:t>
            </a:r>
            <a:r>
              <a:rPr lang="en-US" sz="700" dirty="0" err="1">
                <a:solidFill>
                  <a:schemeClr val="bg1">
                    <a:lumMod val="10000"/>
                  </a:schemeClr>
                </a:solidFill>
                <a:latin typeface="Courier New" pitchFamily="49" charset="0"/>
                <a:cs typeface="Courier New" pitchFamily="49" charset="0"/>
              </a:rPr>
              <a:t>rd_edge</a:t>
            </a: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rd % DETECT_SIDE, DETECT_SIDE, c0, c1, </a:t>
            </a:r>
            <a:r>
              <a:rPr lang="en-US" sz="700" dirty="0" err="1">
                <a:solidFill>
                  <a:schemeClr val="bg1">
                    <a:lumMod val="10000"/>
                  </a:schemeClr>
                </a:solidFill>
                <a:latin typeface="Courier New" pitchFamily="49" charset="0"/>
                <a:cs typeface="Courier New" pitchFamily="49" charset="0"/>
              </a:rPr>
              <a:t>ncols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 } }</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MEM_FREE(</a:t>
            </a:r>
            <a:r>
              <a:rPr lang="en-US" sz="700" dirty="0" err="1">
                <a:solidFill>
                  <a:schemeClr val="bg1">
                    <a:lumMod val="10000"/>
                  </a:schemeClr>
                </a:solidFill>
                <a:latin typeface="Courier New" pitchFamily="49" charset="0"/>
                <a:cs typeface="Courier New" pitchFamily="49" charset="0"/>
              </a:rPr>
              <a:t>corrected_pixels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MEM_FREE(</a:t>
            </a:r>
            <a:r>
              <a:rPr lang="en-US" sz="700" dirty="0" err="1">
                <a:solidFill>
                  <a:schemeClr val="bg1">
                    <a:lumMod val="10000"/>
                  </a:schemeClr>
                </a:solidFill>
                <a:latin typeface="Courier New" pitchFamily="49" charset="0"/>
                <a:cs typeface="Courier New" pitchFamily="49" charset="0"/>
              </a:rPr>
              <a:t>smoothed_pixels</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return NULL;</a:t>
            </a:r>
          </a:p>
          <a:p>
            <a:pPr>
              <a:defRPr/>
            </a:pPr>
            <a:r>
              <a:rPr lang="en-US" sz="700" dirty="0">
                <a:solidFill>
                  <a:schemeClr val="bg1">
                    <a:lumMod val="10000"/>
                  </a:schemeClr>
                </a:solidFill>
                <a:latin typeface="Courier New" pitchFamily="49" charset="0"/>
                <a:cs typeface="Courier New" pitchFamily="49" charset="0"/>
              </a:rPr>
              <a:t>}</a:t>
            </a:r>
          </a:p>
        </p:txBody>
      </p:sp>
    </p:spTree>
    <p:extLst>
      <p:ext uri="{BB962C8B-B14F-4D97-AF65-F5344CB8AC3E}">
        <p14:creationId xmlns:p14="http://schemas.microsoft.com/office/powerpoint/2010/main" xmlns="" val="1822115430"/>
      </p:ext>
    </p:extLst>
  </p:cSld>
  <p:clrMapOvr>
    <a:masterClrMapping/>
  </p:clrMapOvr>
  <p:transition>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Pthreads</a:t>
            </a:r>
            <a:r>
              <a:rPr lang="en-US" dirty="0" smtClean="0"/>
              <a:t> API – Part 2</a:t>
            </a:r>
          </a:p>
        </p:txBody>
      </p:sp>
    </p:spTree>
    <p:extLst>
      <p:ext uri="{BB962C8B-B14F-4D97-AF65-F5344CB8AC3E}">
        <p14:creationId xmlns:p14="http://schemas.microsoft.com/office/powerpoint/2010/main" xmlns="" val="456867092"/>
      </p:ext>
    </p:extLst>
  </p:cSld>
  <p:clrMapOvr>
    <a:masterClrMapping/>
  </p:clrMapOvr>
  <p:transition>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dirty="0" err="1" smtClean="0"/>
              <a:t>Pthreads</a:t>
            </a:r>
            <a:r>
              <a:rPr lang="en-US" dirty="0" smtClean="0"/>
              <a:t> Concepts</a:t>
            </a:r>
          </a:p>
        </p:txBody>
      </p:sp>
      <p:sp>
        <p:nvSpPr>
          <p:cNvPr id="307203" name="Rectangle 3"/>
          <p:cNvSpPr>
            <a:spLocks noGrp="1" noChangeArrowheads="1"/>
          </p:cNvSpPr>
          <p:nvPr>
            <p:ph type="body" sz="quarter" idx="10"/>
          </p:nvPr>
        </p:nvSpPr>
        <p:spPr>
          <a:xfrm>
            <a:off x="533399" y="1270662"/>
            <a:ext cx="8277225" cy="4667249"/>
          </a:xfrm>
        </p:spPr>
        <p:txBody>
          <a:bodyPr>
            <a:normAutofit lnSpcReduction="10000"/>
          </a:bodyPr>
          <a:lstStyle/>
          <a:p>
            <a:pPr>
              <a:spcBef>
                <a:spcPts val="2400"/>
              </a:spcBef>
              <a:defRPr/>
            </a:pPr>
            <a:r>
              <a:rPr lang="en-US" sz="2000" dirty="0">
                <a:solidFill>
                  <a:schemeClr val="bg2"/>
                </a:solidFill>
              </a:rPr>
              <a:t>Thread</a:t>
            </a:r>
          </a:p>
          <a:p>
            <a:pPr lvl="1">
              <a:spcBef>
                <a:spcPts val="2400"/>
              </a:spcBef>
              <a:defRPr/>
            </a:pPr>
            <a:r>
              <a:rPr lang="en-US" sz="2000" dirty="0">
                <a:solidFill>
                  <a:schemeClr val="bg2"/>
                </a:solidFill>
              </a:rPr>
              <a:t>Create/join parallel threads</a:t>
            </a:r>
          </a:p>
          <a:p>
            <a:pPr>
              <a:spcBef>
                <a:spcPts val="2400"/>
              </a:spcBef>
              <a:defRPr/>
            </a:pPr>
            <a:r>
              <a:rPr lang="en-US" sz="2000" dirty="0" err="1">
                <a:solidFill>
                  <a:schemeClr val="bg2"/>
                </a:solidFill>
              </a:rPr>
              <a:t>Mutex</a:t>
            </a:r>
            <a:endParaRPr lang="en-US" sz="2000" dirty="0">
              <a:solidFill>
                <a:schemeClr val="bg2"/>
              </a:solidFill>
            </a:endParaRPr>
          </a:p>
          <a:p>
            <a:pPr lvl="1">
              <a:spcBef>
                <a:spcPts val="2400"/>
              </a:spcBef>
              <a:defRPr/>
            </a:pPr>
            <a:r>
              <a:rPr lang="en-US" sz="2000" dirty="0">
                <a:solidFill>
                  <a:schemeClr val="bg2"/>
                </a:solidFill>
              </a:rPr>
              <a:t>Coordinate critical sections</a:t>
            </a:r>
          </a:p>
          <a:p>
            <a:pPr>
              <a:spcBef>
                <a:spcPts val="2400"/>
              </a:spcBef>
              <a:defRPr/>
            </a:pPr>
            <a:r>
              <a:rPr lang="en-US" sz="2000" i="1" dirty="0"/>
              <a:t>Condition variable</a:t>
            </a:r>
          </a:p>
          <a:p>
            <a:pPr lvl="1">
              <a:spcBef>
                <a:spcPts val="2400"/>
              </a:spcBef>
              <a:defRPr/>
            </a:pPr>
            <a:r>
              <a:rPr lang="en-US" sz="2000" dirty="0"/>
              <a:t>Wait/signal condition change</a:t>
            </a:r>
          </a:p>
          <a:p>
            <a:pPr>
              <a:spcBef>
                <a:spcPts val="2400"/>
              </a:spcBef>
              <a:defRPr/>
            </a:pPr>
            <a:r>
              <a:rPr lang="en-US" sz="2000" dirty="0">
                <a:solidFill>
                  <a:schemeClr val="tx1"/>
                </a:solidFill>
              </a:rPr>
              <a:t>Constrain execution to valid execution </a:t>
            </a:r>
            <a:r>
              <a:rPr lang="en-US" sz="2000" dirty="0" err="1">
                <a:solidFill>
                  <a:schemeClr val="tx1"/>
                </a:solidFill>
              </a:rPr>
              <a:t>interleavings</a:t>
            </a:r>
            <a:endParaRPr lang="en-US" sz="2000" dirty="0">
              <a:solidFill>
                <a:schemeClr val="tx1"/>
              </a:solidFill>
            </a:endParaRPr>
          </a:p>
          <a:p>
            <a:pPr lvl="1">
              <a:spcBef>
                <a:spcPts val="2400"/>
              </a:spcBef>
              <a:defRPr/>
            </a:pPr>
            <a:r>
              <a:rPr lang="en-US" sz="2000" dirty="0">
                <a:solidFill>
                  <a:schemeClr val="tx1"/>
                </a:solidFill>
              </a:rPr>
              <a:t>Fairly low level operations</a:t>
            </a:r>
          </a:p>
        </p:txBody>
      </p:sp>
      <p:pic>
        <p:nvPicPr>
          <p:cNvPr id="36868" name="Picture 9"/>
          <p:cNvPicPr>
            <a:picLocks noChangeAspect="1" noChangeArrowheads="1"/>
          </p:cNvPicPr>
          <p:nvPr/>
        </p:nvPicPr>
        <p:blipFill>
          <a:blip r:embed="rId3" cstate="print"/>
          <a:srcRect/>
          <a:stretch>
            <a:fillRect/>
          </a:stretch>
        </p:blipFill>
        <p:spPr bwMode="auto">
          <a:xfrm>
            <a:off x="5419725" y="1503750"/>
            <a:ext cx="2949575" cy="3284538"/>
          </a:xfrm>
          <a:prstGeom prst="rect">
            <a:avLst/>
          </a:prstGeom>
          <a:noFill/>
          <a:ln w="9525">
            <a:noFill/>
            <a:miter lim="800000"/>
            <a:headEnd/>
            <a:tailEnd/>
          </a:ln>
        </p:spPr>
      </p:pic>
    </p:spTree>
    <p:extLst>
      <p:ext uri="{BB962C8B-B14F-4D97-AF65-F5344CB8AC3E}">
        <p14:creationId xmlns:p14="http://schemas.microsoft.com/office/powerpoint/2010/main" xmlns="" val="835685154"/>
      </p:ext>
    </p:extLst>
  </p:cSld>
  <p:clrMapOvr>
    <a:masterClrMapping/>
  </p:clrMapOvr>
  <p:transition>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Condition Variables</a:t>
            </a:r>
            <a:endParaRPr lang="en-US" dirty="0"/>
          </a:p>
        </p:txBody>
      </p:sp>
      <p:sp>
        <p:nvSpPr>
          <p:cNvPr id="3" name="Content Placeholder 2"/>
          <p:cNvSpPr>
            <a:spLocks noGrp="1"/>
          </p:cNvSpPr>
          <p:nvPr>
            <p:ph type="body" sz="quarter" idx="10"/>
          </p:nvPr>
        </p:nvSpPr>
        <p:spPr/>
        <p:txBody>
          <a:bodyPr/>
          <a:lstStyle/>
          <a:p>
            <a:pPr>
              <a:spcBef>
                <a:spcPts val="4200"/>
              </a:spcBef>
            </a:pPr>
            <a:r>
              <a:rPr lang="en-US" dirty="0" smtClean="0"/>
              <a:t>A conditional variable signals one or more threads that a variable has changed value.</a:t>
            </a:r>
          </a:p>
          <a:p>
            <a:pPr>
              <a:spcBef>
                <a:spcPts val="4200"/>
              </a:spcBef>
            </a:pPr>
            <a:r>
              <a:rPr lang="en-US" dirty="0" smtClean="0"/>
              <a:t>Wait is called by the thread waiting for the event</a:t>
            </a:r>
          </a:p>
          <a:p>
            <a:pPr>
              <a:spcBef>
                <a:spcPts val="7200"/>
              </a:spcBef>
            </a:pPr>
            <a:r>
              <a:rPr lang="en-US" dirty="0" smtClean="0"/>
              <a:t>Signal is called by the signaling thread to wake up any one waiting thread</a:t>
            </a:r>
          </a:p>
          <a:p>
            <a:pPr>
              <a:spcBef>
                <a:spcPts val="4200"/>
              </a:spcBef>
            </a:pPr>
            <a:r>
              <a:rPr lang="en-US" dirty="0" smtClean="0"/>
              <a:t>Broadcast is called by the signaling thread to wake up all waiting threads</a:t>
            </a:r>
          </a:p>
        </p:txBody>
      </p:sp>
      <p:sp>
        <p:nvSpPr>
          <p:cNvPr id="4" name="Rectangle 3"/>
          <p:cNvSpPr>
            <a:spLocks noChangeArrowheads="1"/>
          </p:cNvSpPr>
          <p:nvPr/>
        </p:nvSpPr>
        <p:spPr bwMode="auto">
          <a:xfrm>
            <a:off x="917893" y="2790556"/>
            <a:ext cx="7310120" cy="646331"/>
          </a:xfrm>
          <a:prstGeom prst="rect">
            <a:avLst/>
          </a:prstGeom>
          <a:solidFill>
            <a:schemeClr val="folHlink">
              <a:alpha val="5000"/>
            </a:schemeClr>
          </a:solidFill>
          <a:ln w="9525">
            <a:noFill/>
            <a:miter lim="800000"/>
            <a:headEnd/>
            <a:tailEnd/>
          </a:ln>
          <a:effectLst/>
        </p:spPr>
        <p:txBody>
          <a:bodyPr wrap="square" anchor="ctr">
            <a:spAutoFit/>
          </a:bodyPr>
          <a:lstStyle/>
          <a:p>
            <a:r>
              <a:rPr lang="en-US" sz="1800" b="1" dirty="0" err="1" smtClean="0">
                <a:latin typeface="Courier New" pitchFamily="49" charset="0"/>
                <a:cs typeface="Courier New" pitchFamily="49" charset="0"/>
              </a:rPr>
              <a:t>int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pthread_cond_wait</a:t>
            </a:r>
            <a:r>
              <a:rPr lang="en-US" sz="1800" b="1"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pthread_cond_t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cond</a:t>
            </a:r>
            <a:r>
              <a:rPr lang="en-US" sz="1800" b="1" dirty="0" smtClean="0">
                <a:latin typeface="Courier New" pitchFamily="49" charset="0"/>
                <a:cs typeface="Courier New" pitchFamily="49" charset="0"/>
              </a:rPr>
              <a:t>, </a:t>
            </a:r>
          </a:p>
          <a:p>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pthread_mutex_t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mutex</a:t>
            </a:r>
            <a:r>
              <a:rPr lang="en-US" sz="1800" b="1" dirty="0" smtClean="0">
                <a:latin typeface="Courier New" pitchFamily="49" charset="0"/>
                <a:cs typeface="Courier New" pitchFamily="49" charset="0"/>
              </a:rPr>
              <a:t>);</a:t>
            </a:r>
          </a:p>
        </p:txBody>
      </p:sp>
      <p:sp>
        <p:nvSpPr>
          <p:cNvPr id="5" name="Rectangle 4"/>
          <p:cNvSpPr>
            <a:spLocks noChangeArrowheads="1"/>
          </p:cNvSpPr>
          <p:nvPr/>
        </p:nvSpPr>
        <p:spPr bwMode="auto">
          <a:xfrm>
            <a:off x="912813" y="5570655"/>
            <a:ext cx="7315200" cy="369332"/>
          </a:xfrm>
          <a:prstGeom prst="rect">
            <a:avLst/>
          </a:prstGeom>
          <a:solidFill>
            <a:schemeClr val="folHlink">
              <a:alpha val="5000"/>
            </a:schemeClr>
          </a:solidFill>
          <a:ln w="9525">
            <a:noFill/>
            <a:miter lim="800000"/>
            <a:headEnd/>
            <a:tailEnd/>
          </a:ln>
          <a:effectLst/>
        </p:spPr>
        <p:txBody>
          <a:bodyPr wrap="square" anchor="ctr">
            <a:spAutoFit/>
          </a:bodyPr>
          <a:lstStyle/>
          <a:p>
            <a:r>
              <a:rPr lang="en-US" sz="1800" b="1" dirty="0" err="1" smtClean="0">
                <a:latin typeface="Courier New" pitchFamily="49" charset="0"/>
                <a:cs typeface="Courier New" pitchFamily="49" charset="0"/>
              </a:rPr>
              <a:t>int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pthread_cond_broadcast</a:t>
            </a:r>
            <a:r>
              <a:rPr lang="en-US" sz="1800" b="1"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pthread_cond_t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cond</a:t>
            </a:r>
            <a:r>
              <a:rPr lang="en-US" sz="1800" b="1" dirty="0" smtClean="0">
                <a:latin typeface="Courier New" pitchFamily="49" charset="0"/>
                <a:cs typeface="Courier New" pitchFamily="49" charset="0"/>
              </a:rPr>
              <a:t>);</a:t>
            </a:r>
          </a:p>
        </p:txBody>
      </p:sp>
      <p:sp>
        <p:nvSpPr>
          <p:cNvPr id="6" name="Rectangle 5"/>
          <p:cNvSpPr>
            <a:spLocks noChangeArrowheads="1"/>
          </p:cNvSpPr>
          <p:nvPr/>
        </p:nvSpPr>
        <p:spPr bwMode="auto">
          <a:xfrm>
            <a:off x="917893" y="4310815"/>
            <a:ext cx="7310120" cy="369332"/>
          </a:xfrm>
          <a:prstGeom prst="rect">
            <a:avLst/>
          </a:prstGeom>
          <a:solidFill>
            <a:schemeClr val="folHlink">
              <a:alpha val="5000"/>
            </a:schemeClr>
          </a:solidFill>
          <a:ln w="9525">
            <a:noFill/>
            <a:miter lim="800000"/>
            <a:headEnd/>
            <a:tailEnd/>
          </a:ln>
          <a:effectLst/>
        </p:spPr>
        <p:txBody>
          <a:bodyPr wrap="square" anchor="ctr">
            <a:spAutoFit/>
          </a:bodyPr>
          <a:lstStyle/>
          <a:p>
            <a:r>
              <a:rPr lang="en-US" sz="1800" b="1" dirty="0" err="1" smtClean="0">
                <a:latin typeface="Courier New" pitchFamily="49" charset="0"/>
                <a:cs typeface="Courier New" pitchFamily="49" charset="0"/>
              </a:rPr>
              <a:t>int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pthread_cond_signal</a:t>
            </a:r>
            <a:r>
              <a:rPr lang="en-US" sz="1800" b="1"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pthread_cond_t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cond</a:t>
            </a:r>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xmlns="" val="2894348808"/>
      </p:ext>
    </p:extLst>
  </p:cSld>
  <p:clrMapOvr>
    <a:masterClrMapping/>
  </p:clrMapOvr>
  <p:transition>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Condition Variable Wake Up</a:t>
            </a:r>
            <a:r>
              <a:rPr lang="en-US" baseline="0" smtClean="0"/>
              <a:t> Pattern</a:t>
            </a:r>
            <a:endParaRPr lang="en-US" dirty="0"/>
          </a:p>
        </p:txBody>
      </p:sp>
      <p:sp>
        <p:nvSpPr>
          <p:cNvPr id="3" name="Content Placeholder 2"/>
          <p:cNvSpPr>
            <a:spLocks noGrp="1"/>
          </p:cNvSpPr>
          <p:nvPr>
            <p:ph type="body" sz="quarter" idx="10"/>
          </p:nvPr>
        </p:nvSpPr>
        <p:spPr>
          <a:xfrm>
            <a:off x="533399" y="1275907"/>
            <a:ext cx="8277225" cy="4453654"/>
          </a:xfrm>
        </p:spPr>
        <p:txBody>
          <a:bodyPr/>
          <a:lstStyle/>
          <a:p>
            <a:pPr>
              <a:spcBef>
                <a:spcPts val="1200"/>
              </a:spcBef>
            </a:pPr>
            <a:r>
              <a:rPr lang="en-US" dirty="0" smtClean="0"/>
              <a:t>Lock is released and acquired around the wait call</a:t>
            </a:r>
          </a:p>
          <a:p>
            <a:pPr>
              <a:spcBef>
                <a:spcPts val="1800"/>
              </a:spcBef>
            </a:pPr>
            <a:r>
              <a:rPr lang="en-US" dirty="0" smtClean="0"/>
              <a:t>Test in loop to ensure condition still true</a:t>
            </a:r>
          </a:p>
        </p:txBody>
      </p:sp>
      <p:sp>
        <p:nvSpPr>
          <p:cNvPr id="4" name="Rectangle 3"/>
          <p:cNvSpPr>
            <a:spLocks noChangeArrowheads="1"/>
          </p:cNvSpPr>
          <p:nvPr/>
        </p:nvSpPr>
        <p:spPr bwMode="auto">
          <a:xfrm>
            <a:off x="917893" y="2492680"/>
            <a:ext cx="7310120" cy="3416320"/>
          </a:xfrm>
          <a:prstGeom prst="rect">
            <a:avLst/>
          </a:prstGeom>
          <a:solidFill>
            <a:schemeClr val="folHlink">
              <a:alpha val="5000"/>
            </a:schemeClr>
          </a:solidFill>
          <a:ln w="9525">
            <a:noFill/>
            <a:miter lim="800000"/>
            <a:headEnd/>
            <a:tailEnd/>
          </a:ln>
          <a:effectLst/>
        </p:spPr>
        <p:txBody>
          <a:bodyPr wrap="square" anchor="ctr">
            <a:spAutoFit/>
          </a:bodyPr>
          <a:lstStyle/>
          <a:p>
            <a:r>
              <a:rPr lang="en-US" sz="1800" b="1" dirty="0" smtClean="0">
                <a:latin typeface="Courier New" pitchFamily="49" charset="0"/>
                <a:cs typeface="Courier New" pitchFamily="49" charset="0"/>
              </a:rPr>
              <a:t>err = </a:t>
            </a:r>
            <a:r>
              <a:rPr lang="en-US" sz="1800" b="1" dirty="0" err="1" smtClean="0">
                <a:latin typeface="Courier New" pitchFamily="49" charset="0"/>
                <a:cs typeface="Courier New" pitchFamily="49" charset="0"/>
              </a:rPr>
              <a:t>pthread_mutex_lock</a:t>
            </a:r>
            <a:r>
              <a:rPr lang="en-US" sz="1800" b="1" dirty="0" smtClean="0">
                <a:latin typeface="Courier New" pitchFamily="49" charset="0"/>
                <a:cs typeface="Courier New" pitchFamily="49" charset="0"/>
              </a:rPr>
              <a:t>(&amp;lock);</a:t>
            </a:r>
          </a:p>
          <a:p>
            <a:endParaRPr lang="en-US" sz="1800" b="1" dirty="0" smtClean="0">
              <a:latin typeface="Courier New" pitchFamily="49" charset="0"/>
              <a:cs typeface="Courier New" pitchFamily="49" charset="0"/>
            </a:endParaRPr>
          </a:p>
          <a:p>
            <a:r>
              <a:rPr lang="en-US" sz="1800" b="1" dirty="0" smtClean="0">
                <a:latin typeface="Courier New" pitchFamily="49" charset="0"/>
                <a:cs typeface="Courier New" pitchFamily="49" charset="0"/>
              </a:rPr>
              <a:t>while (!</a:t>
            </a:r>
            <a:r>
              <a:rPr lang="en-US" sz="1800" b="1" dirty="0" err="1" smtClean="0">
                <a:latin typeface="Courier New" pitchFamily="49" charset="0"/>
                <a:cs typeface="Courier New" pitchFamily="49" charset="0"/>
              </a:rPr>
              <a:t>new_condition</a:t>
            </a:r>
            <a:r>
              <a:rPr lang="en-US" sz="1800" b="1" dirty="0" smtClean="0">
                <a:latin typeface="Courier New" pitchFamily="49" charset="0"/>
                <a:cs typeface="Courier New" pitchFamily="49" charset="0"/>
              </a:rPr>
              <a:t>) { </a:t>
            </a:r>
          </a:p>
          <a:p>
            <a:r>
              <a:rPr lang="en-US" sz="1800" b="1" dirty="0" smtClean="0">
                <a:latin typeface="Courier New" pitchFamily="49" charset="0"/>
                <a:cs typeface="Courier New" pitchFamily="49" charset="0"/>
              </a:rPr>
              <a:t>  // releases lock on the way in</a:t>
            </a:r>
          </a:p>
          <a:p>
            <a:r>
              <a:rPr lang="en-US" sz="1800" b="1" dirty="0" smtClean="0">
                <a:latin typeface="Courier New" pitchFamily="49" charset="0"/>
                <a:cs typeface="Courier New" pitchFamily="49" charset="0"/>
              </a:rPr>
              <a:t>  err = </a:t>
            </a:r>
            <a:r>
              <a:rPr lang="en-US" sz="1800" b="1" dirty="0" err="1" smtClean="0">
                <a:latin typeface="Courier New" pitchFamily="49" charset="0"/>
                <a:cs typeface="Courier New" pitchFamily="49" charset="0"/>
              </a:rPr>
              <a:t>pthread_cond_wait</a:t>
            </a:r>
            <a:r>
              <a:rPr lang="en-US" sz="1800" b="1" dirty="0" smtClean="0">
                <a:latin typeface="Courier New" pitchFamily="49" charset="0"/>
                <a:cs typeface="Courier New" pitchFamily="49" charset="0"/>
              </a:rPr>
              <a:t>(&amp;</a:t>
            </a:r>
            <a:r>
              <a:rPr lang="en-US" sz="1800" b="1" dirty="0" err="1" smtClean="0">
                <a:latin typeface="Courier New" pitchFamily="49" charset="0"/>
                <a:cs typeface="Courier New" pitchFamily="49" charset="0"/>
              </a:rPr>
              <a:t>cond</a:t>
            </a:r>
            <a:r>
              <a:rPr lang="en-US" sz="1800" b="1" dirty="0" smtClean="0">
                <a:latin typeface="Courier New" pitchFamily="49" charset="0"/>
                <a:cs typeface="Courier New" pitchFamily="49" charset="0"/>
              </a:rPr>
              <a:t>, &amp;lock);</a:t>
            </a:r>
          </a:p>
          <a:p>
            <a:r>
              <a:rPr lang="en-US" sz="1800" b="1" dirty="0" smtClean="0">
                <a:latin typeface="Courier New" pitchFamily="49" charset="0"/>
                <a:cs typeface="Courier New" pitchFamily="49" charset="0"/>
              </a:rPr>
              <a:t>  // receives lock on the way out</a:t>
            </a:r>
          </a:p>
          <a:p>
            <a:r>
              <a:rPr lang="en-US" sz="1800" b="1" dirty="0" smtClean="0">
                <a:latin typeface="Courier New" pitchFamily="49" charset="0"/>
                <a:cs typeface="Courier New" pitchFamily="49" charset="0"/>
              </a:rPr>
              <a:t>  // retest condition is still true</a:t>
            </a:r>
          </a:p>
          <a:p>
            <a:r>
              <a:rPr lang="en-US" sz="1800" b="1" dirty="0" smtClean="0">
                <a:latin typeface="Courier New" pitchFamily="49" charset="0"/>
                <a:cs typeface="Courier New" pitchFamily="49" charset="0"/>
              </a:rPr>
              <a:t>}</a:t>
            </a:r>
          </a:p>
          <a:p>
            <a:endParaRPr lang="en-US" sz="1800" b="1" dirty="0" smtClean="0">
              <a:latin typeface="Courier New" pitchFamily="49" charset="0"/>
              <a:cs typeface="Courier New" pitchFamily="49" charset="0"/>
            </a:endParaRPr>
          </a:p>
          <a:p>
            <a:r>
              <a:rPr lang="en-US" sz="1800" b="1" dirty="0" smtClean="0">
                <a:latin typeface="Courier New" pitchFamily="49" charset="0"/>
                <a:cs typeface="Courier New" pitchFamily="49" charset="0"/>
              </a:rPr>
              <a:t>// do some useful work</a:t>
            </a:r>
          </a:p>
          <a:p>
            <a:endParaRPr lang="en-US" sz="1800" b="1" dirty="0" smtClean="0">
              <a:latin typeface="Courier New" pitchFamily="49" charset="0"/>
              <a:cs typeface="Courier New" pitchFamily="49" charset="0"/>
            </a:endParaRPr>
          </a:p>
          <a:p>
            <a:r>
              <a:rPr lang="en-US" sz="1800" b="1" dirty="0" smtClean="0">
                <a:latin typeface="Courier New" pitchFamily="49" charset="0"/>
                <a:cs typeface="Courier New" pitchFamily="49" charset="0"/>
              </a:rPr>
              <a:t>err = </a:t>
            </a:r>
            <a:r>
              <a:rPr lang="en-US" sz="1800" b="1" dirty="0" err="1" smtClean="0">
                <a:latin typeface="Courier New" pitchFamily="49" charset="0"/>
                <a:cs typeface="Courier New" pitchFamily="49" charset="0"/>
              </a:rPr>
              <a:t>pthread_mutex_unlock</a:t>
            </a:r>
            <a:r>
              <a:rPr lang="en-US" sz="1800" b="1" dirty="0" smtClean="0">
                <a:latin typeface="Courier New" pitchFamily="49" charset="0"/>
                <a:cs typeface="Courier New" pitchFamily="49" charset="0"/>
              </a:rPr>
              <a:t>(&amp;lock);</a:t>
            </a:r>
          </a:p>
        </p:txBody>
      </p:sp>
    </p:spTree>
    <p:extLst>
      <p:ext uri="{BB962C8B-B14F-4D97-AF65-F5344CB8AC3E}">
        <p14:creationId xmlns:p14="http://schemas.microsoft.com/office/powerpoint/2010/main" xmlns="" val="31005155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Aft>
                <a:spcPts val="0"/>
              </a:spcAft>
              <a:defRPr/>
            </a:pPr>
            <a:r>
              <a:rPr sz="2300" dirty="0" smtClean="0"/>
              <a:t>Freescale’s Bus-Based Processors Based</a:t>
            </a:r>
            <a:r>
              <a:rPr lang="en-US" sz="2300" dirty="0" smtClean="0"/>
              <a:t> on</a:t>
            </a:r>
            <a:r>
              <a:rPr sz="2300" dirty="0" smtClean="0"/>
              <a:t> </a:t>
            </a:r>
            <a:r>
              <a:rPr lang="en-US" sz="2300" dirty="0" smtClean="0"/>
              <a:t/>
            </a:r>
            <a:br>
              <a:rPr lang="en-US" sz="2300" dirty="0" smtClean="0"/>
            </a:br>
            <a:r>
              <a:rPr lang="en-US" sz="2300" dirty="0" smtClean="0"/>
              <a:t>Power Architecture Technology</a:t>
            </a:r>
            <a:endParaRPr sz="2300" dirty="0"/>
          </a:p>
        </p:txBody>
      </p:sp>
      <p:sp>
        <p:nvSpPr>
          <p:cNvPr id="24579" name="Rectangle 9"/>
          <p:cNvSpPr>
            <a:spLocks noChangeArrowheads="1"/>
          </p:cNvSpPr>
          <p:nvPr/>
        </p:nvSpPr>
        <p:spPr bwMode="ltGray">
          <a:xfrm>
            <a:off x="685348" y="1277938"/>
            <a:ext cx="4037012" cy="1281112"/>
          </a:xfrm>
          <a:prstGeom prst="rect">
            <a:avLst/>
          </a:prstGeom>
          <a:solidFill>
            <a:srgbClr val="C2CCD8"/>
          </a:solidFill>
          <a:ln w="9525" algn="ctr">
            <a:noFill/>
            <a:miter lim="800000"/>
            <a:headEnd/>
            <a:tailEnd/>
          </a:ln>
        </p:spPr>
        <p:txBody>
          <a:bodyPr wrap="none" anchor="ctr"/>
          <a:lstStyle/>
          <a:p>
            <a:endParaRPr lang="en-US" sz="1200" dirty="0">
              <a:solidFill>
                <a:schemeClr val="bg1"/>
              </a:solidFill>
            </a:endParaRPr>
          </a:p>
        </p:txBody>
      </p:sp>
      <p:sp>
        <p:nvSpPr>
          <p:cNvPr id="24580" name="Rectangle 10"/>
          <p:cNvSpPr>
            <a:spLocks noChangeArrowheads="1"/>
          </p:cNvSpPr>
          <p:nvPr/>
        </p:nvSpPr>
        <p:spPr bwMode="auto">
          <a:xfrm>
            <a:off x="1850573" y="1332531"/>
            <a:ext cx="2281237" cy="217488"/>
          </a:xfrm>
          <a:prstGeom prst="rect">
            <a:avLst/>
          </a:prstGeom>
          <a:noFill/>
          <a:ln w="9525" algn="ctr">
            <a:noFill/>
            <a:miter lim="800000"/>
            <a:headEnd/>
            <a:tailEnd/>
          </a:ln>
        </p:spPr>
        <p:txBody>
          <a:bodyPr wrap="none" anchor="ctr"/>
          <a:lstStyle/>
          <a:p>
            <a:r>
              <a:rPr lang="en-US" sz="1200" dirty="0" smtClean="0">
                <a:solidFill>
                  <a:schemeClr val="tx2"/>
                </a:solidFill>
              </a:rPr>
              <a:t>Bus-Based </a:t>
            </a:r>
            <a:r>
              <a:rPr lang="en-US" sz="1200" dirty="0">
                <a:solidFill>
                  <a:schemeClr val="tx2"/>
                </a:solidFill>
              </a:rPr>
              <a:t>Processors</a:t>
            </a:r>
          </a:p>
        </p:txBody>
      </p:sp>
      <p:sp>
        <p:nvSpPr>
          <p:cNvPr id="24581" name="Rectangle 11"/>
          <p:cNvSpPr>
            <a:spLocks noChangeArrowheads="1"/>
          </p:cNvSpPr>
          <p:nvPr/>
        </p:nvSpPr>
        <p:spPr bwMode="ltGray">
          <a:xfrm>
            <a:off x="702744" y="2988733"/>
            <a:ext cx="2052704" cy="1818217"/>
          </a:xfrm>
          <a:prstGeom prst="rect">
            <a:avLst/>
          </a:prstGeom>
          <a:solidFill>
            <a:srgbClr val="C2CCD8"/>
          </a:solidFill>
          <a:ln w="9525" algn="ctr">
            <a:noFill/>
            <a:miter lim="800000"/>
            <a:headEnd/>
            <a:tailEnd/>
          </a:ln>
        </p:spPr>
        <p:txBody>
          <a:bodyPr wrap="none" anchor="ctr"/>
          <a:lstStyle/>
          <a:p>
            <a:endParaRPr lang="en-US" sz="1200" dirty="0">
              <a:solidFill>
                <a:schemeClr val="bg1"/>
              </a:solidFill>
            </a:endParaRPr>
          </a:p>
        </p:txBody>
      </p:sp>
      <p:sp>
        <p:nvSpPr>
          <p:cNvPr id="24582" name="Rectangle 12"/>
          <p:cNvSpPr>
            <a:spLocks noChangeArrowheads="1"/>
          </p:cNvSpPr>
          <p:nvPr/>
        </p:nvSpPr>
        <p:spPr bwMode="auto">
          <a:xfrm>
            <a:off x="759894" y="2994555"/>
            <a:ext cx="1963738" cy="217487"/>
          </a:xfrm>
          <a:prstGeom prst="rect">
            <a:avLst/>
          </a:prstGeom>
          <a:noFill/>
          <a:ln w="9525" algn="ctr">
            <a:noFill/>
            <a:miter lim="800000"/>
            <a:headEnd/>
            <a:tailEnd/>
          </a:ln>
        </p:spPr>
        <p:txBody>
          <a:bodyPr wrap="none" anchor="ctr"/>
          <a:lstStyle/>
          <a:p>
            <a:r>
              <a:rPr lang="en-US" sz="1200" dirty="0">
                <a:solidFill>
                  <a:schemeClr val="tx2"/>
                </a:solidFill>
              </a:rPr>
              <a:t>On-Demand Acceleration</a:t>
            </a:r>
          </a:p>
        </p:txBody>
      </p:sp>
      <p:grpSp>
        <p:nvGrpSpPr>
          <p:cNvPr id="3" name="Group 77"/>
          <p:cNvGrpSpPr>
            <a:grpSpLocks/>
          </p:cNvGrpSpPr>
          <p:nvPr/>
        </p:nvGrpSpPr>
        <p:grpSpPr bwMode="auto">
          <a:xfrm>
            <a:off x="2374448" y="2987675"/>
            <a:ext cx="1963737" cy="1174750"/>
            <a:chOff x="2130609" y="2941234"/>
            <a:chExt cx="1963615" cy="1175001"/>
          </a:xfrm>
        </p:grpSpPr>
        <p:sp>
          <p:nvSpPr>
            <p:cNvPr id="24615" name="Rectangle 21"/>
            <p:cNvSpPr>
              <a:spLocks noChangeArrowheads="1"/>
            </p:cNvSpPr>
            <p:nvPr/>
          </p:nvSpPr>
          <p:spPr bwMode="auto">
            <a:xfrm>
              <a:off x="2130609" y="2941234"/>
              <a:ext cx="1963615" cy="217487"/>
            </a:xfrm>
            <a:prstGeom prst="rect">
              <a:avLst/>
            </a:prstGeom>
            <a:noFill/>
            <a:ln w="9525" algn="ctr">
              <a:noFill/>
              <a:miter lim="800000"/>
              <a:headEnd/>
              <a:tailEnd/>
            </a:ln>
          </p:spPr>
          <p:txBody>
            <a:bodyPr wrap="none" anchor="ctr"/>
            <a:lstStyle/>
            <a:p>
              <a:pPr algn="ctr"/>
              <a:r>
                <a:rPr lang="en-US" sz="1200" dirty="0">
                  <a:solidFill>
                    <a:schemeClr val="bg1"/>
                  </a:solidFill>
                </a:rPr>
                <a:t>CoreNet™ Fabric</a:t>
              </a:r>
            </a:p>
          </p:txBody>
        </p:sp>
        <p:grpSp>
          <p:nvGrpSpPr>
            <p:cNvPr id="4" name="Group 22"/>
            <p:cNvGrpSpPr>
              <a:grpSpLocks/>
            </p:cNvGrpSpPr>
            <p:nvPr/>
          </p:nvGrpSpPr>
          <p:grpSpPr bwMode="auto">
            <a:xfrm>
              <a:off x="2640103" y="3485998"/>
              <a:ext cx="933450" cy="630237"/>
              <a:chOff x="1496" y="1857"/>
              <a:chExt cx="588" cy="397"/>
            </a:xfrm>
          </p:grpSpPr>
          <p:grpSp>
            <p:nvGrpSpPr>
              <p:cNvPr id="5" name="Group 23"/>
              <p:cNvGrpSpPr>
                <a:grpSpLocks/>
              </p:cNvGrpSpPr>
              <p:nvPr/>
            </p:nvGrpSpPr>
            <p:grpSpPr bwMode="auto">
              <a:xfrm>
                <a:off x="1496" y="1876"/>
                <a:ext cx="588" cy="378"/>
                <a:chOff x="1496" y="1857"/>
                <a:chExt cx="588" cy="378"/>
              </a:xfrm>
            </p:grpSpPr>
            <p:sp>
              <p:nvSpPr>
                <p:cNvPr id="24625" name="Line 24"/>
                <p:cNvSpPr>
                  <a:spLocks noChangeShapeType="1"/>
                </p:cNvSpPr>
                <p:nvPr/>
              </p:nvSpPr>
              <p:spPr bwMode="auto">
                <a:xfrm>
                  <a:off x="1496" y="1862"/>
                  <a:ext cx="117" cy="0"/>
                </a:xfrm>
                <a:prstGeom prst="line">
                  <a:avLst/>
                </a:prstGeom>
                <a:noFill/>
                <a:ln w="28575">
                  <a:solidFill>
                    <a:schemeClr val="bg1"/>
                  </a:solidFill>
                  <a:round/>
                  <a:headEnd/>
                  <a:tailEnd/>
                </a:ln>
              </p:spPr>
              <p:txBody>
                <a:bodyPr/>
                <a:lstStyle/>
                <a:p>
                  <a:endParaRPr lang="en-US" dirty="0"/>
                </a:p>
              </p:txBody>
            </p:sp>
            <p:sp>
              <p:nvSpPr>
                <p:cNvPr id="24626" name="Line 25"/>
                <p:cNvSpPr>
                  <a:spLocks noChangeShapeType="1"/>
                </p:cNvSpPr>
                <p:nvPr/>
              </p:nvSpPr>
              <p:spPr bwMode="auto">
                <a:xfrm>
                  <a:off x="1602" y="1857"/>
                  <a:ext cx="378" cy="378"/>
                </a:xfrm>
                <a:prstGeom prst="line">
                  <a:avLst/>
                </a:prstGeom>
                <a:noFill/>
                <a:ln w="28575">
                  <a:solidFill>
                    <a:schemeClr val="bg1"/>
                  </a:solidFill>
                  <a:round/>
                  <a:headEnd/>
                  <a:tailEnd/>
                </a:ln>
              </p:spPr>
              <p:txBody>
                <a:bodyPr/>
                <a:lstStyle/>
                <a:p>
                  <a:endParaRPr lang="en-US" dirty="0"/>
                </a:p>
              </p:txBody>
            </p:sp>
            <p:sp>
              <p:nvSpPr>
                <p:cNvPr id="24627" name="Line 26"/>
                <p:cNvSpPr>
                  <a:spLocks noChangeShapeType="1"/>
                </p:cNvSpPr>
                <p:nvPr/>
              </p:nvSpPr>
              <p:spPr bwMode="auto">
                <a:xfrm flipH="1">
                  <a:off x="1598" y="1857"/>
                  <a:ext cx="378" cy="378"/>
                </a:xfrm>
                <a:prstGeom prst="line">
                  <a:avLst/>
                </a:prstGeom>
                <a:noFill/>
                <a:ln w="28575">
                  <a:solidFill>
                    <a:schemeClr val="bg1"/>
                  </a:solidFill>
                  <a:round/>
                  <a:headEnd/>
                  <a:tailEnd/>
                </a:ln>
              </p:spPr>
              <p:txBody>
                <a:bodyPr/>
                <a:lstStyle/>
                <a:p>
                  <a:endParaRPr lang="en-US" dirty="0"/>
                </a:p>
              </p:txBody>
            </p:sp>
            <p:sp>
              <p:nvSpPr>
                <p:cNvPr id="24628" name="Line 27"/>
                <p:cNvSpPr>
                  <a:spLocks noChangeShapeType="1"/>
                </p:cNvSpPr>
                <p:nvPr/>
              </p:nvSpPr>
              <p:spPr bwMode="auto">
                <a:xfrm>
                  <a:off x="1967" y="1862"/>
                  <a:ext cx="117" cy="0"/>
                </a:xfrm>
                <a:prstGeom prst="line">
                  <a:avLst/>
                </a:prstGeom>
                <a:noFill/>
                <a:ln w="28575">
                  <a:solidFill>
                    <a:schemeClr val="bg1"/>
                  </a:solidFill>
                  <a:round/>
                  <a:headEnd/>
                  <a:tailEnd/>
                </a:ln>
              </p:spPr>
              <p:txBody>
                <a:bodyPr/>
                <a:lstStyle/>
                <a:p>
                  <a:endParaRPr lang="en-US" dirty="0"/>
                </a:p>
              </p:txBody>
            </p:sp>
            <p:sp>
              <p:nvSpPr>
                <p:cNvPr id="24629" name="Line 28"/>
                <p:cNvSpPr>
                  <a:spLocks noChangeShapeType="1"/>
                </p:cNvSpPr>
                <p:nvPr/>
              </p:nvSpPr>
              <p:spPr bwMode="auto">
                <a:xfrm>
                  <a:off x="1496" y="2231"/>
                  <a:ext cx="117" cy="0"/>
                </a:xfrm>
                <a:prstGeom prst="line">
                  <a:avLst/>
                </a:prstGeom>
                <a:noFill/>
                <a:ln w="28575">
                  <a:solidFill>
                    <a:schemeClr val="bg1"/>
                  </a:solidFill>
                  <a:round/>
                  <a:headEnd/>
                  <a:tailEnd/>
                </a:ln>
              </p:spPr>
              <p:txBody>
                <a:bodyPr/>
                <a:lstStyle/>
                <a:p>
                  <a:endParaRPr lang="en-US" dirty="0"/>
                </a:p>
              </p:txBody>
            </p:sp>
            <p:sp>
              <p:nvSpPr>
                <p:cNvPr id="24630" name="Line 29"/>
                <p:cNvSpPr>
                  <a:spLocks noChangeShapeType="1"/>
                </p:cNvSpPr>
                <p:nvPr/>
              </p:nvSpPr>
              <p:spPr bwMode="auto">
                <a:xfrm>
                  <a:off x="1967" y="2231"/>
                  <a:ext cx="117" cy="0"/>
                </a:xfrm>
                <a:prstGeom prst="line">
                  <a:avLst/>
                </a:prstGeom>
                <a:noFill/>
                <a:ln w="28575">
                  <a:solidFill>
                    <a:schemeClr val="bg1"/>
                  </a:solidFill>
                  <a:round/>
                  <a:headEnd/>
                  <a:tailEnd/>
                </a:ln>
              </p:spPr>
              <p:txBody>
                <a:bodyPr/>
                <a:lstStyle/>
                <a:p>
                  <a:endParaRPr lang="en-US" dirty="0"/>
                </a:p>
              </p:txBody>
            </p:sp>
          </p:grpSp>
          <p:grpSp>
            <p:nvGrpSpPr>
              <p:cNvPr id="6" name="Group 30" hidden="1"/>
              <p:cNvGrpSpPr>
                <a:grpSpLocks/>
              </p:cNvGrpSpPr>
              <p:nvPr/>
            </p:nvGrpSpPr>
            <p:grpSpPr bwMode="auto">
              <a:xfrm>
                <a:off x="1496" y="1857"/>
                <a:ext cx="588" cy="378"/>
                <a:chOff x="1496" y="1857"/>
                <a:chExt cx="588" cy="378"/>
              </a:xfrm>
            </p:grpSpPr>
            <p:sp>
              <p:nvSpPr>
                <p:cNvPr id="24619" name="Line 31"/>
                <p:cNvSpPr>
                  <a:spLocks noChangeShapeType="1"/>
                </p:cNvSpPr>
                <p:nvPr/>
              </p:nvSpPr>
              <p:spPr bwMode="auto">
                <a:xfrm>
                  <a:off x="1496" y="1862"/>
                  <a:ext cx="117" cy="0"/>
                </a:xfrm>
                <a:prstGeom prst="line">
                  <a:avLst/>
                </a:prstGeom>
                <a:noFill/>
                <a:ln w="28575">
                  <a:solidFill>
                    <a:schemeClr val="bg1"/>
                  </a:solidFill>
                  <a:round/>
                  <a:headEnd/>
                  <a:tailEnd/>
                </a:ln>
              </p:spPr>
              <p:txBody>
                <a:bodyPr/>
                <a:lstStyle/>
                <a:p>
                  <a:endParaRPr lang="en-US" dirty="0"/>
                </a:p>
              </p:txBody>
            </p:sp>
            <p:sp>
              <p:nvSpPr>
                <p:cNvPr id="24620" name="Line 32"/>
                <p:cNvSpPr>
                  <a:spLocks noChangeShapeType="1"/>
                </p:cNvSpPr>
                <p:nvPr/>
              </p:nvSpPr>
              <p:spPr bwMode="auto">
                <a:xfrm>
                  <a:off x="1602" y="1857"/>
                  <a:ext cx="378" cy="378"/>
                </a:xfrm>
                <a:prstGeom prst="line">
                  <a:avLst/>
                </a:prstGeom>
                <a:noFill/>
                <a:ln w="28575">
                  <a:solidFill>
                    <a:schemeClr val="bg1"/>
                  </a:solidFill>
                  <a:round/>
                  <a:headEnd/>
                  <a:tailEnd/>
                </a:ln>
              </p:spPr>
              <p:txBody>
                <a:bodyPr/>
                <a:lstStyle/>
                <a:p>
                  <a:endParaRPr lang="en-US" dirty="0"/>
                </a:p>
              </p:txBody>
            </p:sp>
            <p:sp>
              <p:nvSpPr>
                <p:cNvPr id="24621" name="Line 33"/>
                <p:cNvSpPr>
                  <a:spLocks noChangeShapeType="1"/>
                </p:cNvSpPr>
                <p:nvPr/>
              </p:nvSpPr>
              <p:spPr bwMode="auto">
                <a:xfrm flipH="1">
                  <a:off x="1598" y="1857"/>
                  <a:ext cx="378" cy="378"/>
                </a:xfrm>
                <a:prstGeom prst="line">
                  <a:avLst/>
                </a:prstGeom>
                <a:noFill/>
                <a:ln w="28575">
                  <a:solidFill>
                    <a:schemeClr val="bg1"/>
                  </a:solidFill>
                  <a:round/>
                  <a:headEnd/>
                  <a:tailEnd/>
                </a:ln>
              </p:spPr>
              <p:txBody>
                <a:bodyPr/>
                <a:lstStyle/>
                <a:p>
                  <a:endParaRPr lang="en-US" dirty="0"/>
                </a:p>
              </p:txBody>
            </p:sp>
            <p:sp>
              <p:nvSpPr>
                <p:cNvPr id="24622" name="Line 34"/>
                <p:cNvSpPr>
                  <a:spLocks noChangeShapeType="1"/>
                </p:cNvSpPr>
                <p:nvPr/>
              </p:nvSpPr>
              <p:spPr bwMode="auto">
                <a:xfrm>
                  <a:off x="1967" y="1862"/>
                  <a:ext cx="117" cy="0"/>
                </a:xfrm>
                <a:prstGeom prst="line">
                  <a:avLst/>
                </a:prstGeom>
                <a:noFill/>
                <a:ln w="28575">
                  <a:solidFill>
                    <a:schemeClr val="bg1"/>
                  </a:solidFill>
                  <a:round/>
                  <a:headEnd/>
                  <a:tailEnd/>
                </a:ln>
              </p:spPr>
              <p:txBody>
                <a:bodyPr/>
                <a:lstStyle/>
                <a:p>
                  <a:endParaRPr lang="en-US" dirty="0"/>
                </a:p>
              </p:txBody>
            </p:sp>
            <p:sp>
              <p:nvSpPr>
                <p:cNvPr id="24623" name="Line 35"/>
                <p:cNvSpPr>
                  <a:spLocks noChangeShapeType="1"/>
                </p:cNvSpPr>
                <p:nvPr/>
              </p:nvSpPr>
              <p:spPr bwMode="auto">
                <a:xfrm>
                  <a:off x="1496" y="2231"/>
                  <a:ext cx="117" cy="0"/>
                </a:xfrm>
                <a:prstGeom prst="line">
                  <a:avLst/>
                </a:prstGeom>
                <a:noFill/>
                <a:ln w="28575">
                  <a:solidFill>
                    <a:schemeClr val="bg1"/>
                  </a:solidFill>
                  <a:round/>
                  <a:headEnd/>
                  <a:tailEnd/>
                </a:ln>
              </p:spPr>
              <p:txBody>
                <a:bodyPr/>
                <a:lstStyle/>
                <a:p>
                  <a:endParaRPr lang="en-US" dirty="0"/>
                </a:p>
              </p:txBody>
            </p:sp>
            <p:sp>
              <p:nvSpPr>
                <p:cNvPr id="24624" name="Line 36"/>
                <p:cNvSpPr>
                  <a:spLocks noChangeShapeType="1"/>
                </p:cNvSpPr>
                <p:nvPr/>
              </p:nvSpPr>
              <p:spPr bwMode="auto">
                <a:xfrm>
                  <a:off x="1967" y="2231"/>
                  <a:ext cx="117" cy="0"/>
                </a:xfrm>
                <a:prstGeom prst="line">
                  <a:avLst/>
                </a:prstGeom>
                <a:noFill/>
                <a:ln w="28575">
                  <a:solidFill>
                    <a:schemeClr val="bg1"/>
                  </a:solidFill>
                  <a:round/>
                  <a:headEnd/>
                  <a:tailEnd/>
                </a:ln>
              </p:spPr>
              <p:txBody>
                <a:bodyPr/>
                <a:lstStyle/>
                <a:p>
                  <a:endParaRPr lang="en-US" dirty="0"/>
                </a:p>
              </p:txBody>
            </p:sp>
          </p:grpSp>
        </p:grpSp>
      </p:grpSp>
      <p:sp>
        <p:nvSpPr>
          <p:cNvPr id="24584" name="Rectangle 37"/>
          <p:cNvSpPr>
            <a:spLocks noChangeArrowheads="1"/>
          </p:cNvSpPr>
          <p:nvPr/>
        </p:nvSpPr>
        <p:spPr bwMode="ltGray">
          <a:xfrm>
            <a:off x="831398" y="3254375"/>
            <a:ext cx="1741487" cy="346075"/>
          </a:xfrm>
          <a:prstGeom prst="rect">
            <a:avLst/>
          </a:prstGeom>
          <a:solidFill>
            <a:srgbClr val="3395B3"/>
          </a:solidFill>
          <a:ln w="9525" algn="ctr">
            <a:noFill/>
            <a:miter lim="800000"/>
            <a:headEnd/>
            <a:tailEnd/>
          </a:ln>
        </p:spPr>
        <p:txBody>
          <a:bodyPr wrap="none" anchor="ctr"/>
          <a:lstStyle/>
          <a:p>
            <a:pPr algn="ctr"/>
            <a:r>
              <a:rPr lang="en-US" sz="1200" dirty="0">
                <a:solidFill>
                  <a:schemeClr val="bg1"/>
                </a:solidFill>
              </a:rPr>
              <a:t>Pattern Matching</a:t>
            </a:r>
          </a:p>
        </p:txBody>
      </p:sp>
      <p:sp>
        <p:nvSpPr>
          <p:cNvPr id="24585" name="Rectangle 39"/>
          <p:cNvSpPr>
            <a:spLocks noChangeArrowheads="1"/>
          </p:cNvSpPr>
          <p:nvPr/>
        </p:nvSpPr>
        <p:spPr bwMode="ltGray">
          <a:xfrm>
            <a:off x="831398" y="3638550"/>
            <a:ext cx="1741487" cy="346075"/>
          </a:xfrm>
          <a:prstGeom prst="rect">
            <a:avLst/>
          </a:prstGeom>
          <a:solidFill>
            <a:srgbClr val="3395B3"/>
          </a:solidFill>
          <a:ln w="9525" algn="ctr">
            <a:noFill/>
            <a:miter lim="800000"/>
            <a:headEnd/>
            <a:tailEnd/>
          </a:ln>
        </p:spPr>
        <p:txBody>
          <a:bodyPr wrap="none" anchor="ctr"/>
          <a:lstStyle/>
          <a:p>
            <a:pPr algn="ctr"/>
            <a:r>
              <a:rPr lang="en-US" sz="1200" dirty="0">
                <a:solidFill>
                  <a:schemeClr val="bg1"/>
                </a:solidFill>
              </a:rPr>
              <a:t>Crypto Security</a:t>
            </a:r>
          </a:p>
        </p:txBody>
      </p:sp>
      <p:sp>
        <p:nvSpPr>
          <p:cNvPr id="24586" name="Rectangle 40"/>
          <p:cNvSpPr>
            <a:spLocks noChangeArrowheads="1"/>
          </p:cNvSpPr>
          <p:nvPr/>
        </p:nvSpPr>
        <p:spPr bwMode="ltGray">
          <a:xfrm>
            <a:off x="831398" y="4021138"/>
            <a:ext cx="1741487" cy="346075"/>
          </a:xfrm>
          <a:prstGeom prst="rect">
            <a:avLst/>
          </a:prstGeom>
          <a:solidFill>
            <a:srgbClr val="3395B3"/>
          </a:solidFill>
          <a:ln w="9525" algn="ctr">
            <a:noFill/>
            <a:miter lim="800000"/>
            <a:headEnd/>
            <a:tailEnd/>
          </a:ln>
        </p:spPr>
        <p:txBody>
          <a:bodyPr wrap="none" anchor="ctr"/>
          <a:lstStyle/>
          <a:p>
            <a:pPr algn="ctr"/>
            <a:r>
              <a:rPr lang="en-US" sz="1200" dirty="0">
                <a:solidFill>
                  <a:schemeClr val="bg1"/>
                </a:solidFill>
              </a:rPr>
              <a:t>Table Lookups</a:t>
            </a:r>
          </a:p>
        </p:txBody>
      </p:sp>
      <p:sp>
        <p:nvSpPr>
          <p:cNvPr id="24587" name="Rectangle 42"/>
          <p:cNvSpPr>
            <a:spLocks noChangeArrowheads="1"/>
          </p:cNvSpPr>
          <p:nvPr/>
        </p:nvSpPr>
        <p:spPr bwMode="ltGray">
          <a:xfrm>
            <a:off x="1153660" y="1654175"/>
            <a:ext cx="890588" cy="500063"/>
          </a:xfrm>
          <a:prstGeom prst="rect">
            <a:avLst/>
          </a:prstGeom>
          <a:solidFill>
            <a:srgbClr val="00608B">
              <a:alpha val="89803"/>
            </a:srgbClr>
          </a:solidFill>
          <a:ln w="9525" algn="ctr">
            <a:noFill/>
            <a:miter lim="800000"/>
            <a:headEnd/>
            <a:tailEnd/>
          </a:ln>
        </p:spPr>
        <p:txBody>
          <a:bodyPr wrap="none" anchor="b"/>
          <a:lstStyle/>
          <a:p>
            <a:pPr algn="ctr"/>
            <a:r>
              <a:rPr lang="en-US" sz="1200" dirty="0">
                <a:solidFill>
                  <a:schemeClr val="bg1"/>
                </a:solidFill>
              </a:rPr>
              <a:t>e500v2</a:t>
            </a:r>
            <a:br>
              <a:rPr lang="en-US" sz="1200" dirty="0">
                <a:solidFill>
                  <a:schemeClr val="bg1"/>
                </a:solidFill>
              </a:rPr>
            </a:br>
            <a:r>
              <a:rPr lang="en-US" sz="1200" dirty="0">
                <a:solidFill>
                  <a:schemeClr val="bg1"/>
                </a:solidFill>
              </a:rPr>
              <a:t>Core</a:t>
            </a:r>
          </a:p>
        </p:txBody>
      </p:sp>
      <p:sp>
        <p:nvSpPr>
          <p:cNvPr id="24588" name="Rectangle 44"/>
          <p:cNvSpPr>
            <a:spLocks noChangeArrowheads="1"/>
          </p:cNvSpPr>
          <p:nvPr/>
        </p:nvSpPr>
        <p:spPr bwMode="ltGray">
          <a:xfrm>
            <a:off x="2131560" y="1654175"/>
            <a:ext cx="890588" cy="500063"/>
          </a:xfrm>
          <a:prstGeom prst="rect">
            <a:avLst/>
          </a:prstGeom>
          <a:solidFill>
            <a:srgbClr val="00608B">
              <a:alpha val="89803"/>
            </a:srgbClr>
          </a:solidFill>
          <a:ln w="9525" algn="ctr">
            <a:noFill/>
            <a:miter lim="800000"/>
            <a:headEnd/>
            <a:tailEnd/>
          </a:ln>
        </p:spPr>
        <p:txBody>
          <a:bodyPr wrap="none" anchor="b"/>
          <a:lstStyle/>
          <a:p>
            <a:pPr algn="ctr"/>
            <a:r>
              <a:rPr lang="en-US" sz="1200" dirty="0">
                <a:solidFill>
                  <a:schemeClr val="bg1"/>
                </a:solidFill>
              </a:rPr>
              <a:t>e500v2</a:t>
            </a:r>
            <a:br>
              <a:rPr lang="en-US" sz="1200" dirty="0">
                <a:solidFill>
                  <a:schemeClr val="bg1"/>
                </a:solidFill>
              </a:rPr>
            </a:br>
            <a:r>
              <a:rPr lang="en-US" sz="1200" dirty="0">
                <a:solidFill>
                  <a:schemeClr val="bg1"/>
                </a:solidFill>
              </a:rPr>
              <a:t>Core</a:t>
            </a:r>
          </a:p>
        </p:txBody>
      </p:sp>
      <p:sp>
        <p:nvSpPr>
          <p:cNvPr id="24589" name="Rectangle 45"/>
          <p:cNvSpPr>
            <a:spLocks noChangeArrowheads="1"/>
          </p:cNvSpPr>
          <p:nvPr/>
        </p:nvSpPr>
        <p:spPr bwMode="ltGray">
          <a:xfrm>
            <a:off x="3142798" y="1663699"/>
            <a:ext cx="939577" cy="769917"/>
          </a:xfrm>
          <a:prstGeom prst="rect">
            <a:avLst/>
          </a:prstGeom>
          <a:solidFill>
            <a:srgbClr val="43A9C9"/>
          </a:solidFill>
          <a:ln w="9525" algn="ctr">
            <a:noFill/>
            <a:miter lim="800000"/>
            <a:headEnd/>
            <a:tailEnd/>
          </a:ln>
        </p:spPr>
        <p:txBody>
          <a:bodyPr wrap="none" anchor="ctr"/>
          <a:lstStyle/>
          <a:p>
            <a:pPr algn="ctr"/>
            <a:r>
              <a:rPr lang="en-US" sz="1200" dirty="0">
                <a:solidFill>
                  <a:schemeClr val="bg1"/>
                </a:solidFill>
              </a:rPr>
              <a:t>Frontside</a:t>
            </a:r>
          </a:p>
          <a:p>
            <a:pPr algn="ctr"/>
            <a:r>
              <a:rPr lang="en-US" sz="1200" dirty="0">
                <a:solidFill>
                  <a:schemeClr val="bg1"/>
                </a:solidFill>
              </a:rPr>
              <a:t>L2 Cache</a:t>
            </a:r>
          </a:p>
          <a:p>
            <a:pPr algn="ctr"/>
            <a:r>
              <a:rPr lang="en-US" sz="1200" dirty="0">
                <a:solidFill>
                  <a:schemeClr val="bg1"/>
                </a:solidFill>
              </a:rPr>
              <a:t>Up to </a:t>
            </a:r>
            <a:r>
              <a:rPr lang="en-US" sz="1200" dirty="0" smtClean="0">
                <a:solidFill>
                  <a:schemeClr val="bg1"/>
                </a:solidFill>
              </a:rPr>
              <a:t>512 KB</a:t>
            </a:r>
            <a:endParaRPr lang="en-US" sz="1200" dirty="0">
              <a:solidFill>
                <a:schemeClr val="bg1"/>
              </a:solidFill>
            </a:endParaRPr>
          </a:p>
        </p:txBody>
      </p:sp>
      <p:sp>
        <p:nvSpPr>
          <p:cNvPr id="24590" name="Rectangle 20"/>
          <p:cNvSpPr>
            <a:spLocks noChangeArrowheads="1"/>
          </p:cNvSpPr>
          <p:nvPr/>
        </p:nvSpPr>
        <p:spPr bwMode="auto">
          <a:xfrm>
            <a:off x="695875" y="2605088"/>
            <a:ext cx="4045468" cy="339725"/>
          </a:xfrm>
          <a:prstGeom prst="rect">
            <a:avLst/>
          </a:prstGeom>
          <a:solidFill>
            <a:srgbClr val="99B854"/>
          </a:solidFill>
          <a:ln w="9525" algn="ctr">
            <a:noFill/>
            <a:miter lim="800000"/>
            <a:headEnd/>
            <a:tailEnd/>
          </a:ln>
        </p:spPr>
        <p:txBody>
          <a:bodyPr wrap="none" anchor="ctr"/>
          <a:lstStyle/>
          <a:p>
            <a:pPr algn="ctr"/>
            <a:r>
              <a:rPr lang="en-US" sz="1200" b="1" dirty="0">
                <a:solidFill>
                  <a:schemeClr val="bg1"/>
                </a:solidFill>
              </a:rPr>
              <a:t>Coherent System Bus</a:t>
            </a:r>
          </a:p>
        </p:txBody>
      </p:sp>
      <p:sp>
        <p:nvSpPr>
          <p:cNvPr id="24591" name="Rectangle 6"/>
          <p:cNvSpPr>
            <a:spLocks noChangeArrowheads="1"/>
          </p:cNvSpPr>
          <p:nvPr/>
        </p:nvSpPr>
        <p:spPr bwMode="ltGray">
          <a:xfrm>
            <a:off x="2818947" y="2989263"/>
            <a:ext cx="1922395" cy="833437"/>
          </a:xfrm>
          <a:prstGeom prst="rect">
            <a:avLst/>
          </a:prstGeom>
          <a:solidFill>
            <a:srgbClr val="C2CCD8"/>
          </a:solidFill>
          <a:ln w="9525" algn="ctr">
            <a:noFill/>
            <a:miter lim="800000"/>
            <a:headEnd/>
            <a:tailEnd/>
          </a:ln>
        </p:spPr>
        <p:txBody>
          <a:bodyPr wrap="none" anchor="ctr"/>
          <a:lstStyle/>
          <a:p>
            <a:endParaRPr lang="en-US" sz="1200" dirty="0">
              <a:solidFill>
                <a:schemeClr val="bg1"/>
              </a:solidFill>
            </a:endParaRPr>
          </a:p>
        </p:txBody>
      </p:sp>
      <p:sp>
        <p:nvSpPr>
          <p:cNvPr id="24592" name="Rectangle 56"/>
          <p:cNvSpPr>
            <a:spLocks noChangeArrowheads="1"/>
          </p:cNvSpPr>
          <p:nvPr/>
        </p:nvSpPr>
        <p:spPr bwMode="auto">
          <a:xfrm>
            <a:off x="2795135" y="2982913"/>
            <a:ext cx="1962150" cy="217487"/>
          </a:xfrm>
          <a:prstGeom prst="rect">
            <a:avLst/>
          </a:prstGeom>
          <a:noFill/>
          <a:ln w="9525" algn="ctr">
            <a:noFill/>
            <a:miter lim="800000"/>
            <a:headEnd/>
            <a:tailEnd/>
          </a:ln>
        </p:spPr>
        <p:txBody>
          <a:bodyPr wrap="none" anchor="ctr"/>
          <a:lstStyle/>
          <a:p>
            <a:pPr algn="ctr"/>
            <a:r>
              <a:rPr lang="en-US" sz="1200" dirty="0">
                <a:solidFill>
                  <a:schemeClr val="tx2"/>
                </a:solidFill>
              </a:rPr>
              <a:t>System Functions</a:t>
            </a:r>
          </a:p>
        </p:txBody>
      </p:sp>
      <p:sp>
        <p:nvSpPr>
          <p:cNvPr id="65" name="Rectangle 16"/>
          <p:cNvSpPr>
            <a:spLocks noChangeArrowheads="1"/>
          </p:cNvSpPr>
          <p:nvPr/>
        </p:nvSpPr>
        <p:spPr bwMode="ltGray">
          <a:xfrm>
            <a:off x="3122160" y="3213100"/>
            <a:ext cx="1270000" cy="244475"/>
          </a:xfrm>
          <a:prstGeom prst="rect">
            <a:avLst/>
          </a:prstGeom>
          <a:solidFill>
            <a:schemeClr val="accent1"/>
          </a:solidFill>
          <a:ln w="9525" algn="ctr">
            <a:noFill/>
            <a:miter lim="800000"/>
            <a:headEnd/>
            <a:tailEnd/>
          </a:ln>
          <a:effectLst/>
        </p:spPr>
        <p:txBody>
          <a:bodyPr wrap="none" anchor="ctr"/>
          <a:lstStyle/>
          <a:p>
            <a:pPr algn="ctr">
              <a:lnSpc>
                <a:spcPct val="90000"/>
              </a:lnSpc>
              <a:defRPr/>
            </a:pPr>
            <a:r>
              <a:rPr lang="en-US" sz="1050" dirty="0">
                <a:solidFill>
                  <a:schemeClr val="bg1"/>
                </a:solidFill>
              </a:rPr>
              <a:t>Real-Time Debug</a:t>
            </a:r>
          </a:p>
        </p:txBody>
      </p:sp>
      <p:sp>
        <p:nvSpPr>
          <p:cNvPr id="66" name="Rectangle 16"/>
          <p:cNvSpPr>
            <a:spLocks noChangeArrowheads="1"/>
          </p:cNvSpPr>
          <p:nvPr/>
        </p:nvSpPr>
        <p:spPr bwMode="ltGray">
          <a:xfrm>
            <a:off x="3123748" y="3513138"/>
            <a:ext cx="1271587" cy="244475"/>
          </a:xfrm>
          <a:prstGeom prst="rect">
            <a:avLst/>
          </a:prstGeom>
          <a:solidFill>
            <a:schemeClr val="accent1"/>
          </a:solidFill>
          <a:ln w="9525" algn="ctr">
            <a:noFill/>
            <a:miter lim="800000"/>
            <a:headEnd/>
            <a:tailEnd/>
          </a:ln>
          <a:effectLst/>
        </p:spPr>
        <p:txBody>
          <a:bodyPr wrap="none" anchor="ctr"/>
          <a:lstStyle/>
          <a:p>
            <a:pPr algn="ctr">
              <a:lnSpc>
                <a:spcPct val="90000"/>
              </a:lnSpc>
              <a:defRPr/>
            </a:pPr>
            <a:r>
              <a:rPr lang="en-US" sz="1050" dirty="0">
                <a:solidFill>
                  <a:schemeClr val="bg1"/>
                </a:solidFill>
              </a:rPr>
              <a:t>Trace</a:t>
            </a:r>
          </a:p>
        </p:txBody>
      </p:sp>
      <p:sp>
        <p:nvSpPr>
          <p:cNvPr id="24595" name="Rectangle 18"/>
          <p:cNvSpPr>
            <a:spLocks noChangeArrowheads="1"/>
          </p:cNvSpPr>
          <p:nvPr/>
        </p:nvSpPr>
        <p:spPr bwMode="ltGray">
          <a:xfrm>
            <a:off x="2818947" y="3881438"/>
            <a:ext cx="1928745" cy="914400"/>
          </a:xfrm>
          <a:prstGeom prst="rect">
            <a:avLst/>
          </a:prstGeom>
          <a:solidFill>
            <a:srgbClr val="C2CCD8"/>
          </a:solidFill>
          <a:ln w="9525" algn="ctr">
            <a:noFill/>
            <a:miter lim="800000"/>
            <a:headEnd/>
            <a:tailEnd/>
          </a:ln>
        </p:spPr>
        <p:txBody>
          <a:bodyPr wrap="none" anchor="ctr"/>
          <a:lstStyle/>
          <a:p>
            <a:endParaRPr lang="en-US" sz="1200" dirty="0">
              <a:solidFill>
                <a:schemeClr val="bg1"/>
              </a:solidFill>
            </a:endParaRPr>
          </a:p>
        </p:txBody>
      </p:sp>
      <p:sp>
        <p:nvSpPr>
          <p:cNvPr id="24596" name="Rectangle 13"/>
          <p:cNvSpPr>
            <a:spLocks noChangeArrowheads="1"/>
          </p:cNvSpPr>
          <p:nvPr/>
        </p:nvSpPr>
        <p:spPr bwMode="ltGray">
          <a:xfrm>
            <a:off x="704398" y="4857749"/>
            <a:ext cx="4043295" cy="1196975"/>
          </a:xfrm>
          <a:prstGeom prst="rect">
            <a:avLst/>
          </a:prstGeom>
          <a:solidFill>
            <a:srgbClr val="C2CCD8"/>
          </a:solidFill>
          <a:ln w="9525" algn="ctr">
            <a:noFill/>
            <a:miter lim="800000"/>
            <a:headEnd/>
            <a:tailEnd/>
          </a:ln>
        </p:spPr>
        <p:txBody>
          <a:bodyPr wrap="none" anchor="ctr"/>
          <a:lstStyle/>
          <a:p>
            <a:endParaRPr lang="en-US" sz="1200" dirty="0">
              <a:solidFill>
                <a:schemeClr val="bg1"/>
              </a:solidFill>
            </a:endParaRPr>
          </a:p>
        </p:txBody>
      </p:sp>
      <p:sp>
        <p:nvSpPr>
          <p:cNvPr id="24597" name="Rectangle 14"/>
          <p:cNvSpPr>
            <a:spLocks noChangeArrowheads="1"/>
          </p:cNvSpPr>
          <p:nvPr/>
        </p:nvSpPr>
        <p:spPr bwMode="ltGray">
          <a:xfrm>
            <a:off x="858385" y="5200650"/>
            <a:ext cx="890588"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200" dirty="0">
                <a:solidFill>
                  <a:schemeClr val="bg1"/>
                </a:solidFill>
              </a:rPr>
              <a:t>QUICC </a:t>
            </a:r>
            <a:br>
              <a:rPr lang="en-US" sz="1200" dirty="0">
                <a:solidFill>
                  <a:schemeClr val="bg1"/>
                </a:solidFill>
              </a:rPr>
            </a:br>
            <a:r>
              <a:rPr lang="en-US" sz="1200" dirty="0">
                <a:solidFill>
                  <a:schemeClr val="bg1"/>
                </a:solidFill>
              </a:rPr>
              <a:t>Engine</a:t>
            </a:r>
            <a:endParaRPr lang="en-US" sz="1200" baseline="30000" dirty="0">
              <a:solidFill>
                <a:schemeClr val="bg1"/>
              </a:solidFill>
            </a:endParaRPr>
          </a:p>
        </p:txBody>
      </p:sp>
      <p:sp>
        <p:nvSpPr>
          <p:cNvPr id="24598" name="Rectangle 15"/>
          <p:cNvSpPr>
            <a:spLocks noChangeArrowheads="1"/>
          </p:cNvSpPr>
          <p:nvPr/>
        </p:nvSpPr>
        <p:spPr bwMode="ltGray">
          <a:xfrm>
            <a:off x="1809298" y="5200650"/>
            <a:ext cx="890587"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200" dirty="0">
                <a:solidFill>
                  <a:schemeClr val="bg1"/>
                </a:solidFill>
              </a:rPr>
              <a:t>Ethernet</a:t>
            </a:r>
            <a:br>
              <a:rPr lang="en-US" sz="1200" dirty="0">
                <a:solidFill>
                  <a:schemeClr val="bg1"/>
                </a:solidFill>
              </a:rPr>
            </a:br>
            <a:r>
              <a:rPr lang="en-US" sz="1200" dirty="0">
                <a:solidFill>
                  <a:schemeClr val="bg1"/>
                </a:solidFill>
              </a:rPr>
              <a:t>eTSEC</a:t>
            </a:r>
          </a:p>
        </p:txBody>
      </p:sp>
      <p:sp>
        <p:nvSpPr>
          <p:cNvPr id="24599" name="Rectangle 16"/>
          <p:cNvSpPr>
            <a:spLocks noChangeArrowheads="1"/>
          </p:cNvSpPr>
          <p:nvPr/>
        </p:nvSpPr>
        <p:spPr bwMode="ltGray">
          <a:xfrm>
            <a:off x="2761798" y="5200650"/>
            <a:ext cx="890587"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100" dirty="0">
                <a:solidFill>
                  <a:schemeClr val="bg1"/>
                </a:solidFill>
              </a:rPr>
              <a:t>PCI Express</a:t>
            </a:r>
            <a:r>
              <a:rPr lang="en-US" sz="1100" baseline="30000" dirty="0">
                <a:solidFill>
                  <a:schemeClr val="bg1"/>
                </a:solidFill>
              </a:rPr>
              <a:t>®</a:t>
            </a:r>
          </a:p>
        </p:txBody>
      </p:sp>
      <p:sp>
        <p:nvSpPr>
          <p:cNvPr id="24600" name="Rectangle 17"/>
          <p:cNvSpPr>
            <a:spLocks noChangeArrowheads="1"/>
          </p:cNvSpPr>
          <p:nvPr/>
        </p:nvSpPr>
        <p:spPr bwMode="auto">
          <a:xfrm>
            <a:off x="1783898" y="4921250"/>
            <a:ext cx="1963737" cy="217488"/>
          </a:xfrm>
          <a:prstGeom prst="rect">
            <a:avLst/>
          </a:prstGeom>
          <a:noFill/>
          <a:ln w="9525" algn="ctr">
            <a:noFill/>
            <a:miter lim="800000"/>
            <a:headEnd/>
            <a:tailEnd/>
          </a:ln>
        </p:spPr>
        <p:txBody>
          <a:bodyPr wrap="none" anchor="ctr"/>
          <a:lstStyle/>
          <a:p>
            <a:pPr algn="ctr"/>
            <a:r>
              <a:rPr lang="en-US" sz="1200" dirty="0">
                <a:solidFill>
                  <a:schemeClr val="tx2"/>
                </a:solidFill>
              </a:rPr>
              <a:t>Connectivity</a:t>
            </a:r>
          </a:p>
        </p:txBody>
      </p:sp>
      <p:sp>
        <p:nvSpPr>
          <p:cNvPr id="24601" name="Rectangle 16"/>
          <p:cNvSpPr>
            <a:spLocks noChangeArrowheads="1"/>
          </p:cNvSpPr>
          <p:nvPr/>
        </p:nvSpPr>
        <p:spPr bwMode="ltGray">
          <a:xfrm>
            <a:off x="867910" y="5611813"/>
            <a:ext cx="890588"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200" dirty="0">
                <a:solidFill>
                  <a:schemeClr val="bg1"/>
                </a:solidFill>
              </a:rPr>
              <a:t>RapidIO</a:t>
            </a:r>
            <a:r>
              <a:rPr lang="en-US" sz="1200" baseline="30000" dirty="0">
                <a:solidFill>
                  <a:schemeClr val="bg1"/>
                </a:solidFill>
              </a:rPr>
              <a:t>®</a:t>
            </a:r>
          </a:p>
        </p:txBody>
      </p:sp>
      <p:sp>
        <p:nvSpPr>
          <p:cNvPr id="24602" name="Rectangle 16"/>
          <p:cNvSpPr>
            <a:spLocks noChangeArrowheads="1"/>
          </p:cNvSpPr>
          <p:nvPr/>
        </p:nvSpPr>
        <p:spPr bwMode="ltGray">
          <a:xfrm>
            <a:off x="1825173" y="5613400"/>
            <a:ext cx="890587"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200" dirty="0">
                <a:solidFill>
                  <a:schemeClr val="bg1"/>
                </a:solidFill>
              </a:rPr>
              <a:t>SATA</a:t>
            </a:r>
          </a:p>
        </p:txBody>
      </p:sp>
      <p:sp>
        <p:nvSpPr>
          <p:cNvPr id="24603" name="Rectangle 16"/>
          <p:cNvSpPr>
            <a:spLocks noChangeArrowheads="1"/>
          </p:cNvSpPr>
          <p:nvPr/>
        </p:nvSpPr>
        <p:spPr bwMode="ltGray">
          <a:xfrm>
            <a:off x="2752273" y="5613400"/>
            <a:ext cx="892175"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200" dirty="0">
                <a:solidFill>
                  <a:schemeClr val="bg1"/>
                </a:solidFill>
              </a:rPr>
              <a:t>USB</a:t>
            </a:r>
          </a:p>
        </p:txBody>
      </p:sp>
      <p:sp>
        <p:nvSpPr>
          <p:cNvPr id="24604" name="Rectangle 55"/>
          <p:cNvSpPr>
            <a:spLocks noChangeArrowheads="1"/>
          </p:cNvSpPr>
          <p:nvPr/>
        </p:nvSpPr>
        <p:spPr bwMode="auto">
          <a:xfrm>
            <a:off x="2760210" y="3919538"/>
            <a:ext cx="1963738" cy="217487"/>
          </a:xfrm>
          <a:prstGeom prst="rect">
            <a:avLst/>
          </a:prstGeom>
          <a:noFill/>
          <a:ln w="9525" algn="ctr">
            <a:noFill/>
            <a:miter lim="800000"/>
            <a:headEnd/>
            <a:tailEnd/>
          </a:ln>
        </p:spPr>
        <p:txBody>
          <a:bodyPr wrap="none" anchor="ctr"/>
          <a:lstStyle/>
          <a:p>
            <a:pPr algn="ctr"/>
            <a:r>
              <a:rPr lang="en-US" sz="1200" dirty="0">
                <a:solidFill>
                  <a:schemeClr val="tx2"/>
                </a:solidFill>
              </a:rPr>
              <a:t>Platform Cache</a:t>
            </a:r>
          </a:p>
        </p:txBody>
      </p:sp>
      <p:sp>
        <p:nvSpPr>
          <p:cNvPr id="86" name="Rectangle 16"/>
          <p:cNvSpPr>
            <a:spLocks noChangeArrowheads="1"/>
          </p:cNvSpPr>
          <p:nvPr/>
        </p:nvSpPr>
        <p:spPr bwMode="ltGray">
          <a:xfrm>
            <a:off x="3068185" y="4473575"/>
            <a:ext cx="1346200" cy="241300"/>
          </a:xfrm>
          <a:prstGeom prst="rect">
            <a:avLst/>
          </a:prstGeom>
          <a:solidFill>
            <a:schemeClr val="accent1"/>
          </a:solidFill>
          <a:ln w="9525" algn="ctr">
            <a:noFill/>
            <a:miter lim="800000"/>
            <a:headEnd/>
            <a:tailEnd/>
          </a:ln>
          <a:effectLst/>
        </p:spPr>
        <p:txBody>
          <a:bodyPr wrap="none" anchor="ctr"/>
          <a:lstStyle/>
          <a:p>
            <a:pPr algn="ctr">
              <a:lnSpc>
                <a:spcPct val="90000"/>
              </a:lnSpc>
              <a:defRPr/>
            </a:pPr>
            <a:r>
              <a:rPr lang="en-US" sz="1050" dirty="0">
                <a:solidFill>
                  <a:schemeClr val="bg1"/>
                </a:solidFill>
              </a:rPr>
              <a:t>Up to 512 KB L2</a:t>
            </a:r>
          </a:p>
        </p:txBody>
      </p:sp>
      <p:sp>
        <p:nvSpPr>
          <p:cNvPr id="87" name="Rectangle 16"/>
          <p:cNvSpPr>
            <a:spLocks noChangeArrowheads="1"/>
          </p:cNvSpPr>
          <p:nvPr/>
        </p:nvSpPr>
        <p:spPr bwMode="ltGray">
          <a:xfrm>
            <a:off x="3068185" y="4159250"/>
            <a:ext cx="1336675" cy="254000"/>
          </a:xfrm>
          <a:prstGeom prst="rect">
            <a:avLst/>
          </a:prstGeom>
          <a:solidFill>
            <a:schemeClr val="accent1"/>
          </a:solidFill>
          <a:ln w="9525" algn="ctr">
            <a:noFill/>
            <a:miter lim="800000"/>
            <a:headEnd/>
            <a:tailEnd/>
          </a:ln>
          <a:effectLst/>
        </p:spPr>
        <p:txBody>
          <a:bodyPr wrap="none" anchor="ctr"/>
          <a:lstStyle/>
          <a:p>
            <a:pPr algn="ctr">
              <a:lnSpc>
                <a:spcPct val="90000"/>
              </a:lnSpc>
              <a:defRPr/>
            </a:pPr>
            <a:r>
              <a:rPr lang="en-US" sz="1050" dirty="0">
                <a:solidFill>
                  <a:schemeClr val="bg1"/>
                </a:solidFill>
              </a:rPr>
              <a:t>32/64-bit </a:t>
            </a:r>
            <a:r>
              <a:rPr lang="en-US" sz="1000" dirty="0">
                <a:solidFill>
                  <a:schemeClr val="bg1"/>
                </a:solidFill>
              </a:rPr>
              <a:t>DDR2/3/3L</a:t>
            </a:r>
            <a:endParaRPr lang="en-US" sz="1050" dirty="0">
              <a:solidFill>
                <a:schemeClr val="bg1"/>
              </a:solidFill>
            </a:endParaRPr>
          </a:p>
        </p:txBody>
      </p:sp>
      <p:sp>
        <p:nvSpPr>
          <p:cNvPr id="24607" name="Rectangle 45"/>
          <p:cNvSpPr>
            <a:spLocks noChangeArrowheads="1"/>
          </p:cNvSpPr>
          <p:nvPr/>
        </p:nvSpPr>
        <p:spPr bwMode="ltGray">
          <a:xfrm>
            <a:off x="2134735" y="2157413"/>
            <a:ext cx="439738" cy="295275"/>
          </a:xfrm>
          <a:prstGeom prst="rect">
            <a:avLst/>
          </a:prstGeom>
          <a:solidFill>
            <a:srgbClr val="43A9C9"/>
          </a:solidFill>
          <a:ln w="9525" algn="ctr">
            <a:noFill/>
            <a:miter lim="800000"/>
            <a:headEnd/>
            <a:tailEnd/>
          </a:ln>
        </p:spPr>
        <p:txBody>
          <a:bodyPr wrap="none" anchor="ctr"/>
          <a:lstStyle/>
          <a:p>
            <a:pPr algn="ctr"/>
            <a:r>
              <a:rPr lang="en-US" sz="800" dirty="0">
                <a:solidFill>
                  <a:schemeClr val="bg1"/>
                </a:solidFill>
              </a:rPr>
              <a:t>32K</a:t>
            </a:r>
          </a:p>
          <a:p>
            <a:pPr algn="ctr"/>
            <a:r>
              <a:rPr lang="en-US" sz="800" dirty="0">
                <a:solidFill>
                  <a:schemeClr val="bg1"/>
                </a:solidFill>
              </a:rPr>
              <a:t>I-cache</a:t>
            </a:r>
          </a:p>
        </p:txBody>
      </p:sp>
      <p:sp>
        <p:nvSpPr>
          <p:cNvPr id="24608" name="Rectangle 45"/>
          <p:cNvSpPr>
            <a:spLocks noChangeArrowheads="1"/>
          </p:cNvSpPr>
          <p:nvPr/>
        </p:nvSpPr>
        <p:spPr bwMode="ltGray">
          <a:xfrm>
            <a:off x="2585585" y="2149475"/>
            <a:ext cx="439738" cy="295275"/>
          </a:xfrm>
          <a:prstGeom prst="rect">
            <a:avLst/>
          </a:prstGeom>
          <a:solidFill>
            <a:srgbClr val="43A9C9"/>
          </a:solidFill>
          <a:ln w="9525" algn="ctr">
            <a:noFill/>
            <a:miter lim="800000"/>
            <a:headEnd/>
            <a:tailEnd/>
          </a:ln>
        </p:spPr>
        <p:txBody>
          <a:bodyPr wrap="none" anchor="ctr"/>
          <a:lstStyle/>
          <a:p>
            <a:pPr algn="ctr"/>
            <a:r>
              <a:rPr lang="en-US" sz="800" dirty="0">
                <a:solidFill>
                  <a:schemeClr val="bg1"/>
                </a:solidFill>
              </a:rPr>
              <a:t>32K</a:t>
            </a:r>
          </a:p>
          <a:p>
            <a:pPr algn="ctr"/>
            <a:r>
              <a:rPr lang="en-US" sz="800" dirty="0">
                <a:solidFill>
                  <a:schemeClr val="bg1"/>
                </a:solidFill>
              </a:rPr>
              <a:t>D-cache</a:t>
            </a:r>
          </a:p>
        </p:txBody>
      </p:sp>
      <p:sp>
        <p:nvSpPr>
          <p:cNvPr id="24609" name="Rectangle 45"/>
          <p:cNvSpPr>
            <a:spLocks noChangeArrowheads="1"/>
          </p:cNvSpPr>
          <p:nvPr/>
        </p:nvSpPr>
        <p:spPr bwMode="ltGray">
          <a:xfrm>
            <a:off x="1150485" y="2160588"/>
            <a:ext cx="439738" cy="295275"/>
          </a:xfrm>
          <a:prstGeom prst="rect">
            <a:avLst/>
          </a:prstGeom>
          <a:solidFill>
            <a:srgbClr val="43A9C9"/>
          </a:solidFill>
          <a:ln w="9525" algn="ctr">
            <a:noFill/>
            <a:miter lim="800000"/>
            <a:headEnd/>
            <a:tailEnd/>
          </a:ln>
        </p:spPr>
        <p:txBody>
          <a:bodyPr wrap="none" anchor="ctr"/>
          <a:lstStyle/>
          <a:p>
            <a:pPr algn="ctr"/>
            <a:r>
              <a:rPr lang="en-US" sz="800" dirty="0">
                <a:solidFill>
                  <a:schemeClr val="bg1"/>
                </a:solidFill>
              </a:rPr>
              <a:t>32K</a:t>
            </a:r>
          </a:p>
          <a:p>
            <a:pPr algn="ctr"/>
            <a:r>
              <a:rPr lang="en-US" sz="800" dirty="0">
                <a:solidFill>
                  <a:schemeClr val="bg1"/>
                </a:solidFill>
              </a:rPr>
              <a:t>I-cache</a:t>
            </a:r>
          </a:p>
        </p:txBody>
      </p:sp>
      <p:sp>
        <p:nvSpPr>
          <p:cNvPr id="24610" name="Rectangle 45"/>
          <p:cNvSpPr>
            <a:spLocks noChangeArrowheads="1"/>
          </p:cNvSpPr>
          <p:nvPr/>
        </p:nvSpPr>
        <p:spPr bwMode="ltGray">
          <a:xfrm>
            <a:off x="1599748" y="2152650"/>
            <a:ext cx="439737" cy="295275"/>
          </a:xfrm>
          <a:prstGeom prst="rect">
            <a:avLst/>
          </a:prstGeom>
          <a:solidFill>
            <a:srgbClr val="43A9C9"/>
          </a:solidFill>
          <a:ln w="9525" algn="ctr">
            <a:noFill/>
            <a:miter lim="800000"/>
            <a:headEnd/>
            <a:tailEnd/>
          </a:ln>
        </p:spPr>
        <p:txBody>
          <a:bodyPr wrap="none" anchor="ctr"/>
          <a:lstStyle/>
          <a:p>
            <a:pPr algn="ctr"/>
            <a:r>
              <a:rPr lang="en-US" sz="800" dirty="0">
                <a:solidFill>
                  <a:schemeClr val="bg1"/>
                </a:solidFill>
              </a:rPr>
              <a:t>32K</a:t>
            </a:r>
          </a:p>
          <a:p>
            <a:pPr algn="ctr"/>
            <a:r>
              <a:rPr lang="en-US" sz="800" dirty="0">
                <a:solidFill>
                  <a:schemeClr val="bg1"/>
                </a:solidFill>
              </a:rPr>
              <a:t>D-cache</a:t>
            </a:r>
          </a:p>
        </p:txBody>
      </p:sp>
      <p:sp>
        <p:nvSpPr>
          <p:cNvPr id="24611" name="Rectangle 16"/>
          <p:cNvSpPr>
            <a:spLocks noChangeArrowheads="1"/>
          </p:cNvSpPr>
          <p:nvPr/>
        </p:nvSpPr>
        <p:spPr bwMode="ltGray">
          <a:xfrm>
            <a:off x="3690485" y="5214938"/>
            <a:ext cx="890588"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100" dirty="0">
                <a:solidFill>
                  <a:schemeClr val="bg1"/>
                </a:solidFill>
              </a:rPr>
              <a:t>FlexCAN</a:t>
            </a:r>
            <a:endParaRPr lang="en-US" sz="1100" baseline="30000" dirty="0">
              <a:solidFill>
                <a:schemeClr val="bg1"/>
              </a:solidFill>
            </a:endParaRPr>
          </a:p>
        </p:txBody>
      </p:sp>
      <p:sp>
        <p:nvSpPr>
          <p:cNvPr id="24612" name="Rectangle 16"/>
          <p:cNvSpPr>
            <a:spLocks noChangeArrowheads="1"/>
          </p:cNvSpPr>
          <p:nvPr/>
        </p:nvSpPr>
        <p:spPr bwMode="ltGray">
          <a:xfrm>
            <a:off x="3704773" y="5611813"/>
            <a:ext cx="890587"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100" dirty="0">
                <a:solidFill>
                  <a:schemeClr val="bg1"/>
                </a:solidFill>
              </a:rPr>
              <a:t>Serial</a:t>
            </a:r>
          </a:p>
          <a:p>
            <a:pPr algn="ctr">
              <a:lnSpc>
                <a:spcPct val="90000"/>
              </a:lnSpc>
            </a:pPr>
            <a:r>
              <a:rPr lang="en-US" sz="1100" dirty="0">
                <a:solidFill>
                  <a:schemeClr val="bg1"/>
                </a:solidFill>
              </a:rPr>
              <a:t> Interfaces</a:t>
            </a:r>
            <a:endParaRPr lang="en-US" sz="1100" baseline="30000" dirty="0">
              <a:solidFill>
                <a:schemeClr val="bg1"/>
              </a:solidFill>
            </a:endParaRPr>
          </a:p>
        </p:txBody>
      </p:sp>
      <p:sp>
        <p:nvSpPr>
          <p:cNvPr id="99" name="Rectangle 54"/>
          <p:cNvSpPr txBox="1">
            <a:spLocks noChangeArrowheads="1"/>
          </p:cNvSpPr>
          <p:nvPr/>
        </p:nvSpPr>
        <p:spPr>
          <a:xfrm>
            <a:off x="5437177" y="1008347"/>
            <a:ext cx="3368146" cy="5557019"/>
          </a:xfrm>
          <a:prstGeom prst="rect">
            <a:avLst/>
          </a:prstGeom>
          <a:noFill/>
          <a:ln>
            <a:noFill/>
          </a:ln>
        </p:spPr>
        <p:txBody>
          <a:bodyPr>
            <a:normAutofit fontScale="77500" lnSpcReduction="20000"/>
          </a:bodyPr>
          <a:lstStyle/>
          <a:p>
            <a:pPr>
              <a:lnSpc>
                <a:spcPct val="90000"/>
              </a:lnSpc>
              <a:spcBef>
                <a:spcPct val="3000"/>
              </a:spcBef>
              <a:spcAft>
                <a:spcPct val="3000"/>
              </a:spcAft>
              <a:buClr>
                <a:schemeClr val="tx1"/>
              </a:buClr>
              <a:buSzPct val="120000"/>
              <a:defRPr/>
            </a:pPr>
            <a:r>
              <a:rPr lang="en-US" sz="1400" b="1" dirty="0">
                <a:solidFill>
                  <a:schemeClr val="accent1">
                    <a:lumMod val="75000"/>
                  </a:schemeClr>
                </a:solidFill>
                <a:latin typeface="+mn-lt"/>
              </a:rPr>
              <a:t>Scalable </a:t>
            </a:r>
            <a:r>
              <a:rPr lang="en-US" sz="1400" b="1" dirty="0" smtClean="0">
                <a:solidFill>
                  <a:schemeClr val="accent1">
                    <a:lumMod val="75000"/>
                  </a:schemeClr>
                </a:solidFill>
                <a:latin typeface="+mn-lt"/>
              </a:rPr>
              <a:t>Single- </a:t>
            </a:r>
            <a:r>
              <a:rPr lang="en-US" sz="1400" b="1" dirty="0">
                <a:solidFill>
                  <a:schemeClr val="accent1">
                    <a:lumMod val="75000"/>
                  </a:schemeClr>
                </a:solidFill>
                <a:latin typeface="+mn-lt"/>
              </a:rPr>
              <a:t>and </a:t>
            </a:r>
            <a:r>
              <a:rPr lang="en-US" sz="1400" b="1" dirty="0" smtClean="0">
                <a:solidFill>
                  <a:schemeClr val="accent1">
                    <a:lumMod val="75000"/>
                  </a:schemeClr>
                </a:solidFill>
                <a:latin typeface="+mn-lt"/>
              </a:rPr>
              <a:t>Dual-Core </a:t>
            </a:r>
            <a:r>
              <a:rPr lang="en-US" sz="1400" b="1" dirty="0">
                <a:solidFill>
                  <a:schemeClr val="accent1">
                    <a:lumMod val="75000"/>
                  </a:schemeClr>
                </a:solidFill>
                <a:latin typeface="+mn-lt"/>
              </a:rPr>
              <a:t>Processing</a:t>
            </a:r>
          </a:p>
          <a:p>
            <a:pPr>
              <a:lnSpc>
                <a:spcPct val="80000"/>
              </a:lnSpc>
              <a:spcBef>
                <a:spcPct val="3000"/>
              </a:spcBef>
              <a:spcAft>
                <a:spcPct val="3000"/>
              </a:spcAft>
              <a:buClr>
                <a:schemeClr val="bg1"/>
              </a:buClr>
              <a:buSzPct val="120000"/>
              <a:defRPr/>
            </a:pPr>
            <a:endParaRPr lang="en-US" sz="1400" b="1" dirty="0" smtClean="0">
              <a:latin typeface="+mn-lt"/>
            </a:endParaRPr>
          </a:p>
          <a:p>
            <a:pPr>
              <a:lnSpc>
                <a:spcPct val="80000"/>
              </a:lnSpc>
              <a:spcBef>
                <a:spcPct val="3000"/>
              </a:spcBef>
              <a:spcAft>
                <a:spcPct val="3000"/>
              </a:spcAft>
              <a:buSzPct val="120000"/>
              <a:buFont typeface="Arial"/>
              <a:buChar char="•"/>
              <a:defRPr/>
            </a:pPr>
            <a:r>
              <a:rPr lang="en-US" sz="1400" b="1" dirty="0" smtClean="0">
                <a:latin typeface="+mn-lt"/>
              </a:rPr>
              <a:t> Core performance</a:t>
            </a:r>
          </a:p>
          <a:p>
            <a:pPr>
              <a:lnSpc>
                <a:spcPct val="80000"/>
              </a:lnSpc>
              <a:spcBef>
                <a:spcPts val="300"/>
              </a:spcBef>
              <a:spcAft>
                <a:spcPts val="300"/>
              </a:spcAft>
              <a:buSzPct val="120000"/>
              <a:defRPr/>
            </a:pPr>
            <a:r>
              <a:rPr lang="en-US" sz="1400" b="1" dirty="0" smtClean="0">
                <a:latin typeface="+mn-lt"/>
              </a:rPr>
              <a:t>    </a:t>
            </a:r>
            <a:r>
              <a:rPr lang="en-US" sz="1200" b="1" dirty="0" smtClean="0">
                <a:latin typeface="+mn-lt"/>
              </a:rPr>
              <a:t>400 </a:t>
            </a:r>
            <a:r>
              <a:rPr lang="en-US" sz="1200" b="1" dirty="0">
                <a:latin typeface="+mn-lt"/>
              </a:rPr>
              <a:t>MHz to </a:t>
            </a:r>
            <a:r>
              <a:rPr lang="en-US" sz="1200" b="1" dirty="0" smtClean="0">
                <a:latin typeface="+mn-lt"/>
              </a:rPr>
              <a:t>1200 MHz </a:t>
            </a:r>
            <a:r>
              <a:rPr lang="en-US" sz="1200" b="1" dirty="0">
                <a:latin typeface="+mn-lt"/>
              </a:rPr>
              <a:t>e500v2 </a:t>
            </a:r>
            <a:r>
              <a:rPr lang="en-US" sz="1200" b="1" dirty="0" smtClean="0">
                <a:latin typeface="+mn-lt"/>
              </a:rPr>
              <a:t>cores</a:t>
            </a:r>
          </a:p>
          <a:p>
            <a:pPr>
              <a:lnSpc>
                <a:spcPct val="80000"/>
              </a:lnSpc>
              <a:spcBef>
                <a:spcPct val="3000"/>
              </a:spcBef>
              <a:spcAft>
                <a:spcPct val="3000"/>
              </a:spcAft>
              <a:buSzPct val="120000"/>
              <a:buFont typeface="Arial"/>
              <a:buChar char="•"/>
              <a:defRPr/>
            </a:pPr>
            <a:endParaRPr lang="en-US" sz="1200" b="1" dirty="0" smtClean="0">
              <a:latin typeface="+mn-lt"/>
            </a:endParaRPr>
          </a:p>
          <a:p>
            <a:pPr>
              <a:lnSpc>
                <a:spcPct val="80000"/>
              </a:lnSpc>
              <a:spcBef>
                <a:spcPct val="3000"/>
              </a:spcBef>
              <a:spcAft>
                <a:spcPct val="3000"/>
              </a:spcAft>
              <a:buSzPct val="120000"/>
              <a:buFont typeface="Arial"/>
              <a:buChar char="•"/>
              <a:defRPr/>
            </a:pPr>
            <a:r>
              <a:rPr lang="en-US" sz="1400" b="1" dirty="0" smtClean="0">
                <a:latin typeface="+mn-lt"/>
              </a:rPr>
              <a:t> HW acceleration</a:t>
            </a:r>
          </a:p>
          <a:p>
            <a:pPr>
              <a:lnSpc>
                <a:spcPct val="80000"/>
              </a:lnSpc>
              <a:spcBef>
                <a:spcPct val="3000"/>
              </a:spcBef>
              <a:spcAft>
                <a:spcPct val="3000"/>
              </a:spcAft>
              <a:buSzPct val="120000"/>
              <a:defRPr/>
            </a:pPr>
            <a:r>
              <a:rPr lang="en-US" sz="1400" b="1" dirty="0" smtClean="0">
                <a:latin typeface="+mn-lt"/>
              </a:rPr>
              <a:t>     </a:t>
            </a:r>
            <a:r>
              <a:rPr lang="en-US" sz="1200" b="1" dirty="0" smtClean="0">
                <a:latin typeface="+mn-lt"/>
              </a:rPr>
              <a:t>64-bit SIMD</a:t>
            </a:r>
            <a:endParaRPr lang="en-US" sz="1200" b="1" dirty="0">
              <a:latin typeface="+mn-lt"/>
            </a:endParaRPr>
          </a:p>
          <a:p>
            <a:pPr marL="171450" lvl="1" indent="-114300">
              <a:lnSpc>
                <a:spcPct val="120000"/>
              </a:lnSpc>
              <a:spcBef>
                <a:spcPct val="3000"/>
              </a:spcBef>
              <a:spcAft>
                <a:spcPct val="3000"/>
              </a:spcAft>
              <a:buClr>
                <a:schemeClr val="bg1"/>
              </a:buClr>
              <a:buSzPct val="120000"/>
              <a:buFontTx/>
              <a:buChar char="•"/>
              <a:defRPr/>
            </a:pPr>
            <a:r>
              <a:rPr lang="en-US" sz="1200" b="1" dirty="0">
                <a:latin typeface="+mn-lt"/>
              </a:rPr>
              <a:t>DP </a:t>
            </a:r>
            <a:r>
              <a:rPr lang="en-US" sz="1200" b="1" dirty="0" smtClean="0">
                <a:latin typeface="+mn-lt"/>
              </a:rPr>
              <a:t>floating point</a:t>
            </a:r>
            <a:endParaRPr lang="en-US" sz="1200" b="1" dirty="0">
              <a:latin typeface="+mn-lt"/>
            </a:endParaRPr>
          </a:p>
          <a:p>
            <a:pPr marL="171450" lvl="1" indent="-114300">
              <a:lnSpc>
                <a:spcPct val="120000"/>
              </a:lnSpc>
              <a:spcBef>
                <a:spcPct val="3000"/>
              </a:spcBef>
              <a:spcAft>
                <a:spcPct val="3000"/>
              </a:spcAft>
              <a:buClr>
                <a:schemeClr val="bg1"/>
              </a:buClr>
              <a:buSzPct val="120000"/>
              <a:buFontTx/>
              <a:buChar char="•"/>
              <a:defRPr/>
            </a:pPr>
            <a:r>
              <a:rPr lang="en-US" sz="1200" b="1" dirty="0" smtClean="0">
                <a:latin typeface="+mn-lt"/>
              </a:rPr>
              <a:t>Security acceleration</a:t>
            </a:r>
            <a:endParaRPr lang="en-US" sz="1200" b="1" dirty="0">
              <a:latin typeface="+mn-lt"/>
            </a:endParaRPr>
          </a:p>
          <a:p>
            <a:pPr marL="171450" lvl="1" indent="-114300">
              <a:lnSpc>
                <a:spcPct val="80000"/>
              </a:lnSpc>
              <a:spcBef>
                <a:spcPct val="3000"/>
              </a:spcBef>
              <a:spcAft>
                <a:spcPct val="3000"/>
              </a:spcAft>
              <a:buClr>
                <a:schemeClr val="bg1"/>
              </a:buClr>
              <a:buSzPct val="120000"/>
              <a:defRPr/>
            </a:pPr>
            <a:endParaRPr lang="en-US" sz="1200" b="1" dirty="0" smtClean="0">
              <a:latin typeface="+mn-lt"/>
            </a:endParaRPr>
          </a:p>
          <a:p>
            <a:pPr>
              <a:lnSpc>
                <a:spcPct val="80000"/>
              </a:lnSpc>
              <a:spcBef>
                <a:spcPct val="3000"/>
              </a:spcBef>
              <a:spcAft>
                <a:spcPct val="3000"/>
              </a:spcAft>
              <a:buSzPct val="120000"/>
              <a:buFont typeface="Arial"/>
              <a:buChar char="•"/>
              <a:defRPr/>
            </a:pPr>
            <a:r>
              <a:rPr lang="en-US" sz="1419" b="1" dirty="0" smtClean="0">
                <a:latin typeface="+mn-lt"/>
              </a:rPr>
              <a:t> Memory</a:t>
            </a:r>
            <a:endParaRPr lang="en-US" sz="1419" b="1" dirty="0">
              <a:latin typeface="+mn-lt"/>
            </a:endParaRPr>
          </a:p>
          <a:p>
            <a:pPr marL="171450" lvl="1" indent="-114300">
              <a:lnSpc>
                <a:spcPct val="120000"/>
              </a:lnSpc>
              <a:spcBef>
                <a:spcPct val="3000"/>
              </a:spcBef>
              <a:spcAft>
                <a:spcPct val="3000"/>
              </a:spcAft>
              <a:buClr>
                <a:schemeClr val="bg1"/>
              </a:buClr>
              <a:buSzPct val="120000"/>
              <a:buFontTx/>
              <a:buChar char="•"/>
              <a:defRPr/>
            </a:pPr>
            <a:r>
              <a:rPr lang="en-US" sz="1200" b="1" dirty="0">
                <a:latin typeface="+mn-lt"/>
              </a:rPr>
              <a:t>Up to  512 KB L2 </a:t>
            </a:r>
            <a:r>
              <a:rPr lang="en-US" sz="1200" b="1" dirty="0" smtClean="0">
                <a:latin typeface="+mn-lt"/>
              </a:rPr>
              <a:t>cache</a:t>
            </a:r>
            <a:endParaRPr lang="en-US" sz="1200" b="1" dirty="0">
              <a:latin typeface="+mn-lt"/>
            </a:endParaRPr>
          </a:p>
          <a:p>
            <a:pPr marL="171450" lvl="1" indent="-114300">
              <a:lnSpc>
                <a:spcPct val="120000"/>
              </a:lnSpc>
              <a:spcBef>
                <a:spcPct val="3000"/>
              </a:spcBef>
              <a:spcAft>
                <a:spcPct val="3000"/>
              </a:spcAft>
              <a:buClr>
                <a:schemeClr val="bg1"/>
              </a:buClr>
              <a:buSzPct val="120000"/>
              <a:buFontTx/>
              <a:buChar char="•"/>
              <a:defRPr/>
            </a:pPr>
            <a:r>
              <a:rPr lang="en-US" sz="1200" b="1" dirty="0">
                <a:latin typeface="+mn-lt"/>
              </a:rPr>
              <a:t>DDR2/3/3L </a:t>
            </a:r>
            <a:r>
              <a:rPr lang="en-US" sz="1200" b="1" dirty="0" smtClean="0">
                <a:latin typeface="+mn-lt"/>
              </a:rPr>
              <a:t>memory </a:t>
            </a:r>
            <a:r>
              <a:rPr lang="en-US" sz="1200" b="1" dirty="0">
                <a:latin typeface="+mn-lt"/>
              </a:rPr>
              <a:t>interface </a:t>
            </a:r>
            <a:endParaRPr lang="en-US" sz="1200" b="1" dirty="0" smtClean="0">
              <a:latin typeface="+mn-lt"/>
            </a:endParaRPr>
          </a:p>
          <a:p>
            <a:pPr marL="171450" lvl="1" indent="-114300">
              <a:lnSpc>
                <a:spcPct val="80000"/>
              </a:lnSpc>
              <a:spcBef>
                <a:spcPct val="3000"/>
              </a:spcBef>
              <a:spcAft>
                <a:spcPct val="3000"/>
              </a:spcAft>
              <a:buClr>
                <a:schemeClr val="bg1"/>
              </a:buClr>
              <a:buSzPct val="120000"/>
              <a:defRPr/>
            </a:pPr>
            <a:endParaRPr lang="en-US" sz="1400" b="1" dirty="0">
              <a:latin typeface="+mn-lt"/>
            </a:endParaRPr>
          </a:p>
          <a:p>
            <a:pPr marL="171450" lvl="1" indent="-114300">
              <a:lnSpc>
                <a:spcPct val="80000"/>
              </a:lnSpc>
              <a:spcBef>
                <a:spcPct val="3000"/>
              </a:spcBef>
              <a:spcAft>
                <a:spcPct val="3000"/>
              </a:spcAft>
              <a:buClr>
                <a:schemeClr val="bg1"/>
              </a:buClr>
              <a:buSzPct val="120000"/>
              <a:defRPr/>
            </a:pPr>
            <a:r>
              <a:rPr lang="en-US" sz="1400" b="1" dirty="0" smtClean="0">
                <a:solidFill>
                  <a:schemeClr val="accent1">
                    <a:lumMod val="75000"/>
                  </a:schemeClr>
                </a:solidFill>
                <a:latin typeface="+mn-lt"/>
              </a:rPr>
              <a:t>Best-in-Class </a:t>
            </a:r>
            <a:r>
              <a:rPr lang="en-US" sz="1400" b="1" dirty="0">
                <a:solidFill>
                  <a:schemeClr val="accent1">
                    <a:lumMod val="75000"/>
                  </a:schemeClr>
                </a:solidFill>
                <a:latin typeface="+mn-lt"/>
              </a:rPr>
              <a:t>Power/Energy Efficienc</a:t>
            </a:r>
            <a:r>
              <a:rPr lang="en-US" sz="1600" b="1" dirty="0">
                <a:solidFill>
                  <a:schemeClr val="accent1">
                    <a:lumMod val="75000"/>
                  </a:schemeClr>
                </a:solidFill>
                <a:latin typeface="+mn-lt"/>
              </a:rPr>
              <a:t>y</a:t>
            </a:r>
          </a:p>
          <a:p>
            <a:pPr marL="171450" lvl="1" indent="-114300">
              <a:lnSpc>
                <a:spcPct val="80000"/>
              </a:lnSpc>
              <a:spcBef>
                <a:spcPct val="3000"/>
              </a:spcBef>
              <a:spcAft>
                <a:spcPct val="3000"/>
              </a:spcAft>
              <a:buClr>
                <a:schemeClr val="bg1"/>
              </a:buClr>
              <a:buSzPct val="120000"/>
              <a:defRPr/>
            </a:pPr>
            <a:endParaRPr lang="en-US" sz="1200" b="1" dirty="0" smtClean="0">
              <a:solidFill>
                <a:schemeClr val="bg1"/>
              </a:solidFill>
              <a:latin typeface="+mn-lt"/>
            </a:endParaRPr>
          </a:p>
          <a:p>
            <a:pPr>
              <a:lnSpc>
                <a:spcPct val="80000"/>
              </a:lnSpc>
              <a:spcBef>
                <a:spcPct val="3000"/>
              </a:spcBef>
              <a:spcAft>
                <a:spcPct val="3000"/>
              </a:spcAft>
              <a:buSzPct val="120000"/>
              <a:buFont typeface="Arial"/>
              <a:buChar char="•"/>
              <a:defRPr/>
            </a:pPr>
            <a:r>
              <a:rPr lang="en-US" sz="1400" b="1" dirty="0" smtClean="0">
                <a:latin typeface="+mn-lt"/>
              </a:rPr>
              <a:t> Low power </a:t>
            </a:r>
            <a:endParaRPr lang="en-US" sz="1400" b="1" dirty="0">
              <a:latin typeface="+mn-lt"/>
            </a:endParaRPr>
          </a:p>
          <a:p>
            <a:pPr marL="171450" lvl="1" indent="-114300">
              <a:lnSpc>
                <a:spcPct val="120000"/>
              </a:lnSpc>
              <a:spcBef>
                <a:spcPct val="3000"/>
              </a:spcBef>
              <a:spcAft>
                <a:spcPct val="3000"/>
              </a:spcAft>
              <a:buClr>
                <a:schemeClr val="bg1"/>
              </a:buClr>
              <a:buSzPct val="120000"/>
              <a:buFontTx/>
              <a:buChar char="•"/>
              <a:defRPr/>
            </a:pPr>
            <a:r>
              <a:rPr lang="en-US" sz="1200" b="1" dirty="0" smtClean="0">
                <a:latin typeface="+mn-lt"/>
              </a:rPr>
              <a:t>Dual-core </a:t>
            </a:r>
            <a:r>
              <a:rPr lang="en-US" sz="1200" b="1" dirty="0">
                <a:latin typeface="+mn-lt"/>
              </a:rPr>
              <a:t>convection cool design</a:t>
            </a:r>
          </a:p>
          <a:p>
            <a:pPr marL="171450" lvl="1" indent="-114300">
              <a:lnSpc>
                <a:spcPct val="120000"/>
              </a:lnSpc>
              <a:spcBef>
                <a:spcPct val="3000"/>
              </a:spcBef>
              <a:spcAft>
                <a:spcPct val="3000"/>
              </a:spcAft>
              <a:buClr>
                <a:schemeClr val="bg1"/>
              </a:buClr>
              <a:buSzPct val="120000"/>
              <a:buFontTx/>
              <a:buChar char="•"/>
              <a:defRPr/>
            </a:pPr>
            <a:r>
              <a:rPr lang="en-US" sz="1200" b="1" dirty="0">
                <a:latin typeface="+mn-lt"/>
              </a:rPr>
              <a:t>Fanless dynamic &lt;3W core power </a:t>
            </a:r>
            <a:endParaRPr lang="en-US" sz="1200" b="1" dirty="0" smtClean="0">
              <a:latin typeface="+mn-lt"/>
            </a:endParaRPr>
          </a:p>
          <a:p>
            <a:pPr>
              <a:lnSpc>
                <a:spcPct val="80000"/>
              </a:lnSpc>
              <a:spcBef>
                <a:spcPct val="3000"/>
              </a:spcBef>
              <a:spcAft>
                <a:spcPct val="3000"/>
              </a:spcAft>
              <a:buClr>
                <a:schemeClr val="bg1"/>
              </a:buClr>
              <a:buSzPct val="120000"/>
              <a:defRPr/>
            </a:pPr>
            <a:endParaRPr lang="en-US" sz="1200" b="1" dirty="0" smtClean="0">
              <a:latin typeface="+mn-lt"/>
            </a:endParaRPr>
          </a:p>
          <a:p>
            <a:pPr>
              <a:lnSpc>
                <a:spcPct val="80000"/>
              </a:lnSpc>
              <a:spcBef>
                <a:spcPct val="3000"/>
              </a:spcBef>
              <a:spcAft>
                <a:spcPct val="3000"/>
              </a:spcAft>
              <a:buSzPct val="120000"/>
              <a:buFont typeface="Arial"/>
              <a:buChar char="•"/>
              <a:defRPr/>
            </a:pPr>
            <a:r>
              <a:rPr lang="en-US" sz="1200" b="1" dirty="0" smtClean="0">
                <a:latin typeface="+mn-lt"/>
              </a:rPr>
              <a:t> </a:t>
            </a:r>
            <a:r>
              <a:rPr lang="en-US" sz="1400" b="1" dirty="0" smtClean="0">
                <a:latin typeface="+mn-lt"/>
              </a:rPr>
              <a:t>Advanced power management </a:t>
            </a:r>
            <a:endParaRPr lang="en-US" sz="1400" b="1" dirty="0">
              <a:latin typeface="+mn-lt"/>
            </a:endParaRPr>
          </a:p>
          <a:p>
            <a:pPr marL="171450" lvl="1" indent="-114300">
              <a:lnSpc>
                <a:spcPct val="120000"/>
              </a:lnSpc>
              <a:spcBef>
                <a:spcPct val="3000"/>
              </a:spcBef>
              <a:spcAft>
                <a:spcPct val="3000"/>
              </a:spcAft>
              <a:buClr>
                <a:schemeClr val="bg1"/>
              </a:buClr>
              <a:buSzPct val="120000"/>
              <a:buFontTx/>
              <a:buChar char="•"/>
              <a:defRPr/>
            </a:pPr>
            <a:r>
              <a:rPr lang="nl-NL" sz="1200" b="1" dirty="0">
                <a:latin typeface="+mn-lt"/>
              </a:rPr>
              <a:t>&lt;200mW deepsleep (@35C typ., est.)</a:t>
            </a:r>
          </a:p>
          <a:p>
            <a:pPr marL="171450" lvl="1" indent="-114300">
              <a:lnSpc>
                <a:spcPct val="120000"/>
              </a:lnSpc>
              <a:spcBef>
                <a:spcPct val="3000"/>
              </a:spcBef>
              <a:spcAft>
                <a:spcPct val="3000"/>
              </a:spcAft>
              <a:buClr>
                <a:schemeClr val="bg1"/>
              </a:buClr>
              <a:buSzPct val="120000"/>
              <a:buFontTx/>
              <a:buChar char="•"/>
              <a:defRPr/>
            </a:pPr>
            <a:r>
              <a:rPr lang="en-US" sz="1200" b="1" dirty="0">
                <a:latin typeface="+mn-lt"/>
              </a:rPr>
              <a:t>Run, </a:t>
            </a:r>
            <a:r>
              <a:rPr lang="en-US" sz="1200" b="1" dirty="0" smtClean="0">
                <a:latin typeface="+mn-lt"/>
              </a:rPr>
              <a:t>jog</a:t>
            </a:r>
            <a:r>
              <a:rPr lang="en-US" sz="1200" b="1" dirty="0">
                <a:latin typeface="+mn-lt"/>
              </a:rPr>
              <a:t>, </a:t>
            </a:r>
            <a:r>
              <a:rPr lang="en-US" sz="1200" b="1" dirty="0" smtClean="0">
                <a:latin typeface="+mn-lt"/>
              </a:rPr>
              <a:t>nap</a:t>
            </a:r>
            <a:r>
              <a:rPr lang="en-US" sz="1200" b="1" dirty="0">
                <a:latin typeface="+mn-lt"/>
              </a:rPr>
              <a:t>, </a:t>
            </a:r>
            <a:r>
              <a:rPr lang="en-US" sz="1200" b="1" dirty="0" smtClean="0">
                <a:latin typeface="+mn-lt"/>
              </a:rPr>
              <a:t>doze</a:t>
            </a:r>
            <a:r>
              <a:rPr lang="en-US" sz="1200" b="1" dirty="0">
                <a:latin typeface="+mn-lt"/>
              </a:rPr>
              <a:t>, </a:t>
            </a:r>
            <a:r>
              <a:rPr lang="en-US" sz="1200" b="1" dirty="0" smtClean="0">
                <a:latin typeface="+mn-lt"/>
              </a:rPr>
              <a:t>sleep</a:t>
            </a:r>
            <a:endParaRPr lang="en-US" sz="1200" b="1" dirty="0">
              <a:latin typeface="+mn-lt"/>
            </a:endParaRPr>
          </a:p>
          <a:p>
            <a:pPr marL="171450" lvl="1" indent="-114300">
              <a:lnSpc>
                <a:spcPct val="120000"/>
              </a:lnSpc>
              <a:spcBef>
                <a:spcPct val="3000"/>
              </a:spcBef>
              <a:spcAft>
                <a:spcPct val="3000"/>
              </a:spcAft>
              <a:buClr>
                <a:schemeClr val="bg1"/>
              </a:buClr>
              <a:buSzPct val="120000"/>
              <a:buFontTx/>
              <a:buChar char="•"/>
              <a:defRPr/>
            </a:pPr>
            <a:r>
              <a:rPr lang="en-US" sz="1200" b="1" dirty="0">
                <a:latin typeface="+mn-lt"/>
              </a:rPr>
              <a:t>Wake-on-timer/GPIO/USB/IRQ</a:t>
            </a:r>
          </a:p>
          <a:p>
            <a:pPr marL="171450" lvl="1" indent="-114300">
              <a:lnSpc>
                <a:spcPct val="80000"/>
              </a:lnSpc>
              <a:spcBef>
                <a:spcPct val="3000"/>
              </a:spcBef>
              <a:spcAft>
                <a:spcPct val="3000"/>
              </a:spcAft>
              <a:buClr>
                <a:schemeClr val="bg1"/>
              </a:buClr>
              <a:buSzPct val="120000"/>
              <a:defRPr/>
            </a:pPr>
            <a:endParaRPr lang="en-US" sz="1400" b="1" dirty="0">
              <a:solidFill>
                <a:schemeClr val="bg1"/>
              </a:solidFill>
              <a:latin typeface="+mn-lt"/>
            </a:endParaRPr>
          </a:p>
          <a:p>
            <a:pPr marL="171450" lvl="1" indent="-114300">
              <a:lnSpc>
                <a:spcPct val="80000"/>
              </a:lnSpc>
              <a:spcBef>
                <a:spcPct val="3000"/>
              </a:spcBef>
              <a:spcAft>
                <a:spcPct val="3000"/>
              </a:spcAft>
              <a:buClr>
                <a:schemeClr val="bg1"/>
              </a:buClr>
              <a:buSzPct val="120000"/>
              <a:defRPr/>
            </a:pPr>
            <a:r>
              <a:rPr lang="en-US" sz="1400" b="1" dirty="0">
                <a:solidFill>
                  <a:schemeClr val="accent1">
                    <a:lumMod val="75000"/>
                  </a:schemeClr>
                </a:solidFill>
                <a:latin typeface="+mn-lt"/>
              </a:rPr>
              <a:t>System Peripheral Integration</a:t>
            </a:r>
          </a:p>
          <a:p>
            <a:pPr marL="171450" lvl="1" indent="-114300">
              <a:lnSpc>
                <a:spcPct val="80000"/>
              </a:lnSpc>
              <a:spcBef>
                <a:spcPct val="3000"/>
              </a:spcBef>
              <a:spcAft>
                <a:spcPct val="3000"/>
              </a:spcAft>
              <a:buClr>
                <a:schemeClr val="bg1"/>
              </a:buClr>
              <a:buSzPct val="120000"/>
              <a:defRPr/>
            </a:pPr>
            <a:endParaRPr lang="en-US" sz="1300" b="1" dirty="0" smtClean="0">
              <a:solidFill>
                <a:schemeClr val="bg1"/>
              </a:solidFill>
              <a:latin typeface="+mn-lt"/>
            </a:endParaRPr>
          </a:p>
          <a:p>
            <a:pPr>
              <a:lnSpc>
                <a:spcPct val="80000"/>
              </a:lnSpc>
              <a:spcBef>
                <a:spcPct val="3000"/>
              </a:spcBef>
              <a:spcAft>
                <a:spcPct val="3000"/>
              </a:spcAft>
              <a:buSzPct val="120000"/>
              <a:buFont typeface="Arial"/>
              <a:buChar char="•"/>
              <a:defRPr/>
            </a:pPr>
            <a:r>
              <a:rPr lang="en-US" sz="1400" b="1" dirty="0" smtClean="0">
                <a:latin typeface="+mn-lt"/>
              </a:rPr>
              <a:t> Cost </a:t>
            </a:r>
            <a:r>
              <a:rPr lang="en-US" sz="1400" b="1" dirty="0">
                <a:latin typeface="+mn-lt"/>
              </a:rPr>
              <a:t>saving through </a:t>
            </a:r>
            <a:r>
              <a:rPr lang="en-US" sz="1400" b="1" dirty="0" smtClean="0">
                <a:latin typeface="+mn-lt"/>
              </a:rPr>
              <a:t>integration</a:t>
            </a:r>
            <a:endParaRPr lang="en-US" sz="1400" b="1" dirty="0">
              <a:latin typeface="+mn-lt"/>
            </a:endParaRPr>
          </a:p>
          <a:p>
            <a:pPr marL="233363" lvl="1" indent="-107950">
              <a:lnSpc>
                <a:spcPct val="120000"/>
              </a:lnSpc>
              <a:spcBef>
                <a:spcPct val="3000"/>
              </a:spcBef>
              <a:spcAft>
                <a:spcPct val="3000"/>
              </a:spcAft>
              <a:buClr>
                <a:schemeClr val="bg1"/>
              </a:buClr>
              <a:buSzPct val="120000"/>
              <a:buFontTx/>
              <a:buChar char="•"/>
              <a:defRPr/>
            </a:pPr>
            <a:r>
              <a:rPr lang="en-US" sz="1200" b="1" dirty="0" err="1" smtClean="0">
                <a:latin typeface="+mn-lt"/>
              </a:rPr>
              <a:t>GbE</a:t>
            </a:r>
            <a:r>
              <a:rPr lang="en-US" sz="1200" b="1" dirty="0" smtClean="0">
                <a:latin typeface="+mn-lt"/>
              </a:rPr>
              <a:t>		IEEE</a:t>
            </a:r>
            <a:r>
              <a:rPr lang="en-US" sz="1200" b="1" baseline="30000" dirty="0" smtClean="0">
                <a:latin typeface="+mn-lt"/>
              </a:rPr>
              <a:t>®</a:t>
            </a:r>
            <a:r>
              <a:rPr lang="en-US" sz="1200" b="1" dirty="0" smtClean="0">
                <a:latin typeface="+mn-lt"/>
              </a:rPr>
              <a:t>1588</a:t>
            </a:r>
            <a:endParaRPr lang="en-US" sz="1200" b="1" dirty="0">
              <a:latin typeface="+mn-lt"/>
            </a:endParaRPr>
          </a:p>
          <a:p>
            <a:pPr marL="233363" lvl="1" indent="-107950">
              <a:lnSpc>
                <a:spcPct val="120000"/>
              </a:lnSpc>
              <a:spcBef>
                <a:spcPct val="3000"/>
              </a:spcBef>
              <a:spcAft>
                <a:spcPct val="3000"/>
              </a:spcAft>
              <a:buClr>
                <a:schemeClr val="bg1"/>
              </a:buClr>
              <a:buSzPct val="120000"/>
              <a:buFontTx/>
              <a:buChar char="•"/>
              <a:defRPr/>
            </a:pPr>
            <a:r>
              <a:rPr lang="en-US" sz="1200" b="1" dirty="0">
                <a:latin typeface="+mn-lt"/>
              </a:rPr>
              <a:t>USB 2.0               </a:t>
            </a:r>
            <a:r>
              <a:rPr lang="en-US" sz="1200" b="1" dirty="0" smtClean="0">
                <a:latin typeface="+mn-lt"/>
              </a:rPr>
              <a:t> 	SATA</a:t>
            </a:r>
          </a:p>
          <a:p>
            <a:pPr marL="233363" lvl="1" indent="-107950">
              <a:lnSpc>
                <a:spcPct val="120000"/>
              </a:lnSpc>
              <a:spcBef>
                <a:spcPct val="3000"/>
              </a:spcBef>
              <a:spcAft>
                <a:spcPct val="3000"/>
              </a:spcAft>
              <a:buClr>
                <a:schemeClr val="bg1"/>
              </a:buClr>
              <a:buSzPct val="120000"/>
              <a:buFontTx/>
              <a:buChar char="•"/>
              <a:defRPr/>
            </a:pPr>
            <a:r>
              <a:rPr lang="en-US" sz="1200" b="1" dirty="0" smtClean="0">
                <a:latin typeface="+mn-lt"/>
              </a:rPr>
              <a:t>SD/MMC		DUART</a:t>
            </a:r>
          </a:p>
          <a:p>
            <a:pPr marL="233363" lvl="1" indent="-107950">
              <a:lnSpc>
                <a:spcPct val="120000"/>
              </a:lnSpc>
              <a:spcBef>
                <a:spcPct val="3000"/>
              </a:spcBef>
              <a:spcAft>
                <a:spcPct val="3000"/>
              </a:spcAft>
              <a:buClr>
                <a:schemeClr val="bg1"/>
              </a:buClr>
              <a:buSzPct val="120000"/>
              <a:defRPr/>
            </a:pPr>
            <a:r>
              <a:rPr lang="en-US" sz="1200" b="1" dirty="0" smtClean="0">
                <a:latin typeface="+mn-lt"/>
              </a:rPr>
              <a:t>   SPI</a:t>
            </a:r>
            <a:r>
              <a:rPr lang="en-US" sz="1200" dirty="0" smtClean="0">
                <a:latin typeface="+mn-lt"/>
              </a:rPr>
              <a:t> 		</a:t>
            </a:r>
            <a:r>
              <a:rPr lang="en-US" sz="1200" b="1" dirty="0" smtClean="0">
                <a:latin typeface="+mn-lt"/>
              </a:rPr>
              <a:t>I</a:t>
            </a:r>
            <a:r>
              <a:rPr lang="en-US" sz="1200" b="1" baseline="30000" dirty="0" smtClean="0">
                <a:latin typeface="+mn-lt"/>
              </a:rPr>
              <a:t>2</a:t>
            </a:r>
            <a:r>
              <a:rPr lang="en-US" sz="1200" b="1" dirty="0" smtClean="0">
                <a:latin typeface="+mn-lt"/>
              </a:rPr>
              <a:t>C</a:t>
            </a:r>
          </a:p>
          <a:p>
            <a:pPr marL="233363" lvl="1" indent="-107950">
              <a:lnSpc>
                <a:spcPct val="120000"/>
              </a:lnSpc>
              <a:spcBef>
                <a:spcPct val="3000"/>
              </a:spcBef>
              <a:spcAft>
                <a:spcPct val="3000"/>
              </a:spcAft>
              <a:buClr>
                <a:schemeClr val="bg1"/>
              </a:buClr>
              <a:buSzPct val="120000"/>
              <a:buFontTx/>
              <a:buChar char="•"/>
              <a:defRPr/>
            </a:pPr>
            <a:r>
              <a:rPr lang="en-US" sz="1200" b="1" dirty="0" smtClean="0">
                <a:latin typeface="+mn-lt"/>
              </a:rPr>
              <a:t>User </a:t>
            </a:r>
            <a:r>
              <a:rPr lang="en-US" sz="1200" b="1" dirty="0">
                <a:latin typeface="+mn-lt"/>
              </a:rPr>
              <a:t>Interface – LCD controller</a:t>
            </a:r>
            <a:endParaRPr lang="en-US" sz="1200" b="1" dirty="0" smtClean="0">
              <a:latin typeface="+mn-lt"/>
            </a:endParaRPr>
          </a:p>
          <a:p>
            <a:pPr>
              <a:lnSpc>
                <a:spcPct val="120000"/>
              </a:lnSpc>
              <a:spcBef>
                <a:spcPct val="3000"/>
              </a:spcBef>
              <a:spcAft>
                <a:spcPct val="3000"/>
              </a:spcAft>
              <a:buSzPct val="120000"/>
              <a:buFont typeface="Arial"/>
              <a:buChar char="•"/>
              <a:defRPr/>
            </a:pPr>
            <a:r>
              <a:rPr lang="en-US" sz="1200" b="1" dirty="0" smtClean="0">
                <a:latin typeface="+mn-lt"/>
              </a:rPr>
              <a:t> </a:t>
            </a:r>
            <a:r>
              <a:rPr lang="en-US" sz="1400" b="1" dirty="0" smtClean="0">
                <a:latin typeface="+mn-lt"/>
              </a:rPr>
              <a:t>Cost-effective </a:t>
            </a:r>
            <a:r>
              <a:rPr lang="en-US" sz="1400" b="1" dirty="0">
                <a:latin typeface="+mn-lt"/>
              </a:rPr>
              <a:t>PCB </a:t>
            </a:r>
          </a:p>
          <a:p>
            <a:pPr marL="233363" lvl="1" indent="-107950">
              <a:lnSpc>
                <a:spcPct val="120000"/>
              </a:lnSpc>
              <a:spcBef>
                <a:spcPct val="3000"/>
              </a:spcBef>
              <a:spcAft>
                <a:spcPct val="3000"/>
              </a:spcAft>
              <a:buClr>
                <a:schemeClr val="bg1"/>
              </a:buClr>
              <a:buSzPct val="120000"/>
              <a:buFontTx/>
              <a:buChar char="•"/>
              <a:defRPr/>
            </a:pPr>
            <a:r>
              <a:rPr lang="en-US" sz="1200" b="1" dirty="0">
                <a:latin typeface="+mn-lt"/>
              </a:rPr>
              <a:t>Routable in 4 signal layers</a:t>
            </a:r>
          </a:p>
          <a:p>
            <a:pPr marL="233363" lvl="1" indent="-107950">
              <a:lnSpc>
                <a:spcPct val="80000"/>
              </a:lnSpc>
              <a:spcBef>
                <a:spcPct val="3000"/>
              </a:spcBef>
              <a:spcAft>
                <a:spcPct val="3000"/>
              </a:spcAft>
              <a:buClr>
                <a:schemeClr val="bg1"/>
              </a:buClr>
              <a:buSzPct val="120000"/>
              <a:defRPr/>
            </a:pPr>
            <a:r>
              <a:rPr lang="en-US" sz="1200" b="1" dirty="0">
                <a:latin typeface="+mn-lt"/>
              </a:rPr>
              <a:t> </a:t>
            </a:r>
            <a:endParaRPr lang="en-US" sz="1200" b="1" dirty="0" smtClean="0">
              <a:latin typeface="+mn-lt"/>
            </a:endParaRPr>
          </a:p>
          <a:p>
            <a:pPr>
              <a:lnSpc>
                <a:spcPct val="120000"/>
              </a:lnSpc>
              <a:spcBef>
                <a:spcPct val="3000"/>
              </a:spcBef>
              <a:spcAft>
                <a:spcPct val="3000"/>
              </a:spcAft>
              <a:buSzPct val="120000"/>
              <a:buFont typeface="Arial"/>
              <a:buChar char="•"/>
              <a:defRPr/>
            </a:pPr>
            <a:r>
              <a:rPr lang="en-US" sz="1419" b="1" dirty="0" smtClean="0">
                <a:latin typeface="+mn-lt"/>
              </a:rPr>
              <a:t> </a:t>
            </a:r>
            <a:r>
              <a:rPr lang="en-US" sz="1600" b="1" dirty="0" smtClean="0"/>
              <a:t>Cost-effective</a:t>
            </a:r>
            <a:r>
              <a:rPr lang="en-US" sz="1419" b="1" dirty="0" smtClean="0">
                <a:latin typeface="+mn-lt"/>
              </a:rPr>
              <a:t> boot modes</a:t>
            </a:r>
            <a:endParaRPr lang="en-US" sz="1419" b="1" dirty="0">
              <a:latin typeface="+mn-lt"/>
            </a:endParaRPr>
          </a:p>
          <a:p>
            <a:pPr marL="233363" lvl="1" indent="-107950">
              <a:lnSpc>
                <a:spcPct val="120000"/>
              </a:lnSpc>
              <a:spcBef>
                <a:spcPct val="3000"/>
              </a:spcBef>
              <a:spcAft>
                <a:spcPct val="3000"/>
              </a:spcAft>
              <a:buClr>
                <a:schemeClr val="bg1"/>
              </a:buClr>
              <a:buSzPct val="120000"/>
              <a:buFontTx/>
              <a:buChar char="•"/>
              <a:defRPr/>
            </a:pPr>
            <a:r>
              <a:rPr lang="en-US" sz="1200" b="1" dirty="0">
                <a:latin typeface="+mn-lt"/>
              </a:rPr>
              <a:t>NOR/NAND Flash	 </a:t>
            </a:r>
          </a:p>
          <a:p>
            <a:pPr marL="233363" lvl="1" indent="-107950">
              <a:lnSpc>
                <a:spcPct val="120000"/>
              </a:lnSpc>
              <a:spcBef>
                <a:spcPct val="3000"/>
              </a:spcBef>
              <a:spcAft>
                <a:spcPct val="3000"/>
              </a:spcAft>
              <a:buClr>
                <a:schemeClr val="bg1"/>
              </a:buClr>
              <a:buSzPct val="120000"/>
              <a:buFontTx/>
              <a:buChar char="•"/>
              <a:defRPr/>
            </a:pPr>
            <a:r>
              <a:rPr lang="en-US" sz="1200" b="1" dirty="0">
                <a:latin typeface="+mn-lt"/>
              </a:rPr>
              <a:t>High speed serial Flash</a:t>
            </a:r>
          </a:p>
          <a:p>
            <a:pPr marL="233363" lvl="1" indent="-107950">
              <a:lnSpc>
                <a:spcPct val="120000"/>
              </a:lnSpc>
              <a:spcBef>
                <a:spcPct val="3000"/>
              </a:spcBef>
              <a:spcAft>
                <a:spcPct val="3000"/>
              </a:spcAft>
              <a:buClr>
                <a:schemeClr val="bg1"/>
              </a:buClr>
              <a:buSzPct val="120000"/>
              <a:buFontTx/>
              <a:buChar char="•"/>
              <a:defRPr/>
            </a:pPr>
            <a:r>
              <a:rPr lang="en-US" sz="1200" b="1" dirty="0">
                <a:latin typeface="+mn-lt"/>
              </a:rPr>
              <a:t>Removable SD/MMC</a:t>
            </a:r>
          </a:p>
          <a:p>
            <a:pPr marL="233363" lvl="1" indent="-107950">
              <a:lnSpc>
                <a:spcPct val="80000"/>
              </a:lnSpc>
              <a:spcBef>
                <a:spcPct val="3000"/>
              </a:spcBef>
              <a:spcAft>
                <a:spcPct val="3000"/>
              </a:spcAft>
              <a:buClr>
                <a:schemeClr val="bg1"/>
              </a:buClr>
              <a:buSzPct val="120000"/>
              <a:buFontTx/>
              <a:buChar char="•"/>
              <a:defRPr/>
            </a:pPr>
            <a:endParaRPr lang="en-US" sz="1200" b="1" dirty="0"/>
          </a:p>
          <a:p>
            <a:pPr marL="171450" lvl="1" indent="-114300">
              <a:lnSpc>
                <a:spcPct val="80000"/>
              </a:lnSpc>
              <a:spcBef>
                <a:spcPct val="3000"/>
              </a:spcBef>
              <a:spcAft>
                <a:spcPct val="3000"/>
              </a:spcAft>
              <a:buClr>
                <a:schemeClr val="bg1"/>
              </a:buClr>
              <a:buSzPct val="120000"/>
              <a:buFontTx/>
              <a:buChar char="•"/>
              <a:defRPr/>
            </a:pPr>
            <a:endParaRPr lang="en-US" sz="1200" b="1" dirty="0">
              <a:solidFill>
                <a:schemeClr val="bg1"/>
              </a:solidFill>
              <a:latin typeface="HelveticaNeueLTPro-Roman"/>
            </a:endParaRPr>
          </a:p>
          <a:p>
            <a:pPr marL="171450" lvl="1" indent="-114300">
              <a:lnSpc>
                <a:spcPct val="80000"/>
              </a:lnSpc>
              <a:spcBef>
                <a:spcPct val="3000"/>
              </a:spcBef>
              <a:spcAft>
                <a:spcPct val="3000"/>
              </a:spcAft>
              <a:buClr>
                <a:schemeClr val="bg1"/>
              </a:buClr>
              <a:buSzPct val="120000"/>
              <a:buFontTx/>
              <a:buChar char="•"/>
              <a:defRPr/>
            </a:pPr>
            <a:endParaRPr lang="en-US" sz="1200" b="1" dirty="0"/>
          </a:p>
          <a:p>
            <a:pPr marL="171450" lvl="1" indent="-114300">
              <a:lnSpc>
                <a:spcPct val="80000"/>
              </a:lnSpc>
              <a:spcBef>
                <a:spcPct val="3000"/>
              </a:spcBef>
              <a:spcAft>
                <a:spcPct val="3000"/>
              </a:spcAft>
              <a:buClr>
                <a:schemeClr val="bg1"/>
              </a:buClr>
              <a:buSzPct val="120000"/>
              <a:buFontTx/>
              <a:buChar char="•"/>
              <a:defRPr/>
            </a:pPr>
            <a:endParaRPr lang="en-US" sz="1200" b="1" dirty="0"/>
          </a:p>
          <a:p>
            <a:pPr marL="171450" lvl="1" indent="-114300">
              <a:lnSpc>
                <a:spcPct val="80000"/>
              </a:lnSpc>
              <a:spcBef>
                <a:spcPct val="3000"/>
              </a:spcBef>
              <a:spcAft>
                <a:spcPct val="3000"/>
              </a:spcAft>
              <a:buClr>
                <a:schemeClr val="bg1"/>
              </a:buClr>
              <a:buSzPct val="120000"/>
              <a:defRPr/>
            </a:pPr>
            <a:endParaRPr lang="en-US" sz="1200" b="1" dirty="0" smtClean="0">
              <a:solidFill>
                <a:schemeClr val="bg1"/>
              </a:solidFill>
            </a:endParaRPr>
          </a:p>
          <a:p>
            <a:pPr marL="233363" indent="-233363">
              <a:lnSpc>
                <a:spcPct val="90000"/>
              </a:lnSpc>
              <a:spcBef>
                <a:spcPts val="575"/>
              </a:spcBef>
              <a:spcAft>
                <a:spcPts val="75"/>
              </a:spcAft>
              <a:buClr>
                <a:schemeClr val="tx1">
                  <a:lumMod val="85000"/>
                  <a:lumOff val="15000"/>
                </a:schemeClr>
              </a:buClr>
              <a:buSzPct val="80000"/>
              <a:buFont typeface="Arial" pitchFamily="34" charset="0"/>
              <a:buChar char="•"/>
              <a:defRPr/>
            </a:pPr>
            <a:endParaRPr lang="en-US" sz="900" b="1" kern="0" dirty="0">
              <a:solidFill>
                <a:schemeClr val="bg1"/>
              </a:solidFill>
              <a:latin typeface="+mn-lt"/>
            </a:endParaRPr>
          </a:p>
        </p:txBody>
      </p:sp>
      <p:sp>
        <p:nvSpPr>
          <p:cNvPr id="24614" name="Rectangle 40"/>
          <p:cNvSpPr>
            <a:spLocks noChangeArrowheads="1"/>
          </p:cNvSpPr>
          <p:nvPr/>
        </p:nvSpPr>
        <p:spPr bwMode="ltGray">
          <a:xfrm>
            <a:off x="834573" y="4397375"/>
            <a:ext cx="1741487" cy="346075"/>
          </a:xfrm>
          <a:prstGeom prst="rect">
            <a:avLst/>
          </a:prstGeom>
          <a:solidFill>
            <a:srgbClr val="3395B3"/>
          </a:solidFill>
          <a:ln w="9525" algn="ctr">
            <a:noFill/>
            <a:miter lim="800000"/>
            <a:headEnd/>
            <a:tailEnd/>
          </a:ln>
        </p:spPr>
        <p:txBody>
          <a:bodyPr wrap="none" anchor="ctr"/>
          <a:lstStyle/>
          <a:p>
            <a:pPr algn="ctr"/>
            <a:r>
              <a:rPr lang="en-US" sz="1200" dirty="0">
                <a:solidFill>
                  <a:schemeClr val="bg1"/>
                </a:solidFill>
              </a:rPr>
              <a:t>DP Floating Point</a:t>
            </a:r>
          </a:p>
        </p:txBody>
      </p:sp>
    </p:spTree>
  </p:cSld>
  <p:clrMapOvr>
    <a:masterClrMapping/>
  </p:clrMapOvr>
  <p:transition>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Missed Wake Up Call</a:t>
            </a:r>
            <a:endParaRPr lang="en-US" dirty="0"/>
          </a:p>
        </p:txBody>
      </p:sp>
      <p:sp>
        <p:nvSpPr>
          <p:cNvPr id="3" name="Content Placeholder 2"/>
          <p:cNvSpPr>
            <a:spLocks noGrp="1"/>
          </p:cNvSpPr>
          <p:nvPr>
            <p:ph type="body" sz="quarter" idx="10"/>
          </p:nvPr>
        </p:nvSpPr>
        <p:spPr>
          <a:xfrm>
            <a:off x="533399" y="1274972"/>
            <a:ext cx="8277225" cy="4945206"/>
          </a:xfrm>
        </p:spPr>
        <p:txBody>
          <a:bodyPr>
            <a:normAutofit fontScale="92500" lnSpcReduction="10000"/>
          </a:bodyPr>
          <a:lstStyle/>
          <a:p>
            <a:r>
              <a:rPr lang="en-US" dirty="0" smtClean="0"/>
              <a:t>What if </a:t>
            </a:r>
            <a:r>
              <a:rPr lang="en-US" dirty="0" err="1" smtClean="0">
                <a:latin typeface="Courier New" pitchFamily="49" charset="0"/>
                <a:cs typeface="Courier New" pitchFamily="49" charset="0"/>
              </a:rPr>
              <a:t>new_condition</a:t>
            </a:r>
            <a:r>
              <a:rPr lang="en-US" dirty="0" smtClean="0"/>
              <a:t> signal occurs before the corresponding wait is called?</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sz="2600" dirty="0" smtClean="0"/>
          </a:p>
          <a:p>
            <a:pPr lvl="1"/>
            <a:endParaRPr lang="en-US" dirty="0" smtClean="0"/>
          </a:p>
          <a:p>
            <a:pPr lvl="1"/>
            <a:endParaRPr lang="en-US" dirty="0" smtClean="0"/>
          </a:p>
          <a:p>
            <a:pPr lvl="1"/>
            <a:endParaRPr lang="en-US" dirty="0" smtClean="0"/>
          </a:p>
          <a:p>
            <a:pPr lvl="1"/>
            <a:endParaRPr lang="en-US" dirty="0" smtClean="0"/>
          </a:p>
          <a:p>
            <a:r>
              <a:rPr lang="en-US" dirty="0" smtClean="0"/>
              <a:t>In this case, there is work to do, but the thread will get stuck waiting for a second signal instead</a:t>
            </a:r>
            <a:endParaRPr lang="en-US" dirty="0"/>
          </a:p>
        </p:txBody>
      </p:sp>
      <p:sp>
        <p:nvSpPr>
          <p:cNvPr id="4" name="Rectangle 3"/>
          <p:cNvSpPr>
            <a:spLocks noChangeArrowheads="1"/>
          </p:cNvSpPr>
          <p:nvPr/>
        </p:nvSpPr>
        <p:spPr bwMode="auto">
          <a:xfrm>
            <a:off x="917893" y="1950815"/>
            <a:ext cx="7310120" cy="3416320"/>
          </a:xfrm>
          <a:prstGeom prst="rect">
            <a:avLst/>
          </a:prstGeom>
          <a:solidFill>
            <a:schemeClr val="folHlink">
              <a:alpha val="5000"/>
            </a:schemeClr>
          </a:solidFill>
          <a:ln w="9525">
            <a:noFill/>
            <a:miter lim="800000"/>
            <a:headEnd/>
            <a:tailEnd/>
          </a:ln>
          <a:effectLst/>
        </p:spPr>
        <p:txBody>
          <a:bodyPr wrap="square" anchor="ctr">
            <a:spAutoFit/>
          </a:bodyPr>
          <a:lstStyle/>
          <a:p>
            <a:r>
              <a:rPr lang="en-US" sz="1800" b="1" dirty="0" smtClean="0">
                <a:latin typeface="Courier New" pitchFamily="49" charset="0"/>
                <a:cs typeface="Courier New" pitchFamily="49" charset="0"/>
              </a:rPr>
              <a:t>for (;;) {</a:t>
            </a:r>
          </a:p>
          <a:p>
            <a:r>
              <a:rPr lang="en-US" sz="1800" b="1" dirty="0" smtClean="0">
                <a:latin typeface="Courier New" pitchFamily="49" charset="0"/>
                <a:cs typeface="Courier New" pitchFamily="49" charset="0"/>
              </a:rPr>
              <a:t>  err = </a:t>
            </a:r>
            <a:r>
              <a:rPr lang="en-US" sz="1800" b="1" dirty="0" err="1" smtClean="0">
                <a:latin typeface="Courier New" pitchFamily="49" charset="0"/>
                <a:cs typeface="Courier New" pitchFamily="49" charset="0"/>
              </a:rPr>
              <a:t>pthread_mutex_lock</a:t>
            </a:r>
            <a:r>
              <a:rPr lang="en-US" sz="1800" b="1" dirty="0" smtClean="0">
                <a:latin typeface="Courier New" pitchFamily="49" charset="0"/>
                <a:cs typeface="Courier New" pitchFamily="49" charset="0"/>
              </a:rPr>
              <a:t>(&amp;lock);</a:t>
            </a:r>
          </a:p>
          <a:p>
            <a:r>
              <a:rPr lang="en-US" sz="1800" b="1" dirty="0" smtClean="0">
                <a:latin typeface="Courier New" pitchFamily="49" charset="0"/>
                <a:cs typeface="Courier New" pitchFamily="49" charset="0"/>
              </a:rPr>
              <a:t>  // should check right after acquiring lock</a:t>
            </a:r>
          </a:p>
          <a:p>
            <a:endParaRPr lang="en-US" sz="1800" b="1" dirty="0" smtClean="0">
              <a:latin typeface="Courier New" pitchFamily="49" charset="0"/>
              <a:cs typeface="Courier New" pitchFamily="49" charset="0"/>
            </a:endParaRPr>
          </a:p>
          <a:p>
            <a:r>
              <a:rPr lang="en-US" sz="1800" b="1" dirty="0" smtClean="0">
                <a:latin typeface="Courier New" pitchFamily="49" charset="0"/>
                <a:cs typeface="Courier New" pitchFamily="49" charset="0"/>
              </a:rPr>
              <a:t>  // releases lock on the way in</a:t>
            </a:r>
          </a:p>
          <a:p>
            <a:r>
              <a:rPr lang="en-US" sz="1800" b="1" dirty="0" smtClean="0">
                <a:latin typeface="Courier New" pitchFamily="49" charset="0"/>
                <a:cs typeface="Courier New" pitchFamily="49" charset="0"/>
              </a:rPr>
              <a:t>  err = </a:t>
            </a:r>
            <a:r>
              <a:rPr lang="en-US" sz="1800" b="1" dirty="0" err="1" smtClean="0">
                <a:latin typeface="Courier New" pitchFamily="49" charset="0"/>
                <a:cs typeface="Courier New" pitchFamily="49" charset="0"/>
              </a:rPr>
              <a:t>pthread_cond_wait</a:t>
            </a:r>
            <a:r>
              <a:rPr lang="en-US" sz="1800" b="1" dirty="0" smtClean="0">
                <a:latin typeface="Courier New" pitchFamily="49" charset="0"/>
                <a:cs typeface="Courier New" pitchFamily="49" charset="0"/>
              </a:rPr>
              <a:t>(&amp;</a:t>
            </a:r>
            <a:r>
              <a:rPr lang="en-US" sz="1800" b="1" dirty="0" err="1" smtClean="0">
                <a:latin typeface="Courier New" pitchFamily="49" charset="0"/>
                <a:cs typeface="Courier New" pitchFamily="49" charset="0"/>
              </a:rPr>
              <a:t>cond</a:t>
            </a:r>
            <a:r>
              <a:rPr lang="en-US" sz="1800" b="1" dirty="0" smtClean="0">
                <a:latin typeface="Courier New" pitchFamily="49" charset="0"/>
                <a:cs typeface="Courier New" pitchFamily="49" charset="0"/>
              </a:rPr>
              <a:t>, &amp;lock);</a:t>
            </a:r>
          </a:p>
          <a:p>
            <a:r>
              <a:rPr lang="en-US" sz="1800" b="1" dirty="0" smtClean="0">
                <a:latin typeface="Courier New" pitchFamily="49" charset="0"/>
                <a:cs typeface="Courier New" pitchFamily="49" charset="0"/>
              </a:rPr>
              <a:t>  // receives lock on the way out</a:t>
            </a:r>
          </a:p>
          <a:p>
            <a:r>
              <a:rPr lang="en-US" sz="1800" b="1" dirty="0" smtClean="0">
                <a:latin typeface="Courier New" pitchFamily="49" charset="0"/>
                <a:cs typeface="Courier New" pitchFamily="49" charset="0"/>
              </a:rPr>
              <a:t>  if (</a:t>
            </a:r>
            <a:r>
              <a:rPr lang="en-US" sz="1800" b="1" dirty="0" err="1" smtClean="0">
                <a:latin typeface="Courier New" pitchFamily="49" charset="0"/>
                <a:cs typeface="Courier New" pitchFamily="49" charset="0"/>
              </a:rPr>
              <a:t>new_condition</a:t>
            </a:r>
            <a:r>
              <a:rPr lang="en-US" sz="1800" b="1" dirty="0" smtClean="0">
                <a:latin typeface="Courier New" pitchFamily="49" charset="0"/>
                <a:cs typeface="Courier New" pitchFamily="49" charset="0"/>
              </a:rPr>
              <a:t>) { </a:t>
            </a:r>
          </a:p>
          <a:p>
            <a:r>
              <a:rPr lang="en-US" sz="1800" b="1" dirty="0" smtClean="0">
                <a:latin typeface="Courier New" pitchFamily="49" charset="0"/>
                <a:cs typeface="Courier New" pitchFamily="49" charset="0"/>
              </a:rPr>
              <a:t>    // do some useful work</a:t>
            </a:r>
          </a:p>
          <a:p>
            <a:r>
              <a:rPr lang="en-US" sz="1800" b="1" dirty="0" smtClean="0">
                <a:latin typeface="Courier New" pitchFamily="49" charset="0"/>
                <a:cs typeface="Courier New" pitchFamily="49" charset="0"/>
              </a:rPr>
              <a:t>  }</a:t>
            </a:r>
          </a:p>
          <a:p>
            <a:r>
              <a:rPr lang="en-US" sz="1800" b="1" dirty="0" smtClean="0">
                <a:latin typeface="Courier New" pitchFamily="49" charset="0"/>
                <a:cs typeface="Courier New" pitchFamily="49" charset="0"/>
              </a:rPr>
              <a:t>  err = </a:t>
            </a:r>
            <a:r>
              <a:rPr lang="en-US" sz="1800" b="1" dirty="0" err="1" smtClean="0">
                <a:latin typeface="Courier New" pitchFamily="49" charset="0"/>
                <a:cs typeface="Courier New" pitchFamily="49" charset="0"/>
              </a:rPr>
              <a:t>pthread_mutex_unlock</a:t>
            </a:r>
            <a:r>
              <a:rPr lang="en-US" sz="1800" b="1" dirty="0" smtClean="0">
                <a:latin typeface="Courier New" pitchFamily="49" charset="0"/>
                <a:cs typeface="Courier New" pitchFamily="49" charset="0"/>
              </a:rPr>
              <a:t>(&amp;lock);</a:t>
            </a:r>
          </a:p>
          <a:p>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xmlns="" val="2571409085"/>
      </p:ext>
    </p:extLst>
  </p:cSld>
  <p:clrMapOvr>
    <a:masterClrMapping/>
  </p:clrMapOvr>
  <p:transition>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Lab 3: Matrix Multiplication</a:t>
            </a:r>
            <a:endParaRPr lang="en-US" dirty="0"/>
          </a:p>
        </p:txBody>
      </p:sp>
    </p:spTree>
    <p:extLst>
      <p:ext uri="{BB962C8B-B14F-4D97-AF65-F5344CB8AC3E}">
        <p14:creationId xmlns:p14="http://schemas.microsoft.com/office/powerpoint/2010/main" xmlns="" val="2981765437"/>
      </p:ext>
    </p:extLst>
  </p:cSld>
  <p:clrMapOvr>
    <a:masterClrMapping/>
  </p:clrMapOvr>
  <p:transition>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Matrix Multiplication - Discussion</a:t>
            </a:r>
            <a:endParaRPr lang="en-US" dirty="0"/>
          </a:p>
        </p:txBody>
      </p:sp>
      <p:sp>
        <p:nvSpPr>
          <p:cNvPr id="3" name="Content Placeholder 2"/>
          <p:cNvSpPr>
            <a:spLocks noGrp="1"/>
          </p:cNvSpPr>
          <p:nvPr>
            <p:ph type="body" sz="quarter" idx="10"/>
          </p:nvPr>
        </p:nvSpPr>
        <p:spPr>
          <a:xfrm>
            <a:off x="533399" y="1485399"/>
            <a:ext cx="8277225" cy="4574207"/>
          </a:xfrm>
        </p:spPr>
        <p:txBody>
          <a:bodyPr>
            <a:normAutofit fontScale="85000" lnSpcReduction="20000"/>
          </a:bodyPr>
          <a:lstStyle/>
          <a:p>
            <a:pPr>
              <a:spcBef>
                <a:spcPts val="1800"/>
              </a:spcBef>
            </a:pPr>
            <a:r>
              <a:rPr lang="en-US" dirty="0" smtClean="0">
                <a:solidFill>
                  <a:schemeClr val="tx1"/>
                </a:solidFill>
              </a:rPr>
              <a:t>matrix0 </a:t>
            </a:r>
          </a:p>
          <a:p>
            <a:pPr lvl="1">
              <a:spcBef>
                <a:spcPts val="1800"/>
              </a:spcBef>
            </a:pPr>
            <a:r>
              <a:rPr lang="en-US" dirty="0" smtClean="0">
                <a:solidFill>
                  <a:schemeClr val="tx1"/>
                </a:solidFill>
              </a:rPr>
              <a:t>Was the dual threaded implementation twice as fast?</a:t>
            </a:r>
          </a:p>
          <a:p>
            <a:pPr>
              <a:spcBef>
                <a:spcPts val="1800"/>
              </a:spcBef>
            </a:pPr>
            <a:r>
              <a:rPr lang="en-US" dirty="0" smtClean="0">
                <a:solidFill>
                  <a:schemeClr val="tx1"/>
                </a:solidFill>
              </a:rPr>
              <a:t>matrix1</a:t>
            </a:r>
          </a:p>
          <a:p>
            <a:pPr lvl="1">
              <a:spcBef>
                <a:spcPts val="1800"/>
              </a:spcBef>
            </a:pPr>
            <a:r>
              <a:rPr lang="en-US" dirty="0" smtClean="0">
                <a:solidFill>
                  <a:schemeClr val="tx1"/>
                </a:solidFill>
              </a:rPr>
              <a:t>Did localizing the matrix coefficients improve performance?</a:t>
            </a:r>
          </a:p>
          <a:p>
            <a:pPr>
              <a:spcBef>
                <a:spcPts val="1800"/>
              </a:spcBef>
            </a:pPr>
            <a:r>
              <a:rPr lang="en-US" dirty="0" smtClean="0">
                <a:solidFill>
                  <a:schemeClr val="tx1"/>
                </a:solidFill>
              </a:rPr>
              <a:t>matrix2</a:t>
            </a:r>
          </a:p>
          <a:p>
            <a:pPr lvl="1">
              <a:spcBef>
                <a:spcPts val="1800"/>
              </a:spcBef>
            </a:pPr>
            <a:r>
              <a:rPr lang="en-US" dirty="0" smtClean="0">
                <a:solidFill>
                  <a:schemeClr val="tx1"/>
                </a:solidFill>
              </a:rPr>
              <a:t>Did interchanging the loop nest improve performance?</a:t>
            </a:r>
          </a:p>
          <a:p>
            <a:pPr>
              <a:spcBef>
                <a:spcPts val="1800"/>
              </a:spcBef>
            </a:pPr>
            <a:r>
              <a:rPr lang="en-US" dirty="0" smtClean="0"/>
              <a:t>matrix3</a:t>
            </a:r>
          </a:p>
          <a:p>
            <a:pPr lvl="1">
              <a:spcBef>
                <a:spcPts val="1800"/>
              </a:spcBef>
            </a:pPr>
            <a:r>
              <a:rPr lang="en-US" dirty="0" smtClean="0"/>
              <a:t>Did blocking work? How should it be fixed?</a:t>
            </a:r>
          </a:p>
          <a:p>
            <a:pPr>
              <a:spcBef>
                <a:spcPts val="1800"/>
              </a:spcBef>
            </a:pPr>
            <a:r>
              <a:rPr lang="en-US" dirty="0" smtClean="0"/>
              <a:t>question</a:t>
            </a:r>
          </a:p>
          <a:p>
            <a:pPr lvl="1">
              <a:spcBef>
                <a:spcPts val="1800"/>
              </a:spcBef>
            </a:pPr>
            <a:r>
              <a:rPr lang="en-US" dirty="0" smtClean="0"/>
              <a:t>What do you think about transposing a matrix before multiplying?</a:t>
            </a:r>
          </a:p>
        </p:txBody>
      </p:sp>
    </p:spTree>
    <p:extLst>
      <p:ext uri="{BB962C8B-B14F-4D97-AF65-F5344CB8AC3E}">
        <p14:creationId xmlns:p14="http://schemas.microsoft.com/office/powerpoint/2010/main" xmlns="" val="284262934"/>
      </p:ext>
    </p:extLst>
  </p:cSld>
  <p:clrMapOvr>
    <a:masterClrMapping/>
  </p:clrMapOvr>
  <p:transition>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Module 4: Dynamic Workloads</a:t>
            </a:r>
            <a:endParaRPr lang="en-US" dirty="0"/>
          </a:p>
        </p:txBody>
      </p:sp>
    </p:spTree>
    <p:extLst>
      <p:ext uri="{BB962C8B-B14F-4D97-AF65-F5344CB8AC3E}">
        <p14:creationId xmlns:p14="http://schemas.microsoft.com/office/powerpoint/2010/main" xmlns="" val="2412131915"/>
      </p:ext>
    </p:extLst>
  </p:cSld>
  <p:clrMapOvr>
    <a:masterClrMapping/>
  </p:clrMapOvr>
  <p:transition>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Dynamic workloads</a:t>
            </a:r>
            <a:endParaRPr lang="en-US" sz="3200" b="0" dirty="0" smtClean="0"/>
          </a:p>
        </p:txBody>
      </p:sp>
      <p:sp>
        <p:nvSpPr>
          <p:cNvPr id="5124" name="Rectangle 3"/>
          <p:cNvSpPr>
            <a:spLocks noGrp="1" noChangeArrowheads="1"/>
          </p:cNvSpPr>
          <p:nvPr>
            <p:ph type="body" sz="quarter" idx="10"/>
          </p:nvPr>
        </p:nvSpPr>
        <p:spPr>
          <a:xfrm>
            <a:off x="533399" y="1339702"/>
            <a:ext cx="8277225" cy="4389859"/>
          </a:xfrm>
        </p:spPr>
        <p:txBody>
          <a:bodyPr/>
          <a:lstStyle/>
          <a:p>
            <a:pPr>
              <a:spcBef>
                <a:spcPct val="100000"/>
              </a:spcBef>
            </a:pPr>
            <a:r>
              <a:rPr lang="en-US" sz="2000" dirty="0" smtClean="0"/>
              <a:t>Dynamic work load variation</a:t>
            </a:r>
          </a:p>
          <a:p>
            <a:pPr>
              <a:spcBef>
                <a:spcPct val="100000"/>
              </a:spcBef>
            </a:pPr>
            <a:endParaRPr lang="en-US" sz="2000" dirty="0" smtClean="0">
              <a:solidFill>
                <a:schemeClr val="bg2"/>
              </a:solidFill>
            </a:endParaRPr>
          </a:p>
          <a:p>
            <a:pPr>
              <a:spcBef>
                <a:spcPct val="100000"/>
              </a:spcBef>
            </a:pPr>
            <a:endParaRPr lang="en-US" sz="2000" dirty="0" smtClean="0">
              <a:solidFill>
                <a:schemeClr val="bg2"/>
              </a:solidFill>
            </a:endParaRPr>
          </a:p>
          <a:p>
            <a:pPr>
              <a:spcBef>
                <a:spcPct val="100000"/>
              </a:spcBef>
            </a:pPr>
            <a:endParaRPr lang="en-US" sz="2000" dirty="0" smtClean="0">
              <a:solidFill>
                <a:schemeClr val="bg2"/>
              </a:solidFill>
            </a:endParaRPr>
          </a:p>
          <a:p>
            <a:pPr>
              <a:spcBef>
                <a:spcPct val="100000"/>
              </a:spcBef>
            </a:pPr>
            <a:endParaRPr lang="en-US" sz="2000" dirty="0" smtClean="0">
              <a:solidFill>
                <a:schemeClr val="bg2"/>
              </a:solidFill>
            </a:endParaRPr>
          </a:p>
          <a:p>
            <a:pPr>
              <a:spcBef>
                <a:spcPct val="100000"/>
              </a:spcBef>
            </a:pPr>
            <a:endParaRPr lang="en-US" sz="2000" dirty="0" smtClean="0">
              <a:solidFill>
                <a:schemeClr val="bg2"/>
              </a:solidFill>
            </a:endParaRPr>
          </a:p>
          <a:p>
            <a:pPr>
              <a:spcBef>
                <a:spcPct val="100000"/>
              </a:spcBef>
            </a:pPr>
            <a:r>
              <a:rPr lang="en-US" sz="2000" dirty="0" smtClean="0">
                <a:solidFill>
                  <a:schemeClr val="tx1"/>
                </a:solidFill>
              </a:rPr>
              <a:t>Computation cost increases per row </a:t>
            </a:r>
          </a:p>
        </p:txBody>
      </p:sp>
      <p:graphicFrame>
        <p:nvGraphicFramePr>
          <p:cNvPr id="5122" name="Object 5"/>
          <p:cNvGraphicFramePr>
            <a:graphicFrameLocks noChangeAspect="1"/>
          </p:cNvGraphicFramePr>
          <p:nvPr/>
        </p:nvGraphicFramePr>
        <p:xfrm>
          <a:off x="3030538" y="2087563"/>
          <a:ext cx="3081337" cy="2668587"/>
        </p:xfrm>
        <a:graphic>
          <a:graphicData uri="http://schemas.openxmlformats.org/presentationml/2006/ole">
            <p:oleObj spid="_x0000_s5291" r:id="rId4" imgW="3078747" imgH="2664183" progId="Excel.Sheet.8">
              <p:embed/>
            </p:oleObj>
          </a:graphicData>
        </a:graphic>
      </p:graphicFrame>
    </p:spTree>
    <p:extLst>
      <p:ext uri="{BB962C8B-B14F-4D97-AF65-F5344CB8AC3E}">
        <p14:creationId xmlns:p14="http://schemas.microsoft.com/office/powerpoint/2010/main" xmlns="" val="2314915181"/>
      </p:ext>
    </p:extLst>
  </p:cSld>
  <p:clrMapOvr>
    <a:masterClrMapping/>
  </p:clrMapOvr>
  <p:transition>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lstStyle/>
          <a:p>
            <a:r>
              <a:rPr lang="en-US" dirty="0" smtClean="0"/>
              <a:t>Dynamic workloads</a:t>
            </a:r>
            <a:endParaRPr lang="en-US" sz="3200" b="0" dirty="0" smtClean="0"/>
          </a:p>
        </p:txBody>
      </p:sp>
      <p:sp>
        <p:nvSpPr>
          <p:cNvPr id="6149" name="Rectangle 3"/>
          <p:cNvSpPr>
            <a:spLocks noGrp="1" noChangeArrowheads="1"/>
          </p:cNvSpPr>
          <p:nvPr>
            <p:ph type="body" sz="quarter" idx="10"/>
          </p:nvPr>
        </p:nvSpPr>
        <p:spPr>
          <a:xfrm>
            <a:off x="533399" y="1594884"/>
            <a:ext cx="8277225" cy="4134677"/>
          </a:xfrm>
        </p:spPr>
        <p:txBody>
          <a:bodyPr/>
          <a:lstStyle/>
          <a:p>
            <a:r>
              <a:rPr lang="en-US" sz="2400" dirty="0" smtClean="0"/>
              <a:t>Poor static schedule because of workload variation</a:t>
            </a:r>
          </a:p>
        </p:txBody>
      </p:sp>
      <p:graphicFrame>
        <p:nvGraphicFramePr>
          <p:cNvPr id="6146" name="Object 6"/>
          <p:cNvGraphicFramePr>
            <a:graphicFrameLocks noChangeAspect="1"/>
          </p:cNvGraphicFramePr>
          <p:nvPr/>
        </p:nvGraphicFramePr>
        <p:xfrm>
          <a:off x="4760913" y="2657475"/>
          <a:ext cx="3403600" cy="2274888"/>
        </p:xfrm>
        <a:graphic>
          <a:graphicData uri="http://schemas.openxmlformats.org/presentationml/2006/ole">
            <p:oleObj spid="_x0000_s6484" r:id="rId4" imgW="3401863" imgH="2274005" progId="Excel.Sheet.8">
              <p:embed/>
            </p:oleObj>
          </a:graphicData>
        </a:graphic>
      </p:graphicFrame>
      <p:graphicFrame>
        <p:nvGraphicFramePr>
          <p:cNvPr id="6147" name="Object 7"/>
          <p:cNvGraphicFramePr>
            <a:graphicFrameLocks noChangeAspect="1"/>
          </p:cNvGraphicFramePr>
          <p:nvPr/>
        </p:nvGraphicFramePr>
        <p:xfrm>
          <a:off x="874713" y="2601913"/>
          <a:ext cx="3398837" cy="2273300"/>
        </p:xfrm>
        <a:graphic>
          <a:graphicData uri="http://schemas.openxmlformats.org/presentationml/2006/ole">
            <p:oleObj spid="_x0000_s6485" r:id="rId5" imgW="3401863" imgH="2274005" progId="Excel.Sheet.8">
              <p:embed/>
            </p:oleObj>
          </a:graphicData>
        </a:graphic>
      </p:graphicFrame>
    </p:spTree>
    <p:extLst>
      <p:ext uri="{BB962C8B-B14F-4D97-AF65-F5344CB8AC3E}">
        <p14:creationId xmlns:p14="http://schemas.microsoft.com/office/powerpoint/2010/main" xmlns="" val="3869180838"/>
      </p:ext>
    </p:extLst>
  </p:cSld>
  <p:clrMapOvr>
    <a:masterClrMapping/>
  </p:clrMapOvr>
  <p:transition>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dirty="0" smtClean="0"/>
              <a:t>Data Parallel - Work queue</a:t>
            </a:r>
            <a:endParaRPr lang="en-US" sz="3200" b="0" dirty="0" smtClean="0"/>
          </a:p>
        </p:txBody>
      </p:sp>
      <p:sp>
        <p:nvSpPr>
          <p:cNvPr id="11" name="Rectangle 3"/>
          <p:cNvSpPr txBox="1">
            <a:spLocks noChangeArrowheads="1"/>
          </p:cNvSpPr>
          <p:nvPr/>
        </p:nvSpPr>
        <p:spPr bwMode="auto">
          <a:xfrm>
            <a:off x="898525" y="1376363"/>
            <a:ext cx="7331075" cy="4638675"/>
          </a:xfrm>
          <a:prstGeom prst="rect">
            <a:avLst/>
          </a:prstGeom>
          <a:noFill/>
          <a:ln w="9525">
            <a:noFill/>
            <a:miter lim="800000"/>
            <a:headEnd/>
            <a:tailEnd/>
          </a:ln>
        </p:spPr>
        <p:txBody>
          <a:bodyPr lIns="92075" tIns="46038" rIns="92075" bIns="46038"/>
          <a:lstStyle/>
          <a:p>
            <a:pPr marL="342900" indent="-342900" eaLnBrk="0" hangingPunct="0">
              <a:spcBef>
                <a:spcPct val="100000"/>
              </a:spcBef>
              <a:buClr>
                <a:srgbClr val="003C8A"/>
              </a:buClr>
              <a:buSzPct val="100000"/>
              <a:buFont typeface="Arial" pitchFamily="34" charset="0"/>
              <a:buChar char="•"/>
              <a:defRPr/>
            </a:pPr>
            <a:r>
              <a:rPr lang="en-US" sz="2000" kern="0" dirty="0">
                <a:solidFill>
                  <a:srgbClr val="151515"/>
                </a:solidFill>
                <a:latin typeface="Arial" pitchFamily="34" charset="0"/>
                <a:cs typeface="Arial" pitchFamily="34" charset="0"/>
              </a:rPr>
              <a:t>Strategy</a:t>
            </a:r>
          </a:p>
          <a:p>
            <a:pPr marL="742950" lvl="1" indent="-285750" eaLnBrk="0" hangingPunct="0">
              <a:spcBef>
                <a:spcPct val="100000"/>
              </a:spcBef>
              <a:buClr>
                <a:srgbClr val="003C8A"/>
              </a:buClr>
              <a:buFont typeface="Arial" pitchFamily="34" charset="0"/>
              <a:buChar char="•"/>
              <a:defRPr/>
            </a:pPr>
            <a:r>
              <a:rPr lang="en-US" sz="1800" kern="0" dirty="0">
                <a:solidFill>
                  <a:srgbClr val="151515"/>
                </a:solidFill>
                <a:latin typeface="Arial" pitchFamily="34" charset="0"/>
                <a:cs typeface="Arial" pitchFamily="34" charset="0"/>
              </a:rPr>
              <a:t>Separate # tasks from # threads</a:t>
            </a:r>
          </a:p>
          <a:p>
            <a:pPr marL="742950" lvl="1" indent="-285750" eaLnBrk="0" hangingPunct="0">
              <a:spcBef>
                <a:spcPct val="100000"/>
              </a:spcBef>
              <a:buClr>
                <a:srgbClr val="003C8A"/>
              </a:buClr>
              <a:buFont typeface="Arial" pitchFamily="34" charset="0"/>
              <a:buChar char="•"/>
              <a:defRPr/>
            </a:pPr>
            <a:r>
              <a:rPr lang="en-US" sz="1800" kern="0" dirty="0">
                <a:solidFill>
                  <a:srgbClr val="151515"/>
                </a:solidFill>
                <a:latin typeface="Arial" pitchFamily="34" charset="0"/>
                <a:cs typeface="Arial" pitchFamily="34" charset="0"/>
              </a:rPr>
              <a:t>Enables finer-grained tasks </a:t>
            </a:r>
            <a:br>
              <a:rPr lang="en-US" sz="1800" kern="0" dirty="0">
                <a:solidFill>
                  <a:srgbClr val="151515"/>
                </a:solidFill>
                <a:latin typeface="Arial" pitchFamily="34" charset="0"/>
                <a:cs typeface="Arial" pitchFamily="34" charset="0"/>
              </a:rPr>
            </a:br>
            <a:r>
              <a:rPr lang="en-US" sz="1800" kern="0" dirty="0">
                <a:solidFill>
                  <a:srgbClr val="151515"/>
                </a:solidFill>
                <a:latin typeface="Arial" pitchFamily="34" charset="0"/>
                <a:cs typeface="Arial" pitchFamily="34" charset="0"/>
              </a:rPr>
              <a:t>without extra thread overhead</a:t>
            </a:r>
          </a:p>
          <a:p>
            <a:pPr marL="742950" lvl="1" indent="-285750" eaLnBrk="0" hangingPunct="0">
              <a:spcBef>
                <a:spcPct val="100000"/>
              </a:spcBef>
              <a:buClr>
                <a:srgbClr val="003C8A"/>
              </a:buClr>
              <a:buFont typeface="Arial" pitchFamily="34" charset="0"/>
              <a:buChar char="•"/>
              <a:defRPr/>
            </a:pPr>
            <a:endParaRPr lang="en-US" sz="1800" kern="0" dirty="0">
              <a:solidFill>
                <a:srgbClr val="151515"/>
              </a:solidFill>
              <a:latin typeface="Arial" pitchFamily="34" charset="0"/>
              <a:cs typeface="Arial" pitchFamily="34" charset="0"/>
            </a:endParaRPr>
          </a:p>
          <a:p>
            <a:pPr marL="742950" lvl="1" indent="-285750" eaLnBrk="0" hangingPunct="0">
              <a:spcBef>
                <a:spcPct val="100000"/>
              </a:spcBef>
              <a:buClr>
                <a:srgbClr val="003C8A"/>
              </a:buClr>
              <a:buFont typeface="Arial" pitchFamily="34" charset="0"/>
              <a:buChar char="•"/>
              <a:defRPr/>
            </a:pPr>
            <a:endParaRPr lang="en-US" sz="1800" kern="0" dirty="0">
              <a:solidFill>
                <a:srgbClr val="151515"/>
              </a:solidFill>
              <a:latin typeface="Arial" pitchFamily="34" charset="0"/>
              <a:cs typeface="Arial" pitchFamily="34" charset="0"/>
            </a:endParaRPr>
          </a:p>
          <a:p>
            <a:pPr marL="742950" lvl="1" indent="-285750" eaLnBrk="0" hangingPunct="0">
              <a:spcBef>
                <a:spcPct val="100000"/>
              </a:spcBef>
              <a:buClr>
                <a:srgbClr val="003C8A"/>
              </a:buClr>
              <a:buFont typeface="Arial" pitchFamily="34" charset="0"/>
              <a:buChar char="•"/>
              <a:defRPr/>
            </a:pPr>
            <a:endParaRPr lang="en-US" sz="2800" kern="0" dirty="0">
              <a:solidFill>
                <a:srgbClr val="151515"/>
              </a:solidFill>
              <a:latin typeface="Arial" pitchFamily="34" charset="0"/>
              <a:cs typeface="Arial" pitchFamily="34" charset="0"/>
            </a:endParaRPr>
          </a:p>
          <a:p>
            <a:pPr marL="742950" lvl="1" indent="-285750" eaLnBrk="0" hangingPunct="0">
              <a:spcBef>
                <a:spcPct val="100000"/>
              </a:spcBef>
              <a:buClr>
                <a:srgbClr val="003C8A"/>
              </a:buClr>
              <a:buFont typeface="Arial" pitchFamily="34" charset="0"/>
              <a:buChar char="•"/>
              <a:defRPr/>
            </a:pPr>
            <a:r>
              <a:rPr lang="en-US" sz="1800" kern="0" dirty="0">
                <a:solidFill>
                  <a:srgbClr val="151515"/>
                </a:solidFill>
                <a:latin typeface="Arial" pitchFamily="34" charset="0"/>
                <a:cs typeface="Arial" pitchFamily="34" charset="0"/>
              </a:rPr>
              <a:t>Locking and condition variables hidden in work queue abstraction</a:t>
            </a:r>
          </a:p>
        </p:txBody>
      </p:sp>
      <p:pic>
        <p:nvPicPr>
          <p:cNvPr id="69636" name="Picture 4"/>
          <p:cNvPicPr>
            <a:picLocks noChangeAspect="1" noChangeArrowheads="1"/>
          </p:cNvPicPr>
          <p:nvPr/>
        </p:nvPicPr>
        <p:blipFill>
          <a:blip r:embed="rId3" cstate="print"/>
          <a:srcRect/>
          <a:stretch>
            <a:fillRect/>
          </a:stretch>
        </p:blipFill>
        <p:spPr bwMode="auto">
          <a:xfrm>
            <a:off x="5314893" y="1105611"/>
            <a:ext cx="3573463" cy="1793875"/>
          </a:xfrm>
          <a:prstGeom prst="rect">
            <a:avLst/>
          </a:prstGeom>
          <a:noFill/>
          <a:ln w="38100" algn="ctr">
            <a:noFill/>
            <a:miter lim="800000"/>
            <a:headEnd/>
            <a:tailEnd/>
          </a:ln>
        </p:spPr>
      </p:pic>
      <p:sp>
        <p:nvSpPr>
          <p:cNvPr id="69637" name="Rectangle 4"/>
          <p:cNvSpPr>
            <a:spLocks noChangeArrowheads="1"/>
          </p:cNvSpPr>
          <p:nvPr/>
        </p:nvSpPr>
        <p:spPr bwMode="auto">
          <a:xfrm>
            <a:off x="2168525" y="3326143"/>
            <a:ext cx="4803775" cy="1754188"/>
          </a:xfrm>
          <a:prstGeom prst="rect">
            <a:avLst/>
          </a:prstGeom>
          <a:solidFill>
            <a:schemeClr val="folHlink">
              <a:alpha val="5098"/>
            </a:schemeClr>
          </a:solidFill>
          <a:ln w="9525">
            <a:noFill/>
            <a:miter lim="800000"/>
            <a:headEnd/>
            <a:tailEnd/>
          </a:ln>
        </p:spPr>
        <p:txBody>
          <a:bodyPr wrap="none" anchor="ctr">
            <a:spAutoFit/>
          </a:bodyPr>
          <a:lstStyle/>
          <a:p>
            <a:r>
              <a:rPr lang="en-US" sz="900" b="1" dirty="0">
                <a:solidFill>
                  <a:srgbClr val="FF0000"/>
                </a:solidFill>
                <a:latin typeface="Courier New" pitchFamily="49" charset="0"/>
              </a:rPr>
              <a:t> #define SLICES_PER_THREAD 5</a:t>
            </a:r>
          </a:p>
          <a:p>
            <a:r>
              <a:rPr lang="en-US" sz="900" b="1" dirty="0">
                <a:solidFill>
                  <a:srgbClr val="FF0000"/>
                </a:solidFill>
                <a:latin typeface="Courier New" pitchFamily="49" charset="0"/>
              </a:rPr>
              <a:t>  </a:t>
            </a:r>
            <a:r>
              <a:rPr lang="en-US" sz="900" b="1" dirty="0" err="1">
                <a:solidFill>
                  <a:srgbClr val="FF0000"/>
                </a:solidFill>
                <a:latin typeface="Courier New" pitchFamily="49" charset="0"/>
              </a:rPr>
              <a:t>nslices</a:t>
            </a:r>
            <a:r>
              <a:rPr lang="en-US" sz="900" b="1" dirty="0">
                <a:solidFill>
                  <a:srgbClr val="FF0000"/>
                </a:solidFill>
                <a:latin typeface="Courier New" pitchFamily="49" charset="0"/>
              </a:rPr>
              <a:t> = NUM_THREADS * SLICES_PER_THREAD;</a:t>
            </a:r>
          </a:p>
          <a:p>
            <a:r>
              <a:rPr lang="en-US" sz="900" b="1" dirty="0">
                <a:latin typeface="Courier New" pitchFamily="49" charset="0"/>
              </a:rPr>
              <a:t>  </a:t>
            </a:r>
            <a:r>
              <a:rPr lang="en-US" sz="900" b="1" dirty="0" err="1">
                <a:latin typeface="Courier New" pitchFamily="49" charset="0"/>
              </a:rPr>
              <a:t>srows</a:t>
            </a:r>
            <a:r>
              <a:rPr lang="en-US" sz="900" b="1" dirty="0">
                <a:latin typeface="Courier New" pitchFamily="49" charset="0"/>
              </a:rPr>
              <a:t> = </a:t>
            </a:r>
            <a:r>
              <a:rPr lang="en-US" sz="900" b="1" dirty="0" err="1">
                <a:latin typeface="Courier New" pitchFamily="49" charset="0"/>
              </a:rPr>
              <a:t>nrows</a:t>
            </a:r>
            <a:r>
              <a:rPr lang="en-US" sz="900" b="1" dirty="0">
                <a:latin typeface="Courier New" pitchFamily="49" charset="0"/>
              </a:rPr>
              <a:t> / </a:t>
            </a:r>
            <a:r>
              <a:rPr lang="en-US" sz="900" b="1" dirty="0" err="1">
                <a:latin typeface="Courier New" pitchFamily="49" charset="0"/>
              </a:rPr>
              <a:t>nslices</a:t>
            </a:r>
            <a:r>
              <a:rPr lang="en-US" sz="900" b="1" dirty="0">
                <a:latin typeface="Courier New" pitchFamily="49" charset="0"/>
              </a:rPr>
              <a:t>; if (</a:t>
            </a:r>
            <a:r>
              <a:rPr lang="en-US" sz="900" b="1" dirty="0" err="1">
                <a:latin typeface="Courier New" pitchFamily="49" charset="0"/>
              </a:rPr>
              <a:t>nrows</a:t>
            </a:r>
            <a:r>
              <a:rPr lang="en-US" sz="900" b="1" dirty="0">
                <a:latin typeface="Courier New" pitchFamily="49" charset="0"/>
              </a:rPr>
              <a:t> % </a:t>
            </a:r>
            <a:r>
              <a:rPr lang="en-US" sz="900" b="1" dirty="0" err="1">
                <a:latin typeface="Courier New" pitchFamily="49" charset="0"/>
              </a:rPr>
              <a:t>nslices</a:t>
            </a:r>
            <a:r>
              <a:rPr lang="en-US" sz="900" b="1" dirty="0">
                <a:latin typeface="Courier New" pitchFamily="49" charset="0"/>
              </a:rPr>
              <a:t>) ++</a:t>
            </a:r>
            <a:r>
              <a:rPr lang="en-US" sz="900" b="1" dirty="0" err="1">
                <a:latin typeface="Courier New" pitchFamily="49" charset="0"/>
              </a:rPr>
              <a:t>srows</a:t>
            </a:r>
            <a:r>
              <a:rPr lang="en-US" sz="900" b="1" dirty="0">
                <a:latin typeface="Courier New" pitchFamily="49" charset="0"/>
              </a:rPr>
              <a:t>;</a:t>
            </a:r>
          </a:p>
          <a:p>
            <a:endParaRPr lang="en-US" sz="900" b="1" dirty="0">
              <a:latin typeface="Courier New" pitchFamily="49" charset="0"/>
            </a:endParaRPr>
          </a:p>
          <a:p>
            <a:r>
              <a:rPr lang="en-US" sz="900" b="1" dirty="0">
                <a:latin typeface="Courier New" pitchFamily="49" charset="0"/>
              </a:rPr>
              <a:t>  crew = </a:t>
            </a:r>
            <a:r>
              <a:rPr lang="en-US" sz="900" b="1" dirty="0" err="1">
                <a:solidFill>
                  <a:srgbClr val="FF0000"/>
                </a:solidFill>
                <a:latin typeface="Courier New" pitchFamily="49" charset="0"/>
              </a:rPr>
              <a:t>work_queue_create</a:t>
            </a:r>
            <a:r>
              <a:rPr lang="en-US" sz="900" b="1" dirty="0">
                <a:latin typeface="Courier New" pitchFamily="49" charset="0"/>
              </a:rPr>
              <a:t>("Work Crew", </a:t>
            </a:r>
            <a:r>
              <a:rPr lang="en-US" sz="900" b="1" dirty="0" err="1">
                <a:latin typeface="Courier New" pitchFamily="49" charset="0"/>
              </a:rPr>
              <a:t>nslices</a:t>
            </a:r>
            <a:r>
              <a:rPr lang="en-US" sz="900" b="1" dirty="0">
                <a:latin typeface="Courier New" pitchFamily="49" charset="0"/>
              </a:rPr>
              <a:t>, NUM_THREADS);</a:t>
            </a:r>
          </a:p>
          <a:p>
            <a:endParaRPr lang="en-US" sz="900" b="1" dirty="0">
              <a:latin typeface="Courier New" pitchFamily="49" charset="0"/>
            </a:endParaRPr>
          </a:p>
          <a:p>
            <a:r>
              <a:rPr lang="en-US" sz="900" b="1" dirty="0">
                <a:latin typeface="Courier New" pitchFamily="49" charset="0"/>
              </a:rPr>
              <a:t>  for (</a:t>
            </a:r>
            <a:r>
              <a:rPr lang="en-US" sz="900" b="1" dirty="0" err="1">
                <a:latin typeface="Courier New" pitchFamily="49" charset="0"/>
              </a:rPr>
              <a:t>i</a:t>
            </a:r>
            <a:r>
              <a:rPr lang="en-US" sz="900" b="1" dirty="0">
                <a:latin typeface="Courier New" pitchFamily="49" charset="0"/>
              </a:rPr>
              <a:t> = 0; </a:t>
            </a:r>
            <a:r>
              <a:rPr lang="en-US" sz="900" b="1" dirty="0" err="1">
                <a:latin typeface="Courier New" pitchFamily="49" charset="0"/>
              </a:rPr>
              <a:t>i</a:t>
            </a:r>
            <a:r>
              <a:rPr lang="en-US" sz="900" b="1" dirty="0">
                <a:latin typeface="Courier New" pitchFamily="49" charset="0"/>
              </a:rPr>
              <a:t> &lt; </a:t>
            </a:r>
            <a:r>
              <a:rPr lang="en-US" sz="900" b="1" dirty="0" err="1">
                <a:latin typeface="Courier New" pitchFamily="49" charset="0"/>
              </a:rPr>
              <a:t>nslices</a:t>
            </a:r>
            <a:r>
              <a:rPr lang="en-US" sz="900" b="1" dirty="0">
                <a:latin typeface="Courier New" pitchFamily="49" charset="0"/>
              </a:rPr>
              <a:t>; ++</a:t>
            </a:r>
            <a:r>
              <a:rPr lang="en-US" sz="900" b="1" dirty="0" err="1">
                <a:latin typeface="Courier New" pitchFamily="49" charset="0"/>
              </a:rPr>
              <a:t>i</a:t>
            </a:r>
            <a:r>
              <a:rPr lang="en-US" sz="900" b="1" dirty="0">
                <a:latin typeface="Courier New" pitchFamily="49" charset="0"/>
              </a:rPr>
              <a:t>) {</a:t>
            </a:r>
          </a:p>
          <a:p>
            <a:r>
              <a:rPr lang="en-US" sz="900" b="1" dirty="0">
                <a:latin typeface="Courier New" pitchFamily="49" charset="0"/>
              </a:rPr>
              <a:t>    r0 = </a:t>
            </a:r>
            <a:r>
              <a:rPr lang="en-US" sz="900" b="1" dirty="0" err="1">
                <a:latin typeface="Courier New" pitchFamily="49" charset="0"/>
              </a:rPr>
              <a:t>i</a:t>
            </a:r>
            <a:r>
              <a:rPr lang="en-US" sz="900" b="1" dirty="0">
                <a:latin typeface="Courier New" pitchFamily="49" charset="0"/>
              </a:rPr>
              <a:t> * </a:t>
            </a:r>
            <a:r>
              <a:rPr lang="en-US" sz="900" b="1" dirty="0" err="1">
                <a:latin typeface="Courier New" pitchFamily="49" charset="0"/>
              </a:rPr>
              <a:t>srows</a:t>
            </a:r>
            <a:r>
              <a:rPr lang="en-US" sz="900" b="1" dirty="0">
                <a:latin typeface="Courier New" pitchFamily="49" charset="0"/>
              </a:rPr>
              <a:t>;</a:t>
            </a:r>
          </a:p>
          <a:p>
            <a:r>
              <a:rPr lang="en-US" sz="900" b="1" dirty="0">
                <a:latin typeface="Courier New" pitchFamily="49" charset="0"/>
              </a:rPr>
              <a:t>    r1 = (r0 + </a:t>
            </a:r>
            <a:r>
              <a:rPr lang="en-US" sz="900" b="1" dirty="0" err="1">
                <a:latin typeface="Courier New" pitchFamily="49" charset="0"/>
              </a:rPr>
              <a:t>srows</a:t>
            </a:r>
            <a:r>
              <a:rPr lang="en-US" sz="900" b="1" dirty="0">
                <a:latin typeface="Courier New" pitchFamily="49" charset="0"/>
              </a:rPr>
              <a:t> &lt; </a:t>
            </a:r>
            <a:r>
              <a:rPr lang="en-US" sz="900" b="1" dirty="0" err="1">
                <a:latin typeface="Courier New" pitchFamily="49" charset="0"/>
              </a:rPr>
              <a:t>nrows</a:t>
            </a:r>
            <a:r>
              <a:rPr lang="en-US" sz="900" b="1" dirty="0">
                <a:latin typeface="Courier New" pitchFamily="49" charset="0"/>
              </a:rPr>
              <a:t>)? r0 + </a:t>
            </a:r>
            <a:r>
              <a:rPr lang="en-US" sz="900" b="1" dirty="0" err="1">
                <a:latin typeface="Courier New" pitchFamily="49" charset="0"/>
              </a:rPr>
              <a:t>srows</a:t>
            </a:r>
            <a:r>
              <a:rPr lang="en-US" sz="900" b="1" dirty="0">
                <a:latin typeface="Courier New" pitchFamily="49" charset="0"/>
              </a:rPr>
              <a:t> : </a:t>
            </a:r>
            <a:r>
              <a:rPr lang="en-US" sz="900" b="1" dirty="0" err="1">
                <a:latin typeface="Courier New" pitchFamily="49" charset="0"/>
              </a:rPr>
              <a:t>nrows</a:t>
            </a:r>
            <a:r>
              <a:rPr lang="en-US" sz="900" b="1" dirty="0">
                <a:latin typeface="Courier New" pitchFamily="49" charset="0"/>
              </a:rPr>
              <a:t>;</a:t>
            </a:r>
          </a:p>
          <a:p>
            <a:r>
              <a:rPr lang="en-US" sz="900" b="1" dirty="0">
                <a:latin typeface="Courier New" pitchFamily="49" charset="0"/>
              </a:rPr>
              <a:t>    </a:t>
            </a:r>
            <a:r>
              <a:rPr lang="en-US" sz="900" b="1" dirty="0" err="1">
                <a:latin typeface="Courier New" pitchFamily="49" charset="0"/>
              </a:rPr>
              <a:t>pack_arg</a:t>
            </a:r>
            <a:r>
              <a:rPr lang="en-US" sz="900" b="1" dirty="0">
                <a:latin typeface="Courier New" pitchFamily="49" charset="0"/>
              </a:rPr>
              <a:t>(&amp;</a:t>
            </a:r>
            <a:r>
              <a:rPr lang="en-US" sz="900" b="1" dirty="0" err="1">
                <a:latin typeface="Courier New" pitchFamily="49" charset="0"/>
              </a:rPr>
              <a:t>arg</a:t>
            </a:r>
            <a:r>
              <a:rPr lang="en-US" sz="900" b="1" dirty="0">
                <a:latin typeface="Courier New" pitchFamily="49" charset="0"/>
              </a:rPr>
              <a:t>[</a:t>
            </a:r>
            <a:r>
              <a:rPr lang="en-US" sz="900" b="1" dirty="0" err="1">
                <a:latin typeface="Courier New" pitchFamily="49" charset="0"/>
              </a:rPr>
              <a:t>i</a:t>
            </a:r>
            <a:r>
              <a:rPr lang="en-US" sz="900" b="1" dirty="0">
                <a:latin typeface="Courier New" pitchFamily="49" charset="0"/>
              </a:rPr>
              <a:t>], </a:t>
            </a:r>
            <a:r>
              <a:rPr lang="en-US" sz="900" b="1" dirty="0" err="1">
                <a:latin typeface="Courier New" pitchFamily="49" charset="0"/>
              </a:rPr>
              <a:t>out_pixels</a:t>
            </a:r>
            <a:r>
              <a:rPr lang="en-US" sz="900" b="1" dirty="0">
                <a:latin typeface="Courier New" pitchFamily="49" charset="0"/>
              </a:rPr>
              <a:t>, </a:t>
            </a:r>
            <a:r>
              <a:rPr lang="en-US" sz="900" b="1" dirty="0" err="1">
                <a:latin typeface="Courier New" pitchFamily="49" charset="0"/>
              </a:rPr>
              <a:t>in_pixels</a:t>
            </a:r>
            <a:r>
              <a:rPr lang="en-US" sz="900" b="1" dirty="0">
                <a:latin typeface="Courier New" pitchFamily="49" charset="0"/>
              </a:rPr>
              <a:t>, r0, r1, </a:t>
            </a:r>
            <a:r>
              <a:rPr lang="en-US" sz="900" b="1" dirty="0" err="1">
                <a:latin typeface="Courier New" pitchFamily="49" charset="0"/>
              </a:rPr>
              <a:t>nrows</a:t>
            </a:r>
            <a:r>
              <a:rPr lang="en-US" sz="900" b="1" dirty="0">
                <a:latin typeface="Courier New" pitchFamily="49" charset="0"/>
              </a:rPr>
              <a:t>, </a:t>
            </a:r>
            <a:r>
              <a:rPr lang="en-US" sz="900" b="1" dirty="0" err="1">
                <a:latin typeface="Courier New" pitchFamily="49" charset="0"/>
              </a:rPr>
              <a:t>ncols</a:t>
            </a:r>
            <a:r>
              <a:rPr lang="en-US" sz="900" b="1" dirty="0">
                <a:latin typeface="Courier New" pitchFamily="49" charset="0"/>
              </a:rPr>
              <a:t>);</a:t>
            </a:r>
          </a:p>
          <a:p>
            <a:r>
              <a:rPr lang="en-US" sz="900" b="1" dirty="0">
                <a:latin typeface="Courier New" pitchFamily="49" charset="0"/>
              </a:rPr>
              <a:t>    </a:t>
            </a:r>
            <a:r>
              <a:rPr lang="en-US" sz="900" b="1" dirty="0" err="1">
                <a:solidFill>
                  <a:srgbClr val="FF0000"/>
                </a:solidFill>
                <a:latin typeface="Courier New" pitchFamily="49" charset="0"/>
              </a:rPr>
              <a:t>work_queue_add_item</a:t>
            </a:r>
            <a:r>
              <a:rPr lang="en-US" sz="900" b="1" dirty="0">
                <a:latin typeface="Courier New" pitchFamily="49" charset="0"/>
              </a:rPr>
              <a:t>(crew, </a:t>
            </a:r>
            <a:r>
              <a:rPr lang="en-US" sz="900" b="1" dirty="0" err="1">
                <a:latin typeface="Courier New" pitchFamily="49" charset="0"/>
              </a:rPr>
              <a:t>edge_detect_rows</a:t>
            </a:r>
            <a:r>
              <a:rPr lang="en-US" sz="900" b="1" dirty="0">
                <a:latin typeface="Courier New" pitchFamily="49" charset="0"/>
              </a:rPr>
              <a:t>, &amp;</a:t>
            </a:r>
            <a:r>
              <a:rPr lang="en-US" sz="900" b="1" dirty="0" err="1">
                <a:latin typeface="Courier New" pitchFamily="49" charset="0"/>
              </a:rPr>
              <a:t>arg</a:t>
            </a:r>
            <a:r>
              <a:rPr lang="en-US" sz="900" b="1" dirty="0">
                <a:latin typeface="Courier New" pitchFamily="49" charset="0"/>
              </a:rPr>
              <a:t>[</a:t>
            </a:r>
            <a:r>
              <a:rPr lang="en-US" sz="900" b="1" dirty="0" err="1">
                <a:latin typeface="Courier New" pitchFamily="49" charset="0"/>
              </a:rPr>
              <a:t>i</a:t>
            </a:r>
            <a:r>
              <a:rPr lang="en-US" sz="900" b="1" dirty="0">
                <a:latin typeface="Courier New" pitchFamily="49" charset="0"/>
              </a:rPr>
              <a:t>]);</a:t>
            </a:r>
          </a:p>
          <a:p>
            <a:r>
              <a:rPr lang="en-US" sz="900" b="1" dirty="0">
                <a:latin typeface="Courier New" pitchFamily="49" charset="0"/>
              </a:rPr>
              <a:t>  } </a:t>
            </a:r>
            <a:r>
              <a:rPr lang="en-US" sz="900" b="1" dirty="0" err="1">
                <a:solidFill>
                  <a:srgbClr val="FF0000"/>
                </a:solidFill>
                <a:latin typeface="Courier New" pitchFamily="49" charset="0"/>
              </a:rPr>
              <a:t>work_queue_empty</a:t>
            </a:r>
            <a:r>
              <a:rPr lang="en-US" sz="900" b="1" dirty="0">
                <a:latin typeface="Courier New" pitchFamily="49" charset="0"/>
              </a:rPr>
              <a:t>(&amp;crew);</a:t>
            </a:r>
          </a:p>
        </p:txBody>
      </p:sp>
    </p:spTree>
    <p:extLst>
      <p:ext uri="{BB962C8B-B14F-4D97-AF65-F5344CB8AC3E}">
        <p14:creationId xmlns:p14="http://schemas.microsoft.com/office/powerpoint/2010/main" xmlns="" val="2803217107"/>
      </p:ext>
    </p:extLst>
  </p:cSld>
  <p:clrMapOvr>
    <a:masterClrMapping/>
  </p:clrMapOvr>
  <p:transition>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idx="1"/>
          </p:nvPr>
        </p:nvSpPr>
        <p:spPr>
          <a:xfrm>
            <a:off x="800060" y="1498406"/>
            <a:ext cx="7241028" cy="1821791"/>
          </a:xfrm>
        </p:spPr>
        <p:txBody>
          <a:bodyPr>
            <a:normAutofit fontScale="92500" lnSpcReduction="10000"/>
          </a:bodyPr>
          <a:lstStyle/>
          <a:p>
            <a:pPr>
              <a:spcBef>
                <a:spcPts val="1200"/>
              </a:spcBef>
            </a:pPr>
            <a:r>
              <a:rPr lang="en-US" sz="2400" smtClean="0"/>
              <a:t>Results:</a:t>
            </a:r>
          </a:p>
          <a:p>
            <a:pPr lvl="1">
              <a:spcBef>
                <a:spcPts val="1200"/>
              </a:spcBef>
            </a:pPr>
            <a:r>
              <a:rPr lang="en-US" sz="2400" smtClean="0"/>
              <a:t>Improved load balancing</a:t>
            </a:r>
          </a:p>
          <a:p>
            <a:pPr lvl="1">
              <a:spcBef>
                <a:spcPts val="1200"/>
              </a:spcBef>
            </a:pPr>
            <a:r>
              <a:rPr lang="en-US" sz="2400" smtClean="0"/>
              <a:t>Some loss of data locality</a:t>
            </a:r>
          </a:p>
          <a:p>
            <a:pPr lvl="1">
              <a:spcBef>
                <a:spcPts val="1200"/>
              </a:spcBef>
            </a:pPr>
            <a:r>
              <a:rPr lang="en-US" sz="2400" smtClean="0"/>
              <a:t>Easy to tune thread and work item granularity</a:t>
            </a:r>
            <a:endParaRPr lang="en-US" sz="2400" dirty="0"/>
          </a:p>
        </p:txBody>
      </p:sp>
      <p:sp>
        <p:nvSpPr>
          <p:cNvPr id="235522" name="Rectangle 2"/>
          <p:cNvSpPr>
            <a:spLocks noGrp="1" noChangeArrowheads="1"/>
          </p:cNvSpPr>
          <p:nvPr>
            <p:ph type="title"/>
          </p:nvPr>
        </p:nvSpPr>
        <p:spPr/>
        <p:txBody>
          <a:bodyPr/>
          <a:lstStyle/>
          <a:p>
            <a:r>
              <a:rPr lang="en-US" smtClean="0"/>
              <a:t>Data Parallel - Sixth Results</a:t>
            </a:r>
            <a:endParaRPr lang="en-US" dirty="0"/>
          </a:p>
        </p:txBody>
      </p:sp>
      <p:graphicFrame>
        <p:nvGraphicFramePr>
          <p:cNvPr id="8" name="Object 2"/>
          <p:cNvGraphicFramePr>
            <a:graphicFrameLocks noChangeAspect="1"/>
          </p:cNvGraphicFramePr>
          <p:nvPr>
            <p:extLst>
              <p:ext uri="{D42A27DB-BD31-4B8C-83A1-F6EECF244321}">
                <p14:modId xmlns:p14="http://schemas.microsoft.com/office/powerpoint/2010/main" xmlns="" val="921362478"/>
              </p:ext>
            </p:extLst>
          </p:nvPr>
        </p:nvGraphicFramePr>
        <p:xfrm>
          <a:off x="2287227" y="3426707"/>
          <a:ext cx="4566371" cy="2684555"/>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9"/>
          <p:cNvPicPr>
            <a:picLocks noChangeAspect="1" noChangeArrowheads="1"/>
          </p:cNvPicPr>
          <p:nvPr/>
        </p:nvPicPr>
        <p:blipFill>
          <a:blip r:embed="rId4" cstate="print"/>
          <a:srcRect/>
          <a:stretch>
            <a:fillRect/>
          </a:stretch>
        </p:blipFill>
        <p:spPr bwMode="auto">
          <a:xfrm>
            <a:off x="6858000" y="1192958"/>
            <a:ext cx="1803400" cy="1395412"/>
          </a:xfrm>
          <a:prstGeom prst="rect">
            <a:avLst/>
          </a:prstGeom>
          <a:noFill/>
          <a:ln w="38100" algn="ctr">
            <a:noFill/>
            <a:miter lim="800000"/>
            <a:headEnd/>
            <a:tailEnd/>
          </a:ln>
          <a:effectLst/>
        </p:spPr>
      </p:pic>
    </p:spTree>
    <p:extLst>
      <p:ext uri="{BB962C8B-B14F-4D97-AF65-F5344CB8AC3E}">
        <p14:creationId xmlns:p14="http://schemas.microsoft.com/office/powerpoint/2010/main" xmlns="" val="1832854418"/>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Pthreads</a:t>
            </a:r>
            <a:r>
              <a:rPr lang="en-US" dirty="0" smtClean="0"/>
              <a:t> API – Part 3</a:t>
            </a:r>
          </a:p>
        </p:txBody>
      </p:sp>
    </p:spTree>
    <p:extLst>
      <p:ext uri="{BB962C8B-B14F-4D97-AF65-F5344CB8AC3E}">
        <p14:creationId xmlns:p14="http://schemas.microsoft.com/office/powerpoint/2010/main" xmlns="" val="1455867896"/>
      </p:ext>
    </p:extLst>
  </p:cSld>
  <p:clrMapOvr>
    <a:masterClrMapping/>
  </p:clrMapOvr>
  <p:transition>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a:t>
            </a:r>
            <a:r>
              <a:rPr lang="en-US" baseline="0" dirty="0" smtClean="0"/>
              <a:t> Write Lock</a:t>
            </a:r>
            <a:endParaRPr lang="en-US" dirty="0"/>
          </a:p>
        </p:txBody>
      </p:sp>
      <p:sp>
        <p:nvSpPr>
          <p:cNvPr id="3" name="Content Placeholder 2"/>
          <p:cNvSpPr>
            <a:spLocks noGrp="1"/>
          </p:cNvSpPr>
          <p:nvPr>
            <p:ph type="body" sz="quarter" idx="10"/>
          </p:nvPr>
        </p:nvSpPr>
        <p:spPr>
          <a:xfrm>
            <a:off x="533400" y="1370669"/>
            <a:ext cx="4919134" cy="4667249"/>
          </a:xfrm>
        </p:spPr>
        <p:txBody>
          <a:bodyPr/>
          <a:lstStyle/>
          <a:p>
            <a:pPr>
              <a:spcBef>
                <a:spcPts val="4800"/>
              </a:spcBef>
            </a:pPr>
            <a:r>
              <a:rPr lang="en-US" dirty="0" smtClean="0"/>
              <a:t>Often a variable is read frequently by multiple threads and updated less frequently</a:t>
            </a:r>
          </a:p>
          <a:p>
            <a:pPr>
              <a:spcBef>
                <a:spcPts val="4800"/>
              </a:spcBef>
            </a:pPr>
            <a:r>
              <a:rPr lang="en-US" dirty="0" smtClean="0"/>
              <a:t>A </a:t>
            </a:r>
            <a:r>
              <a:rPr lang="en-US" sz="2200" b="1" dirty="0" err="1" smtClean="0">
                <a:latin typeface="Courier New" pitchFamily="49" charset="0"/>
                <a:cs typeface="Courier New" pitchFamily="49" charset="0"/>
              </a:rPr>
              <a:t>pthread_rwlock</a:t>
            </a:r>
            <a:r>
              <a:rPr lang="en-US" dirty="0" smtClean="0"/>
              <a:t> allows multiple readers to acquire the </a:t>
            </a:r>
            <a:r>
              <a:rPr lang="en-US" dirty="0" err="1" smtClean="0"/>
              <a:t>rwlock</a:t>
            </a:r>
            <a:r>
              <a:rPr lang="en-US" dirty="0" smtClean="0"/>
              <a:t> simultaneously or one writer to acquire the </a:t>
            </a:r>
            <a:r>
              <a:rPr lang="en-US" dirty="0" err="1" smtClean="0"/>
              <a:t>rwlock</a:t>
            </a:r>
            <a:r>
              <a:rPr lang="en-US" dirty="0" smtClean="0"/>
              <a:t>.</a:t>
            </a:r>
          </a:p>
          <a:p>
            <a:pPr>
              <a:spcBef>
                <a:spcPts val="4800"/>
              </a:spcBef>
            </a:pPr>
            <a:r>
              <a:rPr lang="en-US" dirty="0" smtClean="0"/>
              <a:t>Not all </a:t>
            </a:r>
            <a:r>
              <a:rPr lang="en-US" dirty="0" err="1" smtClean="0"/>
              <a:t>pthread</a:t>
            </a:r>
            <a:r>
              <a:rPr lang="en-US" dirty="0" smtClean="0"/>
              <a:t> libraries support </a:t>
            </a:r>
            <a:r>
              <a:rPr lang="en-US" b="1" dirty="0" err="1" smtClean="0">
                <a:latin typeface="Courier New" pitchFamily="49" charset="0"/>
                <a:cs typeface="Courier New" pitchFamily="49" charset="0"/>
              </a:rPr>
              <a:t>pthread_rwlock</a:t>
            </a:r>
            <a:endParaRPr lang="en-US" dirty="0" smtClean="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20267" y="1457690"/>
            <a:ext cx="3263019" cy="42379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5352989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2386" name="Rectangle 2"/>
          <p:cNvSpPr>
            <a:spLocks noGrp="1" noChangeArrowheads="1"/>
          </p:cNvSpPr>
          <p:nvPr>
            <p:ph type="title"/>
          </p:nvPr>
        </p:nvSpPr>
        <p:spPr/>
        <p:txBody>
          <a:bodyPr/>
          <a:lstStyle/>
          <a:p>
            <a:pPr>
              <a:defRPr/>
            </a:pPr>
            <a:r>
              <a:rPr dirty="0" err="1"/>
              <a:t>Freescale’s</a:t>
            </a:r>
            <a:r>
              <a:rPr dirty="0"/>
              <a:t> </a:t>
            </a:r>
            <a:r>
              <a:rPr dirty="0" err="1" smtClean="0"/>
              <a:t>QorIQ</a:t>
            </a:r>
            <a:r>
              <a:rPr dirty="0" smtClean="0"/>
              <a:t> P-Series </a:t>
            </a:r>
            <a:r>
              <a:rPr dirty="0" err="1" smtClean="0"/>
              <a:t>Multicore</a:t>
            </a:r>
            <a:r>
              <a:rPr dirty="0" smtClean="0"/>
              <a:t> </a:t>
            </a:r>
            <a:r>
              <a:rPr dirty="0"/>
              <a:t>Platform</a:t>
            </a:r>
          </a:p>
        </p:txBody>
      </p:sp>
      <p:pic>
        <p:nvPicPr>
          <p:cNvPr id="25603" name="Picture 3"/>
          <p:cNvPicPr>
            <a:picLocks noChangeAspect="1" noChangeArrowheads="1"/>
          </p:cNvPicPr>
          <p:nvPr/>
        </p:nvPicPr>
        <p:blipFill>
          <a:blip r:embed="rId3" cstate="print"/>
          <a:srcRect/>
          <a:stretch>
            <a:fillRect/>
          </a:stretch>
        </p:blipFill>
        <p:spPr bwMode="auto">
          <a:xfrm>
            <a:off x="8408988" y="5610225"/>
            <a:ext cx="481012" cy="698500"/>
          </a:xfrm>
          <a:prstGeom prst="rect">
            <a:avLst/>
          </a:prstGeom>
          <a:noFill/>
          <a:ln w="9525" algn="ctr">
            <a:noFill/>
            <a:prstDash val="dash"/>
            <a:miter lim="800000"/>
            <a:headEnd/>
            <a:tailEnd/>
          </a:ln>
        </p:spPr>
      </p:pic>
      <p:sp>
        <p:nvSpPr>
          <p:cNvPr id="25604" name="Rectangle 7"/>
          <p:cNvSpPr>
            <a:spLocks noChangeArrowheads="1"/>
          </p:cNvSpPr>
          <p:nvPr/>
        </p:nvSpPr>
        <p:spPr bwMode="auto">
          <a:xfrm>
            <a:off x="241300" y="992188"/>
            <a:ext cx="2355850" cy="217487"/>
          </a:xfrm>
          <a:prstGeom prst="rect">
            <a:avLst/>
          </a:prstGeom>
          <a:solidFill>
            <a:srgbClr val="A5B3AB"/>
          </a:solidFill>
          <a:ln w="9525" algn="ctr">
            <a:noFill/>
            <a:miter lim="800000"/>
            <a:headEnd/>
            <a:tailEnd/>
          </a:ln>
        </p:spPr>
        <p:txBody>
          <a:bodyPr wrap="none" anchor="ctr"/>
          <a:lstStyle/>
          <a:p>
            <a:r>
              <a:rPr lang="en-US" sz="1200">
                <a:solidFill>
                  <a:schemeClr val="bg1"/>
                </a:solidFill>
              </a:rPr>
              <a:t>Freescale Multicore Platform</a:t>
            </a:r>
          </a:p>
        </p:txBody>
      </p:sp>
      <p:sp>
        <p:nvSpPr>
          <p:cNvPr id="25605" name="Rectangle 8"/>
          <p:cNvSpPr>
            <a:spLocks noChangeArrowheads="1"/>
          </p:cNvSpPr>
          <p:nvPr/>
        </p:nvSpPr>
        <p:spPr bwMode="auto">
          <a:xfrm>
            <a:off x="2640013" y="992188"/>
            <a:ext cx="2641600" cy="209550"/>
          </a:xfrm>
          <a:prstGeom prst="rect">
            <a:avLst/>
          </a:prstGeom>
          <a:solidFill>
            <a:srgbClr val="CED6D1"/>
          </a:solidFill>
          <a:ln w="9525" algn="ctr">
            <a:noFill/>
            <a:miter lim="800000"/>
            <a:headEnd/>
            <a:tailEnd/>
          </a:ln>
        </p:spPr>
        <p:txBody>
          <a:bodyPr wrap="none" anchor="ctr"/>
          <a:lstStyle/>
          <a:p>
            <a:endParaRPr lang="en-US"/>
          </a:p>
        </p:txBody>
      </p:sp>
      <p:sp>
        <p:nvSpPr>
          <p:cNvPr id="25606" name="Rectangle 9"/>
          <p:cNvSpPr>
            <a:spLocks noChangeArrowheads="1"/>
          </p:cNvSpPr>
          <p:nvPr/>
        </p:nvSpPr>
        <p:spPr bwMode="ltGray">
          <a:xfrm>
            <a:off x="236538" y="1323975"/>
            <a:ext cx="5181600" cy="1582738"/>
          </a:xfrm>
          <a:prstGeom prst="rect">
            <a:avLst/>
          </a:prstGeom>
          <a:solidFill>
            <a:srgbClr val="C2CCD8"/>
          </a:solidFill>
          <a:ln w="9525" algn="ctr">
            <a:noFill/>
            <a:miter lim="800000"/>
            <a:headEnd/>
            <a:tailEnd/>
          </a:ln>
        </p:spPr>
        <p:txBody>
          <a:bodyPr wrap="none" anchor="ctr"/>
          <a:lstStyle/>
          <a:p>
            <a:endParaRPr lang="en-US" sz="1200">
              <a:solidFill>
                <a:schemeClr val="bg1"/>
              </a:solidFill>
            </a:endParaRPr>
          </a:p>
        </p:txBody>
      </p:sp>
      <p:sp>
        <p:nvSpPr>
          <p:cNvPr id="25607" name="Rectangle 10"/>
          <p:cNvSpPr>
            <a:spLocks noChangeArrowheads="1"/>
          </p:cNvSpPr>
          <p:nvPr/>
        </p:nvSpPr>
        <p:spPr bwMode="auto">
          <a:xfrm>
            <a:off x="1401763" y="1306513"/>
            <a:ext cx="2281237" cy="217487"/>
          </a:xfrm>
          <a:prstGeom prst="rect">
            <a:avLst/>
          </a:prstGeom>
          <a:noFill/>
          <a:ln w="9525" algn="ctr">
            <a:noFill/>
            <a:miter lim="800000"/>
            <a:headEnd/>
            <a:tailEnd/>
          </a:ln>
        </p:spPr>
        <p:txBody>
          <a:bodyPr wrap="none" anchor="ctr"/>
          <a:lstStyle/>
          <a:p>
            <a:r>
              <a:rPr lang="en-US" sz="1200">
                <a:solidFill>
                  <a:schemeClr val="tx2"/>
                </a:solidFill>
              </a:rPr>
              <a:t>Power Architecture</a:t>
            </a:r>
            <a:r>
              <a:rPr lang="en-US" sz="1200" baseline="30000">
                <a:solidFill>
                  <a:schemeClr val="tx2"/>
                </a:solidFill>
              </a:rPr>
              <a:t>®</a:t>
            </a:r>
            <a:r>
              <a:rPr lang="en-US" sz="1200">
                <a:solidFill>
                  <a:schemeClr val="tx2"/>
                </a:solidFill>
              </a:rPr>
              <a:t> Cores</a:t>
            </a:r>
          </a:p>
        </p:txBody>
      </p:sp>
      <p:sp>
        <p:nvSpPr>
          <p:cNvPr id="25608" name="Rectangle 11"/>
          <p:cNvSpPr>
            <a:spLocks noChangeArrowheads="1"/>
          </p:cNvSpPr>
          <p:nvPr/>
        </p:nvSpPr>
        <p:spPr bwMode="ltGray">
          <a:xfrm>
            <a:off x="236538" y="3001963"/>
            <a:ext cx="1905000" cy="3071812"/>
          </a:xfrm>
          <a:prstGeom prst="rect">
            <a:avLst/>
          </a:prstGeom>
          <a:solidFill>
            <a:srgbClr val="C2CCD8"/>
          </a:solidFill>
          <a:ln w="9525" algn="ctr">
            <a:noFill/>
            <a:miter lim="800000"/>
            <a:headEnd/>
            <a:tailEnd/>
          </a:ln>
        </p:spPr>
        <p:txBody>
          <a:bodyPr wrap="none" anchor="ctr"/>
          <a:lstStyle/>
          <a:p>
            <a:endParaRPr lang="en-US" sz="1200">
              <a:solidFill>
                <a:schemeClr val="bg1"/>
              </a:solidFill>
            </a:endParaRPr>
          </a:p>
        </p:txBody>
      </p:sp>
      <p:sp>
        <p:nvSpPr>
          <p:cNvPr id="25609" name="Rectangle 12"/>
          <p:cNvSpPr>
            <a:spLocks noChangeArrowheads="1"/>
          </p:cNvSpPr>
          <p:nvPr/>
        </p:nvSpPr>
        <p:spPr bwMode="auto">
          <a:xfrm>
            <a:off x="250825" y="3070225"/>
            <a:ext cx="1963738" cy="217488"/>
          </a:xfrm>
          <a:prstGeom prst="rect">
            <a:avLst/>
          </a:prstGeom>
          <a:noFill/>
          <a:ln w="9525" algn="ctr">
            <a:noFill/>
            <a:miter lim="800000"/>
            <a:headEnd/>
            <a:tailEnd/>
          </a:ln>
        </p:spPr>
        <p:txBody>
          <a:bodyPr wrap="none" anchor="ctr"/>
          <a:lstStyle/>
          <a:p>
            <a:r>
              <a:rPr lang="en-US" sz="1200">
                <a:solidFill>
                  <a:schemeClr val="tx2"/>
                </a:solidFill>
              </a:rPr>
              <a:t>On-Demand Acceleration</a:t>
            </a:r>
          </a:p>
        </p:txBody>
      </p:sp>
      <p:grpSp>
        <p:nvGrpSpPr>
          <p:cNvPr id="2" name="Group 77"/>
          <p:cNvGrpSpPr>
            <a:grpSpLocks/>
          </p:cNvGrpSpPr>
          <p:nvPr/>
        </p:nvGrpSpPr>
        <p:grpSpPr bwMode="auto">
          <a:xfrm>
            <a:off x="1925638" y="2982913"/>
            <a:ext cx="1963737" cy="1779587"/>
            <a:chOff x="2130609" y="2915444"/>
            <a:chExt cx="1963615" cy="1779385"/>
          </a:xfrm>
        </p:grpSpPr>
        <p:sp>
          <p:nvSpPr>
            <p:cNvPr id="25680" name="Rectangle 20"/>
            <p:cNvSpPr>
              <a:spLocks noChangeArrowheads="1"/>
            </p:cNvSpPr>
            <p:nvPr/>
          </p:nvSpPr>
          <p:spPr bwMode="auto">
            <a:xfrm>
              <a:off x="2394844" y="2915444"/>
              <a:ext cx="1460988" cy="1779385"/>
            </a:xfrm>
            <a:prstGeom prst="rect">
              <a:avLst/>
            </a:prstGeom>
            <a:solidFill>
              <a:srgbClr val="A5B3AB"/>
            </a:solidFill>
            <a:ln w="9525" algn="ctr">
              <a:noFill/>
              <a:miter lim="800000"/>
              <a:headEnd/>
              <a:tailEnd/>
            </a:ln>
          </p:spPr>
          <p:txBody>
            <a:bodyPr wrap="none" anchor="ctr"/>
            <a:lstStyle/>
            <a:p>
              <a:endParaRPr lang="en-US" sz="1200">
                <a:solidFill>
                  <a:schemeClr val="bg1"/>
                </a:solidFill>
              </a:endParaRPr>
            </a:p>
          </p:txBody>
        </p:sp>
        <p:sp>
          <p:nvSpPr>
            <p:cNvPr id="25681" name="Rectangle 21"/>
            <p:cNvSpPr>
              <a:spLocks noChangeArrowheads="1"/>
            </p:cNvSpPr>
            <p:nvPr/>
          </p:nvSpPr>
          <p:spPr bwMode="auto">
            <a:xfrm>
              <a:off x="2130609" y="2941234"/>
              <a:ext cx="1963615" cy="217487"/>
            </a:xfrm>
            <a:prstGeom prst="rect">
              <a:avLst/>
            </a:prstGeom>
            <a:noFill/>
            <a:ln w="9525" algn="ctr">
              <a:noFill/>
              <a:miter lim="800000"/>
              <a:headEnd/>
              <a:tailEnd/>
            </a:ln>
          </p:spPr>
          <p:txBody>
            <a:bodyPr wrap="none" anchor="ctr"/>
            <a:lstStyle/>
            <a:p>
              <a:pPr algn="ctr"/>
              <a:r>
                <a:rPr lang="en-US" sz="1200">
                  <a:solidFill>
                    <a:schemeClr val="bg1"/>
                  </a:solidFill>
                </a:rPr>
                <a:t>CoreNet™ Fabric</a:t>
              </a:r>
            </a:p>
          </p:txBody>
        </p:sp>
        <p:grpSp>
          <p:nvGrpSpPr>
            <p:cNvPr id="3" name="Group 22"/>
            <p:cNvGrpSpPr>
              <a:grpSpLocks/>
            </p:cNvGrpSpPr>
            <p:nvPr/>
          </p:nvGrpSpPr>
          <p:grpSpPr bwMode="auto">
            <a:xfrm>
              <a:off x="2640103" y="3485998"/>
              <a:ext cx="933450" cy="630237"/>
              <a:chOff x="1496" y="1857"/>
              <a:chExt cx="588" cy="397"/>
            </a:xfrm>
          </p:grpSpPr>
          <p:grpSp>
            <p:nvGrpSpPr>
              <p:cNvPr id="4" name="Group 23"/>
              <p:cNvGrpSpPr>
                <a:grpSpLocks/>
              </p:cNvGrpSpPr>
              <p:nvPr/>
            </p:nvGrpSpPr>
            <p:grpSpPr bwMode="auto">
              <a:xfrm>
                <a:off x="1496" y="1876"/>
                <a:ext cx="588" cy="378"/>
                <a:chOff x="1496" y="1857"/>
                <a:chExt cx="588" cy="378"/>
              </a:xfrm>
            </p:grpSpPr>
            <p:sp>
              <p:nvSpPr>
                <p:cNvPr id="25691" name="Line 24"/>
                <p:cNvSpPr>
                  <a:spLocks noChangeShapeType="1"/>
                </p:cNvSpPr>
                <p:nvPr/>
              </p:nvSpPr>
              <p:spPr bwMode="auto">
                <a:xfrm>
                  <a:off x="1496" y="1862"/>
                  <a:ext cx="117" cy="0"/>
                </a:xfrm>
                <a:prstGeom prst="line">
                  <a:avLst/>
                </a:prstGeom>
                <a:noFill/>
                <a:ln w="28575">
                  <a:solidFill>
                    <a:schemeClr val="bg1"/>
                  </a:solidFill>
                  <a:round/>
                  <a:headEnd/>
                  <a:tailEnd/>
                </a:ln>
              </p:spPr>
              <p:txBody>
                <a:bodyPr/>
                <a:lstStyle/>
                <a:p>
                  <a:endParaRPr lang="en-US"/>
                </a:p>
              </p:txBody>
            </p:sp>
            <p:sp>
              <p:nvSpPr>
                <p:cNvPr id="25692" name="Line 25"/>
                <p:cNvSpPr>
                  <a:spLocks noChangeShapeType="1"/>
                </p:cNvSpPr>
                <p:nvPr/>
              </p:nvSpPr>
              <p:spPr bwMode="auto">
                <a:xfrm>
                  <a:off x="1602" y="1857"/>
                  <a:ext cx="378" cy="378"/>
                </a:xfrm>
                <a:prstGeom prst="line">
                  <a:avLst/>
                </a:prstGeom>
                <a:noFill/>
                <a:ln w="28575">
                  <a:solidFill>
                    <a:schemeClr val="bg1"/>
                  </a:solidFill>
                  <a:round/>
                  <a:headEnd/>
                  <a:tailEnd/>
                </a:ln>
              </p:spPr>
              <p:txBody>
                <a:bodyPr/>
                <a:lstStyle/>
                <a:p>
                  <a:endParaRPr lang="en-US"/>
                </a:p>
              </p:txBody>
            </p:sp>
            <p:sp>
              <p:nvSpPr>
                <p:cNvPr id="25693" name="Line 26"/>
                <p:cNvSpPr>
                  <a:spLocks noChangeShapeType="1"/>
                </p:cNvSpPr>
                <p:nvPr/>
              </p:nvSpPr>
              <p:spPr bwMode="auto">
                <a:xfrm flipH="1">
                  <a:off x="1598" y="1857"/>
                  <a:ext cx="378" cy="378"/>
                </a:xfrm>
                <a:prstGeom prst="line">
                  <a:avLst/>
                </a:prstGeom>
                <a:noFill/>
                <a:ln w="28575">
                  <a:solidFill>
                    <a:schemeClr val="bg1"/>
                  </a:solidFill>
                  <a:round/>
                  <a:headEnd/>
                  <a:tailEnd/>
                </a:ln>
              </p:spPr>
              <p:txBody>
                <a:bodyPr/>
                <a:lstStyle/>
                <a:p>
                  <a:endParaRPr lang="en-US"/>
                </a:p>
              </p:txBody>
            </p:sp>
            <p:sp>
              <p:nvSpPr>
                <p:cNvPr id="25694" name="Line 27"/>
                <p:cNvSpPr>
                  <a:spLocks noChangeShapeType="1"/>
                </p:cNvSpPr>
                <p:nvPr/>
              </p:nvSpPr>
              <p:spPr bwMode="auto">
                <a:xfrm>
                  <a:off x="1967" y="1862"/>
                  <a:ext cx="117" cy="0"/>
                </a:xfrm>
                <a:prstGeom prst="line">
                  <a:avLst/>
                </a:prstGeom>
                <a:noFill/>
                <a:ln w="28575">
                  <a:solidFill>
                    <a:schemeClr val="bg1"/>
                  </a:solidFill>
                  <a:round/>
                  <a:headEnd/>
                  <a:tailEnd/>
                </a:ln>
              </p:spPr>
              <p:txBody>
                <a:bodyPr/>
                <a:lstStyle/>
                <a:p>
                  <a:endParaRPr lang="en-US"/>
                </a:p>
              </p:txBody>
            </p:sp>
            <p:sp>
              <p:nvSpPr>
                <p:cNvPr id="25695" name="Line 28"/>
                <p:cNvSpPr>
                  <a:spLocks noChangeShapeType="1"/>
                </p:cNvSpPr>
                <p:nvPr/>
              </p:nvSpPr>
              <p:spPr bwMode="auto">
                <a:xfrm>
                  <a:off x="1496" y="2231"/>
                  <a:ext cx="117" cy="0"/>
                </a:xfrm>
                <a:prstGeom prst="line">
                  <a:avLst/>
                </a:prstGeom>
                <a:noFill/>
                <a:ln w="28575">
                  <a:solidFill>
                    <a:schemeClr val="bg1"/>
                  </a:solidFill>
                  <a:round/>
                  <a:headEnd/>
                  <a:tailEnd/>
                </a:ln>
              </p:spPr>
              <p:txBody>
                <a:bodyPr/>
                <a:lstStyle/>
                <a:p>
                  <a:endParaRPr lang="en-US"/>
                </a:p>
              </p:txBody>
            </p:sp>
            <p:sp>
              <p:nvSpPr>
                <p:cNvPr id="25696" name="Line 29"/>
                <p:cNvSpPr>
                  <a:spLocks noChangeShapeType="1"/>
                </p:cNvSpPr>
                <p:nvPr/>
              </p:nvSpPr>
              <p:spPr bwMode="auto">
                <a:xfrm>
                  <a:off x="1967" y="2231"/>
                  <a:ext cx="117" cy="0"/>
                </a:xfrm>
                <a:prstGeom prst="line">
                  <a:avLst/>
                </a:prstGeom>
                <a:noFill/>
                <a:ln w="28575">
                  <a:solidFill>
                    <a:schemeClr val="bg1"/>
                  </a:solidFill>
                  <a:round/>
                  <a:headEnd/>
                  <a:tailEnd/>
                </a:ln>
              </p:spPr>
              <p:txBody>
                <a:bodyPr/>
                <a:lstStyle/>
                <a:p>
                  <a:endParaRPr lang="en-US"/>
                </a:p>
              </p:txBody>
            </p:sp>
          </p:grpSp>
          <p:grpSp>
            <p:nvGrpSpPr>
              <p:cNvPr id="5" name="Group 30" hidden="1"/>
              <p:cNvGrpSpPr>
                <a:grpSpLocks/>
              </p:cNvGrpSpPr>
              <p:nvPr/>
            </p:nvGrpSpPr>
            <p:grpSpPr bwMode="auto">
              <a:xfrm>
                <a:off x="1496" y="1857"/>
                <a:ext cx="588" cy="378"/>
                <a:chOff x="1496" y="1857"/>
                <a:chExt cx="588" cy="378"/>
              </a:xfrm>
            </p:grpSpPr>
            <p:sp>
              <p:nvSpPr>
                <p:cNvPr id="25685" name="Line 31"/>
                <p:cNvSpPr>
                  <a:spLocks noChangeShapeType="1"/>
                </p:cNvSpPr>
                <p:nvPr/>
              </p:nvSpPr>
              <p:spPr bwMode="auto">
                <a:xfrm>
                  <a:off x="1496" y="1862"/>
                  <a:ext cx="117" cy="0"/>
                </a:xfrm>
                <a:prstGeom prst="line">
                  <a:avLst/>
                </a:prstGeom>
                <a:noFill/>
                <a:ln w="28575">
                  <a:solidFill>
                    <a:schemeClr val="bg1"/>
                  </a:solidFill>
                  <a:round/>
                  <a:headEnd/>
                  <a:tailEnd/>
                </a:ln>
              </p:spPr>
              <p:txBody>
                <a:bodyPr/>
                <a:lstStyle/>
                <a:p>
                  <a:endParaRPr lang="en-US"/>
                </a:p>
              </p:txBody>
            </p:sp>
            <p:sp>
              <p:nvSpPr>
                <p:cNvPr id="25686" name="Line 32"/>
                <p:cNvSpPr>
                  <a:spLocks noChangeShapeType="1"/>
                </p:cNvSpPr>
                <p:nvPr/>
              </p:nvSpPr>
              <p:spPr bwMode="auto">
                <a:xfrm>
                  <a:off x="1602" y="1857"/>
                  <a:ext cx="378" cy="378"/>
                </a:xfrm>
                <a:prstGeom prst="line">
                  <a:avLst/>
                </a:prstGeom>
                <a:noFill/>
                <a:ln w="28575">
                  <a:solidFill>
                    <a:schemeClr val="bg1"/>
                  </a:solidFill>
                  <a:round/>
                  <a:headEnd/>
                  <a:tailEnd/>
                </a:ln>
              </p:spPr>
              <p:txBody>
                <a:bodyPr/>
                <a:lstStyle/>
                <a:p>
                  <a:endParaRPr lang="en-US"/>
                </a:p>
              </p:txBody>
            </p:sp>
            <p:sp>
              <p:nvSpPr>
                <p:cNvPr id="25687" name="Line 33"/>
                <p:cNvSpPr>
                  <a:spLocks noChangeShapeType="1"/>
                </p:cNvSpPr>
                <p:nvPr/>
              </p:nvSpPr>
              <p:spPr bwMode="auto">
                <a:xfrm flipH="1">
                  <a:off x="1598" y="1857"/>
                  <a:ext cx="378" cy="378"/>
                </a:xfrm>
                <a:prstGeom prst="line">
                  <a:avLst/>
                </a:prstGeom>
                <a:noFill/>
                <a:ln w="28575">
                  <a:solidFill>
                    <a:schemeClr val="bg1"/>
                  </a:solidFill>
                  <a:round/>
                  <a:headEnd/>
                  <a:tailEnd/>
                </a:ln>
              </p:spPr>
              <p:txBody>
                <a:bodyPr/>
                <a:lstStyle/>
                <a:p>
                  <a:endParaRPr lang="en-US"/>
                </a:p>
              </p:txBody>
            </p:sp>
            <p:sp>
              <p:nvSpPr>
                <p:cNvPr id="25688" name="Line 34"/>
                <p:cNvSpPr>
                  <a:spLocks noChangeShapeType="1"/>
                </p:cNvSpPr>
                <p:nvPr/>
              </p:nvSpPr>
              <p:spPr bwMode="auto">
                <a:xfrm>
                  <a:off x="1967" y="1862"/>
                  <a:ext cx="117" cy="0"/>
                </a:xfrm>
                <a:prstGeom prst="line">
                  <a:avLst/>
                </a:prstGeom>
                <a:noFill/>
                <a:ln w="28575">
                  <a:solidFill>
                    <a:schemeClr val="bg1"/>
                  </a:solidFill>
                  <a:round/>
                  <a:headEnd/>
                  <a:tailEnd/>
                </a:ln>
              </p:spPr>
              <p:txBody>
                <a:bodyPr/>
                <a:lstStyle/>
                <a:p>
                  <a:endParaRPr lang="en-US"/>
                </a:p>
              </p:txBody>
            </p:sp>
            <p:sp>
              <p:nvSpPr>
                <p:cNvPr id="25689" name="Line 35"/>
                <p:cNvSpPr>
                  <a:spLocks noChangeShapeType="1"/>
                </p:cNvSpPr>
                <p:nvPr/>
              </p:nvSpPr>
              <p:spPr bwMode="auto">
                <a:xfrm>
                  <a:off x="1496" y="2231"/>
                  <a:ext cx="117" cy="0"/>
                </a:xfrm>
                <a:prstGeom prst="line">
                  <a:avLst/>
                </a:prstGeom>
                <a:noFill/>
                <a:ln w="28575">
                  <a:solidFill>
                    <a:schemeClr val="bg1"/>
                  </a:solidFill>
                  <a:round/>
                  <a:headEnd/>
                  <a:tailEnd/>
                </a:ln>
              </p:spPr>
              <p:txBody>
                <a:bodyPr/>
                <a:lstStyle/>
                <a:p>
                  <a:endParaRPr lang="en-US"/>
                </a:p>
              </p:txBody>
            </p:sp>
            <p:sp>
              <p:nvSpPr>
                <p:cNvPr id="25690" name="Line 36"/>
                <p:cNvSpPr>
                  <a:spLocks noChangeShapeType="1"/>
                </p:cNvSpPr>
                <p:nvPr/>
              </p:nvSpPr>
              <p:spPr bwMode="auto">
                <a:xfrm>
                  <a:off x="1967" y="2231"/>
                  <a:ext cx="117" cy="0"/>
                </a:xfrm>
                <a:prstGeom prst="line">
                  <a:avLst/>
                </a:prstGeom>
                <a:noFill/>
                <a:ln w="28575">
                  <a:solidFill>
                    <a:schemeClr val="bg1"/>
                  </a:solidFill>
                  <a:round/>
                  <a:headEnd/>
                  <a:tailEnd/>
                </a:ln>
              </p:spPr>
              <p:txBody>
                <a:bodyPr/>
                <a:lstStyle/>
                <a:p>
                  <a:endParaRPr lang="en-US"/>
                </a:p>
              </p:txBody>
            </p:sp>
          </p:grpSp>
        </p:grpSp>
      </p:grpSp>
      <p:sp>
        <p:nvSpPr>
          <p:cNvPr id="25611" name="Rectangle 37"/>
          <p:cNvSpPr>
            <a:spLocks noChangeArrowheads="1"/>
          </p:cNvSpPr>
          <p:nvPr/>
        </p:nvSpPr>
        <p:spPr bwMode="ltGray">
          <a:xfrm>
            <a:off x="312738" y="3360738"/>
            <a:ext cx="1741487" cy="346075"/>
          </a:xfrm>
          <a:prstGeom prst="rect">
            <a:avLst/>
          </a:prstGeom>
          <a:solidFill>
            <a:srgbClr val="3395B3"/>
          </a:solidFill>
          <a:ln w="9525" algn="ctr">
            <a:noFill/>
            <a:miter lim="800000"/>
            <a:headEnd/>
            <a:tailEnd/>
          </a:ln>
        </p:spPr>
        <p:txBody>
          <a:bodyPr wrap="none" anchor="ctr"/>
          <a:lstStyle/>
          <a:p>
            <a:pPr algn="ctr"/>
            <a:r>
              <a:rPr lang="en-US" sz="1200">
                <a:solidFill>
                  <a:schemeClr val="bg1"/>
                </a:solidFill>
              </a:rPr>
              <a:t>Pattern Matching</a:t>
            </a:r>
          </a:p>
        </p:txBody>
      </p:sp>
      <p:sp>
        <p:nvSpPr>
          <p:cNvPr id="25612" name="Rectangle 39"/>
          <p:cNvSpPr>
            <a:spLocks noChangeArrowheads="1"/>
          </p:cNvSpPr>
          <p:nvPr/>
        </p:nvSpPr>
        <p:spPr bwMode="ltGray">
          <a:xfrm>
            <a:off x="312738" y="3765550"/>
            <a:ext cx="1741487" cy="346075"/>
          </a:xfrm>
          <a:prstGeom prst="rect">
            <a:avLst/>
          </a:prstGeom>
          <a:solidFill>
            <a:srgbClr val="3395B3"/>
          </a:solidFill>
          <a:ln w="9525" algn="ctr">
            <a:noFill/>
            <a:miter lim="800000"/>
            <a:headEnd/>
            <a:tailEnd/>
          </a:ln>
        </p:spPr>
        <p:txBody>
          <a:bodyPr wrap="none" anchor="ctr"/>
          <a:lstStyle/>
          <a:p>
            <a:pPr algn="ctr"/>
            <a:r>
              <a:rPr lang="en-US" sz="1200">
                <a:solidFill>
                  <a:schemeClr val="bg1"/>
                </a:solidFill>
              </a:rPr>
              <a:t>Crypto Security</a:t>
            </a:r>
          </a:p>
        </p:txBody>
      </p:sp>
      <p:sp>
        <p:nvSpPr>
          <p:cNvPr id="25613" name="Rectangle 40"/>
          <p:cNvSpPr>
            <a:spLocks noChangeArrowheads="1"/>
          </p:cNvSpPr>
          <p:nvPr/>
        </p:nvSpPr>
        <p:spPr bwMode="ltGray">
          <a:xfrm>
            <a:off x="312738" y="4159250"/>
            <a:ext cx="1741487" cy="346075"/>
          </a:xfrm>
          <a:prstGeom prst="rect">
            <a:avLst/>
          </a:prstGeom>
          <a:solidFill>
            <a:srgbClr val="3395B3"/>
          </a:solidFill>
          <a:ln w="9525" algn="ctr">
            <a:noFill/>
            <a:miter lim="800000"/>
            <a:headEnd/>
            <a:tailEnd/>
          </a:ln>
        </p:spPr>
        <p:txBody>
          <a:bodyPr wrap="none" anchor="ctr"/>
          <a:lstStyle/>
          <a:p>
            <a:pPr algn="ctr"/>
            <a:r>
              <a:rPr lang="en-US" sz="1200">
                <a:solidFill>
                  <a:schemeClr val="bg1"/>
                </a:solidFill>
              </a:rPr>
              <a:t>Table Lookups</a:t>
            </a:r>
          </a:p>
        </p:txBody>
      </p:sp>
      <p:sp>
        <p:nvSpPr>
          <p:cNvPr id="25614" name="Rectangle 41"/>
          <p:cNvSpPr>
            <a:spLocks noChangeArrowheads="1"/>
          </p:cNvSpPr>
          <p:nvPr/>
        </p:nvSpPr>
        <p:spPr bwMode="ltGray">
          <a:xfrm>
            <a:off x="312738" y="4554538"/>
            <a:ext cx="1741487" cy="495300"/>
          </a:xfrm>
          <a:prstGeom prst="rect">
            <a:avLst/>
          </a:prstGeom>
          <a:solidFill>
            <a:srgbClr val="3395B3"/>
          </a:solidFill>
          <a:ln w="9525" algn="ctr">
            <a:noFill/>
            <a:miter lim="800000"/>
            <a:headEnd/>
            <a:tailEnd/>
          </a:ln>
        </p:spPr>
        <p:txBody>
          <a:bodyPr wrap="none" anchor="ctr"/>
          <a:lstStyle/>
          <a:p>
            <a:pPr algn="ctr">
              <a:lnSpc>
                <a:spcPct val="90000"/>
              </a:lnSpc>
            </a:pPr>
            <a:r>
              <a:rPr lang="en-US" sz="1200">
                <a:solidFill>
                  <a:schemeClr val="bg1"/>
                </a:solidFill>
              </a:rPr>
              <a:t>Data Path Acceleration</a:t>
            </a:r>
          </a:p>
          <a:p>
            <a:pPr algn="ctr">
              <a:lnSpc>
                <a:spcPct val="90000"/>
              </a:lnSpc>
            </a:pPr>
            <a:r>
              <a:rPr lang="en-US" sz="1200">
                <a:solidFill>
                  <a:schemeClr val="bg1"/>
                </a:solidFill>
              </a:rPr>
              <a:t> Architecture</a:t>
            </a:r>
          </a:p>
        </p:txBody>
      </p:sp>
      <p:sp>
        <p:nvSpPr>
          <p:cNvPr id="25615" name="Rectangle 42"/>
          <p:cNvSpPr>
            <a:spLocks noChangeArrowheads="1"/>
          </p:cNvSpPr>
          <p:nvPr/>
        </p:nvSpPr>
        <p:spPr bwMode="ltGray">
          <a:xfrm>
            <a:off x="546100" y="1676400"/>
            <a:ext cx="890588" cy="661988"/>
          </a:xfrm>
          <a:prstGeom prst="rect">
            <a:avLst/>
          </a:prstGeom>
          <a:solidFill>
            <a:srgbClr val="00608B">
              <a:alpha val="89803"/>
            </a:srgbClr>
          </a:solidFill>
          <a:ln w="9525" algn="ctr">
            <a:noFill/>
            <a:miter lim="800000"/>
            <a:headEnd/>
            <a:tailEnd/>
          </a:ln>
        </p:spPr>
        <p:txBody>
          <a:bodyPr wrap="none" anchor="b"/>
          <a:lstStyle/>
          <a:p>
            <a:pPr algn="ctr"/>
            <a:r>
              <a:rPr lang="en-US" sz="1200">
                <a:solidFill>
                  <a:schemeClr val="bg1"/>
                </a:solidFill>
              </a:rPr>
              <a:t/>
            </a:r>
            <a:br>
              <a:rPr lang="en-US" sz="1200">
                <a:solidFill>
                  <a:schemeClr val="bg1"/>
                </a:solidFill>
              </a:rPr>
            </a:br>
            <a:r>
              <a:rPr lang="en-US" sz="1200">
                <a:solidFill>
                  <a:schemeClr val="bg1"/>
                </a:solidFill>
              </a:rPr>
              <a:t>e500mc</a:t>
            </a:r>
            <a:br>
              <a:rPr lang="en-US" sz="1200">
                <a:solidFill>
                  <a:schemeClr val="bg1"/>
                </a:solidFill>
              </a:rPr>
            </a:br>
            <a:r>
              <a:rPr lang="en-US" sz="1200">
                <a:solidFill>
                  <a:schemeClr val="bg1"/>
                </a:solidFill>
              </a:rPr>
              <a:t>Core</a:t>
            </a:r>
          </a:p>
        </p:txBody>
      </p:sp>
      <p:sp>
        <p:nvSpPr>
          <p:cNvPr id="25616" name="Rectangle 43"/>
          <p:cNvSpPr>
            <a:spLocks noChangeArrowheads="1"/>
          </p:cNvSpPr>
          <p:nvPr/>
        </p:nvSpPr>
        <p:spPr bwMode="ltGray">
          <a:xfrm>
            <a:off x="546100" y="1668463"/>
            <a:ext cx="890588" cy="234950"/>
          </a:xfrm>
          <a:prstGeom prst="rect">
            <a:avLst/>
          </a:prstGeom>
          <a:solidFill>
            <a:srgbClr val="43A9C9"/>
          </a:solidFill>
          <a:ln w="9525" algn="ctr">
            <a:noFill/>
            <a:miter lim="800000"/>
            <a:headEnd/>
            <a:tailEnd/>
          </a:ln>
        </p:spPr>
        <p:txBody>
          <a:bodyPr wrap="none" anchor="ctr"/>
          <a:lstStyle/>
          <a:p>
            <a:pPr algn="ctr"/>
            <a:r>
              <a:rPr lang="en-US" sz="1200">
                <a:solidFill>
                  <a:schemeClr val="bg1"/>
                </a:solidFill>
              </a:rPr>
              <a:t>L2 Cache</a:t>
            </a:r>
          </a:p>
        </p:txBody>
      </p:sp>
      <p:sp>
        <p:nvSpPr>
          <p:cNvPr id="25617" name="Rectangle 44"/>
          <p:cNvSpPr>
            <a:spLocks noChangeArrowheads="1"/>
          </p:cNvSpPr>
          <p:nvPr/>
        </p:nvSpPr>
        <p:spPr bwMode="ltGray">
          <a:xfrm>
            <a:off x="1524000" y="1676400"/>
            <a:ext cx="890588" cy="661988"/>
          </a:xfrm>
          <a:prstGeom prst="rect">
            <a:avLst/>
          </a:prstGeom>
          <a:solidFill>
            <a:srgbClr val="00608B">
              <a:alpha val="89803"/>
            </a:srgbClr>
          </a:solidFill>
          <a:ln w="9525" algn="ctr">
            <a:noFill/>
            <a:miter lim="800000"/>
            <a:headEnd/>
            <a:tailEnd/>
          </a:ln>
        </p:spPr>
        <p:txBody>
          <a:bodyPr wrap="none" anchor="b"/>
          <a:lstStyle/>
          <a:p>
            <a:pPr algn="ctr"/>
            <a:r>
              <a:rPr lang="en-US" sz="1200">
                <a:solidFill>
                  <a:schemeClr val="bg1"/>
                </a:solidFill>
              </a:rPr>
              <a:t>e500mc</a:t>
            </a:r>
            <a:br>
              <a:rPr lang="en-US" sz="1200">
                <a:solidFill>
                  <a:schemeClr val="bg1"/>
                </a:solidFill>
              </a:rPr>
            </a:br>
            <a:r>
              <a:rPr lang="en-US" sz="1200">
                <a:solidFill>
                  <a:schemeClr val="bg1"/>
                </a:solidFill>
              </a:rPr>
              <a:t>Core</a:t>
            </a:r>
          </a:p>
        </p:txBody>
      </p:sp>
      <p:sp>
        <p:nvSpPr>
          <p:cNvPr id="25618" name="Rectangle 45"/>
          <p:cNvSpPr>
            <a:spLocks noChangeArrowheads="1"/>
          </p:cNvSpPr>
          <p:nvPr/>
        </p:nvSpPr>
        <p:spPr bwMode="ltGray">
          <a:xfrm>
            <a:off x="1524000" y="1668463"/>
            <a:ext cx="890588" cy="234950"/>
          </a:xfrm>
          <a:prstGeom prst="rect">
            <a:avLst/>
          </a:prstGeom>
          <a:solidFill>
            <a:srgbClr val="43A9C9"/>
          </a:solidFill>
          <a:ln w="9525" algn="ctr">
            <a:noFill/>
            <a:miter lim="800000"/>
            <a:headEnd/>
            <a:tailEnd/>
          </a:ln>
        </p:spPr>
        <p:txBody>
          <a:bodyPr wrap="none" anchor="ctr"/>
          <a:lstStyle/>
          <a:p>
            <a:pPr algn="ctr"/>
            <a:r>
              <a:rPr lang="en-US" sz="1200">
                <a:solidFill>
                  <a:schemeClr val="bg1"/>
                </a:solidFill>
              </a:rPr>
              <a:t>L2 Cache</a:t>
            </a:r>
          </a:p>
        </p:txBody>
      </p:sp>
      <p:sp>
        <p:nvSpPr>
          <p:cNvPr id="25619" name="Rectangle 46"/>
          <p:cNvSpPr>
            <a:spLocks noChangeArrowheads="1"/>
          </p:cNvSpPr>
          <p:nvPr/>
        </p:nvSpPr>
        <p:spPr bwMode="ltGray">
          <a:xfrm>
            <a:off x="2501900" y="1676400"/>
            <a:ext cx="890588" cy="661988"/>
          </a:xfrm>
          <a:prstGeom prst="rect">
            <a:avLst/>
          </a:prstGeom>
          <a:solidFill>
            <a:srgbClr val="00608B">
              <a:alpha val="89803"/>
            </a:srgbClr>
          </a:solidFill>
          <a:ln w="9525" algn="ctr">
            <a:noFill/>
            <a:miter lim="800000"/>
            <a:headEnd/>
            <a:tailEnd/>
          </a:ln>
        </p:spPr>
        <p:txBody>
          <a:bodyPr wrap="none" anchor="b"/>
          <a:lstStyle/>
          <a:p>
            <a:pPr algn="ctr"/>
            <a:r>
              <a:rPr lang="en-US" sz="1200">
                <a:solidFill>
                  <a:schemeClr val="bg1"/>
                </a:solidFill>
              </a:rPr>
              <a:t>e500mc</a:t>
            </a:r>
            <a:br>
              <a:rPr lang="en-US" sz="1200">
                <a:solidFill>
                  <a:schemeClr val="bg1"/>
                </a:solidFill>
              </a:rPr>
            </a:br>
            <a:r>
              <a:rPr lang="en-US" sz="1200">
                <a:solidFill>
                  <a:schemeClr val="bg1"/>
                </a:solidFill>
              </a:rPr>
              <a:t>Core</a:t>
            </a:r>
          </a:p>
        </p:txBody>
      </p:sp>
      <p:sp>
        <p:nvSpPr>
          <p:cNvPr id="25620" name="Rectangle 47"/>
          <p:cNvSpPr>
            <a:spLocks noChangeArrowheads="1"/>
          </p:cNvSpPr>
          <p:nvPr/>
        </p:nvSpPr>
        <p:spPr bwMode="ltGray">
          <a:xfrm>
            <a:off x="2501900" y="1668463"/>
            <a:ext cx="890588" cy="234950"/>
          </a:xfrm>
          <a:prstGeom prst="rect">
            <a:avLst/>
          </a:prstGeom>
          <a:solidFill>
            <a:srgbClr val="43A9C9"/>
          </a:solidFill>
          <a:ln w="9525" algn="ctr">
            <a:noFill/>
            <a:miter lim="800000"/>
            <a:headEnd/>
            <a:tailEnd/>
          </a:ln>
        </p:spPr>
        <p:txBody>
          <a:bodyPr wrap="none" anchor="ctr"/>
          <a:lstStyle/>
          <a:p>
            <a:pPr algn="ctr"/>
            <a:r>
              <a:rPr lang="en-US" sz="1200">
                <a:solidFill>
                  <a:schemeClr val="bg1"/>
                </a:solidFill>
              </a:rPr>
              <a:t>L2 Cache</a:t>
            </a:r>
          </a:p>
        </p:txBody>
      </p:sp>
      <p:sp>
        <p:nvSpPr>
          <p:cNvPr id="25621" name="Rectangle 48"/>
          <p:cNvSpPr>
            <a:spLocks noChangeArrowheads="1"/>
          </p:cNvSpPr>
          <p:nvPr/>
        </p:nvSpPr>
        <p:spPr bwMode="ltGray">
          <a:xfrm>
            <a:off x="3479800" y="1676400"/>
            <a:ext cx="890588" cy="661988"/>
          </a:xfrm>
          <a:prstGeom prst="rect">
            <a:avLst/>
          </a:prstGeom>
          <a:solidFill>
            <a:srgbClr val="00608B">
              <a:alpha val="89803"/>
            </a:srgbClr>
          </a:solidFill>
          <a:ln w="9525" algn="ctr">
            <a:noFill/>
            <a:miter lim="800000"/>
            <a:headEnd/>
            <a:tailEnd/>
          </a:ln>
        </p:spPr>
        <p:txBody>
          <a:bodyPr wrap="none" anchor="b"/>
          <a:lstStyle/>
          <a:p>
            <a:pPr algn="ctr"/>
            <a:r>
              <a:rPr lang="en-US" sz="1200">
                <a:solidFill>
                  <a:schemeClr val="bg1"/>
                </a:solidFill>
              </a:rPr>
              <a:t>e500mc</a:t>
            </a:r>
            <a:br>
              <a:rPr lang="en-US" sz="1200">
                <a:solidFill>
                  <a:schemeClr val="bg1"/>
                </a:solidFill>
              </a:rPr>
            </a:br>
            <a:r>
              <a:rPr lang="en-US" sz="1200">
                <a:solidFill>
                  <a:schemeClr val="bg1"/>
                </a:solidFill>
              </a:rPr>
              <a:t>Core</a:t>
            </a:r>
          </a:p>
        </p:txBody>
      </p:sp>
      <p:sp>
        <p:nvSpPr>
          <p:cNvPr id="25622" name="Rectangle 49"/>
          <p:cNvSpPr>
            <a:spLocks noChangeArrowheads="1"/>
          </p:cNvSpPr>
          <p:nvPr/>
        </p:nvSpPr>
        <p:spPr bwMode="ltGray">
          <a:xfrm>
            <a:off x="3479800" y="1668463"/>
            <a:ext cx="890588" cy="234950"/>
          </a:xfrm>
          <a:prstGeom prst="rect">
            <a:avLst/>
          </a:prstGeom>
          <a:solidFill>
            <a:srgbClr val="43A9C9"/>
          </a:solidFill>
          <a:ln w="9525" algn="ctr">
            <a:noFill/>
            <a:miter lim="800000"/>
            <a:headEnd/>
            <a:tailEnd/>
          </a:ln>
        </p:spPr>
        <p:txBody>
          <a:bodyPr wrap="none" anchor="ctr"/>
          <a:lstStyle/>
          <a:p>
            <a:pPr algn="ctr"/>
            <a:r>
              <a:rPr lang="en-US" sz="1200">
                <a:solidFill>
                  <a:schemeClr val="bg1"/>
                </a:solidFill>
              </a:rPr>
              <a:t>L2 Cache</a:t>
            </a:r>
          </a:p>
        </p:txBody>
      </p:sp>
      <p:grpSp>
        <p:nvGrpSpPr>
          <p:cNvPr id="6" name="Group 50"/>
          <p:cNvGrpSpPr>
            <a:grpSpLocks/>
          </p:cNvGrpSpPr>
          <p:nvPr/>
        </p:nvGrpSpPr>
        <p:grpSpPr bwMode="auto">
          <a:xfrm>
            <a:off x="4699000" y="2032000"/>
            <a:ext cx="320675" cy="74613"/>
            <a:chOff x="2641" y="1207"/>
            <a:chExt cx="239" cy="56"/>
          </a:xfrm>
        </p:grpSpPr>
        <p:sp>
          <p:nvSpPr>
            <p:cNvPr id="25677" name="Rectangle 51"/>
            <p:cNvSpPr>
              <a:spLocks noChangeArrowheads="1"/>
            </p:cNvSpPr>
            <p:nvPr/>
          </p:nvSpPr>
          <p:spPr bwMode="auto">
            <a:xfrm>
              <a:off x="2641" y="1207"/>
              <a:ext cx="56" cy="56"/>
            </a:xfrm>
            <a:prstGeom prst="rect">
              <a:avLst/>
            </a:prstGeom>
            <a:solidFill>
              <a:schemeClr val="tx2"/>
            </a:solidFill>
            <a:ln w="9525">
              <a:noFill/>
              <a:miter lim="800000"/>
              <a:headEnd/>
              <a:tailEnd/>
            </a:ln>
          </p:spPr>
          <p:txBody>
            <a:bodyPr wrap="none" anchor="ctr"/>
            <a:lstStyle/>
            <a:p>
              <a:endParaRPr lang="en-US"/>
            </a:p>
          </p:txBody>
        </p:sp>
        <p:sp>
          <p:nvSpPr>
            <p:cNvPr id="25678" name="Rectangle 52"/>
            <p:cNvSpPr>
              <a:spLocks noChangeArrowheads="1"/>
            </p:cNvSpPr>
            <p:nvPr/>
          </p:nvSpPr>
          <p:spPr bwMode="auto">
            <a:xfrm>
              <a:off x="2732" y="1207"/>
              <a:ext cx="56" cy="56"/>
            </a:xfrm>
            <a:prstGeom prst="rect">
              <a:avLst/>
            </a:prstGeom>
            <a:solidFill>
              <a:schemeClr val="tx2"/>
            </a:solidFill>
            <a:ln w="9525">
              <a:noFill/>
              <a:miter lim="800000"/>
              <a:headEnd/>
              <a:tailEnd/>
            </a:ln>
          </p:spPr>
          <p:txBody>
            <a:bodyPr wrap="none" anchor="ctr"/>
            <a:lstStyle/>
            <a:p>
              <a:endParaRPr lang="en-US"/>
            </a:p>
          </p:txBody>
        </p:sp>
        <p:sp>
          <p:nvSpPr>
            <p:cNvPr id="25679" name="Rectangle 53"/>
            <p:cNvSpPr>
              <a:spLocks noChangeArrowheads="1"/>
            </p:cNvSpPr>
            <p:nvPr/>
          </p:nvSpPr>
          <p:spPr bwMode="auto">
            <a:xfrm>
              <a:off x="2824" y="1207"/>
              <a:ext cx="56" cy="56"/>
            </a:xfrm>
            <a:prstGeom prst="rect">
              <a:avLst/>
            </a:prstGeom>
            <a:solidFill>
              <a:schemeClr val="tx2"/>
            </a:solidFill>
            <a:ln w="9525">
              <a:noFill/>
              <a:miter lim="800000"/>
              <a:headEnd/>
              <a:tailEnd/>
            </a:ln>
          </p:spPr>
          <p:txBody>
            <a:bodyPr wrap="none" anchor="ctr"/>
            <a:lstStyle/>
            <a:p>
              <a:endParaRPr lang="en-US"/>
            </a:p>
          </p:txBody>
        </p:sp>
      </p:grpSp>
      <p:sp>
        <p:nvSpPr>
          <p:cNvPr id="25624" name="Rectangle 54"/>
          <p:cNvSpPr>
            <a:spLocks noGrp="1" noChangeArrowheads="1"/>
          </p:cNvSpPr>
          <p:nvPr>
            <p:ph type="body" sz="half" idx="2"/>
          </p:nvPr>
        </p:nvSpPr>
        <p:spPr>
          <a:xfrm>
            <a:off x="5372100" y="1117600"/>
            <a:ext cx="3771900" cy="4724400"/>
          </a:xfrm>
        </p:spPr>
        <p:txBody>
          <a:bodyPr/>
          <a:lstStyle/>
          <a:p>
            <a:pPr>
              <a:lnSpc>
                <a:spcPct val="90000"/>
              </a:lnSpc>
            </a:pPr>
            <a:r>
              <a:rPr lang="en-US" sz="1400" b="1" smtClean="0">
                <a:solidFill>
                  <a:schemeClr val="accent1"/>
                </a:solidFill>
              </a:rPr>
              <a:t>CoreNet Fabric</a:t>
            </a:r>
            <a:r>
              <a:rPr lang="en-US" sz="1400" b="1" smtClean="0"/>
              <a:t> for concurrent, non-blocking, hardware-based 100% cache-coherent platform connectivity</a:t>
            </a:r>
          </a:p>
          <a:p>
            <a:pPr lvl="1">
              <a:lnSpc>
                <a:spcPct val="90000"/>
              </a:lnSpc>
            </a:pPr>
            <a:r>
              <a:rPr lang="en-US" sz="1200" b="1" smtClean="0"/>
              <a:t>Eliminates shared bus contention and supports dramatically higher address issue bandwidth to “feed” multiple cores</a:t>
            </a:r>
          </a:p>
          <a:p>
            <a:pPr lvl="1">
              <a:lnSpc>
                <a:spcPct val="90000"/>
              </a:lnSpc>
            </a:pPr>
            <a:r>
              <a:rPr lang="en-US" sz="1200" b="1" smtClean="0"/>
              <a:t>Scales to support more than 32 cores </a:t>
            </a:r>
          </a:p>
          <a:p>
            <a:pPr lvl="1">
              <a:lnSpc>
                <a:spcPct val="90000"/>
              </a:lnSpc>
            </a:pPr>
            <a:r>
              <a:rPr lang="en-US" sz="1200" b="1" smtClean="0"/>
              <a:t>Can support heterogeneous cores</a:t>
            </a:r>
            <a:endParaRPr lang="en-US" sz="900" b="1" smtClean="0"/>
          </a:p>
          <a:p>
            <a:pPr>
              <a:lnSpc>
                <a:spcPct val="90000"/>
              </a:lnSpc>
            </a:pPr>
            <a:r>
              <a:rPr lang="en-US" sz="1400" smtClean="0">
                <a:solidFill>
                  <a:schemeClr val="accent1"/>
                </a:solidFill>
              </a:rPr>
              <a:t>Tri-level cache hierarchy</a:t>
            </a:r>
          </a:p>
          <a:p>
            <a:pPr lvl="1">
              <a:lnSpc>
                <a:spcPct val="90000"/>
              </a:lnSpc>
            </a:pPr>
            <a:r>
              <a:rPr lang="en-US" sz="1200" smtClean="0"/>
              <a:t>Power Architecture cores with back-side L2 caches</a:t>
            </a:r>
          </a:p>
          <a:p>
            <a:pPr lvl="1">
              <a:lnSpc>
                <a:spcPct val="90000"/>
              </a:lnSpc>
            </a:pPr>
            <a:r>
              <a:rPr lang="en-US" sz="1200" smtClean="0"/>
              <a:t>Multiple L3 shared caches</a:t>
            </a:r>
          </a:p>
          <a:p>
            <a:pPr lvl="1">
              <a:lnSpc>
                <a:spcPct val="90000"/>
              </a:lnSpc>
            </a:pPr>
            <a:r>
              <a:rPr lang="en-US" sz="1200" smtClean="0"/>
              <a:t>Multiple memory controllers</a:t>
            </a:r>
            <a:endParaRPr lang="en-US" sz="900" smtClean="0"/>
          </a:p>
          <a:p>
            <a:pPr>
              <a:lnSpc>
                <a:spcPct val="90000"/>
              </a:lnSpc>
            </a:pPr>
            <a:r>
              <a:rPr lang="en-US" sz="1400" b="1" smtClean="0">
                <a:solidFill>
                  <a:schemeClr val="accent1"/>
                </a:solidFill>
              </a:rPr>
              <a:t>On-demand application acceleration</a:t>
            </a:r>
          </a:p>
          <a:p>
            <a:pPr lvl="1">
              <a:lnSpc>
                <a:spcPct val="90000"/>
              </a:lnSpc>
            </a:pPr>
            <a:r>
              <a:rPr lang="en-US" sz="1200" b="1" smtClean="0"/>
              <a:t>Offers performance advantages over pure core processing cycles, enables lower power implementations and reduces silicon area / cost</a:t>
            </a:r>
            <a:endParaRPr lang="en-US" sz="900" b="1" smtClean="0"/>
          </a:p>
        </p:txBody>
      </p:sp>
      <p:pic>
        <p:nvPicPr>
          <p:cNvPr id="58" name="Picture 2"/>
          <p:cNvPicPr>
            <a:picLocks noChangeAspect="1" noChangeArrowheads="1"/>
          </p:cNvPicPr>
          <p:nvPr/>
        </p:nvPicPr>
        <p:blipFill>
          <a:blip r:embed="rId4" cstate="print"/>
          <a:srcRect/>
          <a:stretch>
            <a:fillRect/>
          </a:stretch>
        </p:blipFill>
        <p:spPr bwMode="auto">
          <a:xfrm>
            <a:off x="373063" y="1555750"/>
            <a:ext cx="4084637" cy="1165225"/>
          </a:xfrm>
          <a:prstGeom prst="rect">
            <a:avLst/>
          </a:prstGeom>
          <a:noFill/>
          <a:ln w="9525">
            <a:noFill/>
            <a:miter lim="800000"/>
            <a:headEnd/>
            <a:tailEnd/>
          </a:ln>
        </p:spPr>
      </p:pic>
      <p:sp>
        <p:nvSpPr>
          <p:cNvPr id="59" name="Rectangle 2"/>
          <p:cNvSpPr txBox="1">
            <a:spLocks noChangeArrowheads="1"/>
          </p:cNvSpPr>
          <p:nvPr/>
        </p:nvSpPr>
        <p:spPr bwMode="auto">
          <a:xfrm>
            <a:off x="292166" y="207364"/>
            <a:ext cx="8315796" cy="654050"/>
          </a:xfrm>
          <a:prstGeom prst="rect">
            <a:avLst/>
          </a:prstGeom>
          <a:noFill/>
          <a:ln w="9525" algn="ctr">
            <a:noFill/>
            <a:miter lim="800000"/>
            <a:headEnd/>
            <a:tailEnd/>
          </a:ln>
          <a:effectLst/>
        </p:spPr>
        <p:txBody>
          <a:bodyPr anchor="ctr"/>
          <a:lstStyle/>
          <a:p>
            <a:pPr>
              <a:defRPr/>
            </a:pPr>
            <a:r>
              <a:rPr lang="en-US" sz="2600" b="1" dirty="0">
                <a:gradFill>
                  <a:gsLst>
                    <a:gs pos="0">
                      <a:schemeClr val="bg1">
                        <a:lumMod val="50000"/>
                      </a:schemeClr>
                    </a:gs>
                    <a:gs pos="99167">
                      <a:schemeClr val="tx1"/>
                    </a:gs>
                    <a:gs pos="64000">
                      <a:schemeClr val="tx1">
                        <a:lumMod val="85000"/>
                        <a:lumOff val="15000"/>
                      </a:schemeClr>
                    </a:gs>
                  </a:gsLst>
                  <a:lin ang="5400000" scaled="1"/>
                </a:gradFill>
                <a:effectLst>
                  <a:outerShdw blurRad="152400" dist="25400" dir="5400000" algn="t" rotWithShape="0">
                    <a:schemeClr val="bg1"/>
                  </a:outerShdw>
                </a:effectLst>
                <a:latin typeface="Arial" charset="0"/>
              </a:rPr>
              <a:t>Freescale’s </a:t>
            </a:r>
            <a:r>
              <a:rPr lang="en-US" sz="2600" b="1" dirty="0" err="1">
                <a:gradFill>
                  <a:gsLst>
                    <a:gs pos="0">
                      <a:schemeClr val="bg1">
                        <a:lumMod val="50000"/>
                      </a:schemeClr>
                    </a:gs>
                    <a:gs pos="99167">
                      <a:schemeClr val="tx1"/>
                    </a:gs>
                    <a:gs pos="64000">
                      <a:schemeClr val="tx1">
                        <a:lumMod val="85000"/>
                        <a:lumOff val="15000"/>
                      </a:schemeClr>
                    </a:gs>
                  </a:gsLst>
                  <a:lin ang="5400000" scaled="1"/>
                </a:gradFill>
                <a:effectLst>
                  <a:outerShdw blurRad="152400" dist="25400" dir="5400000" algn="t" rotWithShape="0">
                    <a:schemeClr val="bg1"/>
                  </a:outerShdw>
                </a:effectLst>
                <a:latin typeface="Arial" charset="0"/>
              </a:rPr>
              <a:t>QorIQ</a:t>
            </a:r>
            <a:r>
              <a:rPr lang="en-US" sz="2600" b="1" dirty="0">
                <a:gradFill>
                  <a:gsLst>
                    <a:gs pos="0">
                      <a:schemeClr val="bg1">
                        <a:lumMod val="50000"/>
                      </a:schemeClr>
                    </a:gs>
                    <a:gs pos="99167">
                      <a:schemeClr val="tx1"/>
                    </a:gs>
                    <a:gs pos="64000">
                      <a:schemeClr val="tx1">
                        <a:lumMod val="85000"/>
                        <a:lumOff val="15000"/>
                      </a:schemeClr>
                    </a:gs>
                  </a:gsLst>
                  <a:lin ang="5400000" scaled="1"/>
                </a:gradFill>
                <a:effectLst>
                  <a:outerShdw blurRad="152400" dist="25400" dir="5400000" algn="t" rotWithShape="0">
                    <a:schemeClr val="bg1"/>
                  </a:outerShdw>
                </a:effectLst>
                <a:latin typeface="Arial" charset="0"/>
              </a:rPr>
              <a:t> </a:t>
            </a:r>
            <a:r>
              <a:rPr lang="en-US" sz="2600" b="1" dirty="0" smtClean="0">
                <a:gradFill>
                  <a:gsLst>
                    <a:gs pos="0">
                      <a:schemeClr val="bg1">
                        <a:lumMod val="50000"/>
                      </a:schemeClr>
                    </a:gs>
                    <a:gs pos="99167">
                      <a:schemeClr val="tx1"/>
                    </a:gs>
                    <a:gs pos="64000">
                      <a:schemeClr val="tx1">
                        <a:lumMod val="85000"/>
                        <a:lumOff val="15000"/>
                      </a:schemeClr>
                    </a:gs>
                  </a:gsLst>
                  <a:lin ang="5400000" scaled="1"/>
                </a:gradFill>
                <a:effectLst>
                  <a:outerShdw blurRad="152400" dist="25400" dir="5400000" algn="t" rotWithShape="0">
                    <a:schemeClr val="bg1"/>
                  </a:outerShdw>
                </a:effectLst>
                <a:latin typeface="Arial" charset="0"/>
              </a:rPr>
              <a:t>T-Series </a:t>
            </a:r>
            <a:r>
              <a:rPr lang="en-US" sz="2600" b="1" dirty="0">
                <a:gradFill>
                  <a:gsLst>
                    <a:gs pos="0">
                      <a:schemeClr val="bg1">
                        <a:lumMod val="50000"/>
                      </a:schemeClr>
                    </a:gs>
                    <a:gs pos="99167">
                      <a:schemeClr val="tx1"/>
                    </a:gs>
                    <a:gs pos="64000">
                      <a:schemeClr val="tx1">
                        <a:lumMod val="85000"/>
                        <a:lumOff val="15000"/>
                      </a:schemeClr>
                    </a:gs>
                  </a:gsLst>
                  <a:lin ang="5400000" scaled="1"/>
                </a:gradFill>
                <a:effectLst>
                  <a:outerShdw blurRad="152400" dist="25400" dir="5400000" algn="t" rotWithShape="0">
                    <a:schemeClr val="bg1"/>
                  </a:outerShdw>
                </a:effectLst>
                <a:latin typeface="Arial" charset="0"/>
              </a:rPr>
              <a:t>Multicore Platform</a:t>
            </a:r>
          </a:p>
        </p:txBody>
      </p:sp>
      <p:grpSp>
        <p:nvGrpSpPr>
          <p:cNvPr id="7" name="Group 59"/>
          <p:cNvGrpSpPr>
            <a:grpSpLocks/>
          </p:cNvGrpSpPr>
          <p:nvPr/>
        </p:nvGrpSpPr>
        <p:grpSpPr bwMode="auto">
          <a:xfrm>
            <a:off x="1925638" y="3011488"/>
            <a:ext cx="1963737" cy="1792287"/>
            <a:chOff x="1925889" y="2874496"/>
            <a:chExt cx="1963615" cy="1793037"/>
          </a:xfrm>
        </p:grpSpPr>
        <p:sp>
          <p:nvSpPr>
            <p:cNvPr id="25660" name="Rectangle 20"/>
            <p:cNvSpPr>
              <a:spLocks noChangeArrowheads="1"/>
            </p:cNvSpPr>
            <p:nvPr/>
          </p:nvSpPr>
          <p:spPr bwMode="auto">
            <a:xfrm>
              <a:off x="2180866" y="2874496"/>
              <a:ext cx="1460988" cy="1793037"/>
            </a:xfrm>
            <a:prstGeom prst="rect">
              <a:avLst/>
            </a:prstGeom>
            <a:solidFill>
              <a:srgbClr val="99B854"/>
            </a:solidFill>
            <a:ln w="9525" algn="ctr">
              <a:noFill/>
              <a:miter lim="800000"/>
              <a:headEnd/>
              <a:tailEnd/>
            </a:ln>
          </p:spPr>
          <p:txBody>
            <a:bodyPr wrap="none" anchor="ctr"/>
            <a:lstStyle/>
            <a:p>
              <a:endParaRPr lang="en-US" sz="1200">
                <a:solidFill>
                  <a:schemeClr val="bg1"/>
                </a:solidFill>
              </a:endParaRPr>
            </a:p>
          </p:txBody>
        </p:sp>
        <p:sp>
          <p:nvSpPr>
            <p:cNvPr id="25661" name="Rectangle 21"/>
            <p:cNvSpPr>
              <a:spLocks noChangeArrowheads="1"/>
            </p:cNvSpPr>
            <p:nvPr/>
          </p:nvSpPr>
          <p:spPr bwMode="auto">
            <a:xfrm>
              <a:off x="1925889" y="3077698"/>
              <a:ext cx="1963615" cy="217487"/>
            </a:xfrm>
            <a:prstGeom prst="rect">
              <a:avLst/>
            </a:prstGeom>
            <a:noFill/>
            <a:ln w="9525" algn="ctr">
              <a:noFill/>
              <a:miter lim="800000"/>
              <a:headEnd/>
              <a:tailEnd/>
            </a:ln>
          </p:spPr>
          <p:txBody>
            <a:bodyPr wrap="none" anchor="ctr"/>
            <a:lstStyle/>
            <a:p>
              <a:pPr algn="ctr"/>
              <a:r>
                <a:rPr lang="en-US" sz="1200">
                  <a:solidFill>
                    <a:schemeClr val="bg1"/>
                  </a:solidFill>
                </a:rPr>
                <a:t>CoreNet Fabric</a:t>
              </a:r>
            </a:p>
          </p:txBody>
        </p:sp>
        <p:grpSp>
          <p:nvGrpSpPr>
            <p:cNvPr id="8" name="Group 22"/>
            <p:cNvGrpSpPr>
              <a:grpSpLocks/>
            </p:cNvGrpSpPr>
            <p:nvPr/>
          </p:nvGrpSpPr>
          <p:grpSpPr bwMode="auto">
            <a:xfrm>
              <a:off x="2279175" y="3357349"/>
              <a:ext cx="1212490" cy="1187355"/>
              <a:chOff x="1496" y="1857"/>
              <a:chExt cx="588" cy="397"/>
            </a:xfrm>
          </p:grpSpPr>
          <p:grpSp>
            <p:nvGrpSpPr>
              <p:cNvPr id="9" name="Group 23"/>
              <p:cNvGrpSpPr>
                <a:grpSpLocks/>
              </p:cNvGrpSpPr>
              <p:nvPr/>
            </p:nvGrpSpPr>
            <p:grpSpPr bwMode="auto">
              <a:xfrm>
                <a:off x="1496" y="1876"/>
                <a:ext cx="588" cy="378"/>
                <a:chOff x="1496" y="1857"/>
                <a:chExt cx="588" cy="378"/>
              </a:xfrm>
            </p:grpSpPr>
            <p:sp>
              <p:nvSpPr>
                <p:cNvPr id="25671" name="Line 24"/>
                <p:cNvSpPr>
                  <a:spLocks noChangeShapeType="1"/>
                </p:cNvSpPr>
                <p:nvPr/>
              </p:nvSpPr>
              <p:spPr bwMode="auto">
                <a:xfrm>
                  <a:off x="1496" y="1862"/>
                  <a:ext cx="117" cy="0"/>
                </a:xfrm>
                <a:prstGeom prst="line">
                  <a:avLst/>
                </a:prstGeom>
                <a:noFill/>
                <a:ln w="28575">
                  <a:solidFill>
                    <a:schemeClr val="bg1"/>
                  </a:solidFill>
                  <a:round/>
                  <a:headEnd/>
                  <a:tailEnd/>
                </a:ln>
              </p:spPr>
              <p:txBody>
                <a:bodyPr/>
                <a:lstStyle/>
                <a:p>
                  <a:endParaRPr lang="en-US"/>
                </a:p>
              </p:txBody>
            </p:sp>
            <p:sp>
              <p:nvSpPr>
                <p:cNvPr id="25672" name="Line 25"/>
                <p:cNvSpPr>
                  <a:spLocks noChangeShapeType="1"/>
                </p:cNvSpPr>
                <p:nvPr/>
              </p:nvSpPr>
              <p:spPr bwMode="auto">
                <a:xfrm>
                  <a:off x="1602" y="1857"/>
                  <a:ext cx="378" cy="378"/>
                </a:xfrm>
                <a:prstGeom prst="line">
                  <a:avLst/>
                </a:prstGeom>
                <a:noFill/>
                <a:ln w="28575">
                  <a:solidFill>
                    <a:schemeClr val="bg1"/>
                  </a:solidFill>
                  <a:round/>
                  <a:headEnd/>
                  <a:tailEnd/>
                </a:ln>
              </p:spPr>
              <p:txBody>
                <a:bodyPr/>
                <a:lstStyle/>
                <a:p>
                  <a:endParaRPr lang="en-US"/>
                </a:p>
              </p:txBody>
            </p:sp>
            <p:sp>
              <p:nvSpPr>
                <p:cNvPr id="25673" name="Line 26"/>
                <p:cNvSpPr>
                  <a:spLocks noChangeShapeType="1"/>
                </p:cNvSpPr>
                <p:nvPr/>
              </p:nvSpPr>
              <p:spPr bwMode="auto">
                <a:xfrm flipH="1">
                  <a:off x="1598" y="1857"/>
                  <a:ext cx="378" cy="378"/>
                </a:xfrm>
                <a:prstGeom prst="line">
                  <a:avLst/>
                </a:prstGeom>
                <a:noFill/>
                <a:ln w="28575">
                  <a:solidFill>
                    <a:schemeClr val="bg1"/>
                  </a:solidFill>
                  <a:round/>
                  <a:headEnd/>
                  <a:tailEnd/>
                </a:ln>
              </p:spPr>
              <p:txBody>
                <a:bodyPr/>
                <a:lstStyle/>
                <a:p>
                  <a:endParaRPr lang="en-US"/>
                </a:p>
              </p:txBody>
            </p:sp>
            <p:sp>
              <p:nvSpPr>
                <p:cNvPr id="25674" name="Line 27"/>
                <p:cNvSpPr>
                  <a:spLocks noChangeShapeType="1"/>
                </p:cNvSpPr>
                <p:nvPr/>
              </p:nvSpPr>
              <p:spPr bwMode="auto">
                <a:xfrm>
                  <a:off x="1967" y="1862"/>
                  <a:ext cx="117" cy="0"/>
                </a:xfrm>
                <a:prstGeom prst="line">
                  <a:avLst/>
                </a:prstGeom>
                <a:noFill/>
                <a:ln w="28575">
                  <a:solidFill>
                    <a:schemeClr val="bg1"/>
                  </a:solidFill>
                  <a:round/>
                  <a:headEnd/>
                  <a:tailEnd/>
                </a:ln>
              </p:spPr>
              <p:txBody>
                <a:bodyPr/>
                <a:lstStyle/>
                <a:p>
                  <a:endParaRPr lang="en-US"/>
                </a:p>
              </p:txBody>
            </p:sp>
            <p:sp>
              <p:nvSpPr>
                <p:cNvPr id="25675" name="Line 28"/>
                <p:cNvSpPr>
                  <a:spLocks noChangeShapeType="1"/>
                </p:cNvSpPr>
                <p:nvPr/>
              </p:nvSpPr>
              <p:spPr bwMode="auto">
                <a:xfrm>
                  <a:off x="1496" y="2231"/>
                  <a:ext cx="117" cy="0"/>
                </a:xfrm>
                <a:prstGeom prst="line">
                  <a:avLst/>
                </a:prstGeom>
                <a:noFill/>
                <a:ln w="28575">
                  <a:solidFill>
                    <a:schemeClr val="bg1"/>
                  </a:solidFill>
                  <a:round/>
                  <a:headEnd/>
                  <a:tailEnd/>
                </a:ln>
              </p:spPr>
              <p:txBody>
                <a:bodyPr/>
                <a:lstStyle/>
                <a:p>
                  <a:endParaRPr lang="en-US"/>
                </a:p>
              </p:txBody>
            </p:sp>
            <p:sp>
              <p:nvSpPr>
                <p:cNvPr id="25676" name="Line 29"/>
                <p:cNvSpPr>
                  <a:spLocks noChangeShapeType="1"/>
                </p:cNvSpPr>
                <p:nvPr/>
              </p:nvSpPr>
              <p:spPr bwMode="auto">
                <a:xfrm>
                  <a:off x="1967" y="2231"/>
                  <a:ext cx="117" cy="0"/>
                </a:xfrm>
                <a:prstGeom prst="line">
                  <a:avLst/>
                </a:prstGeom>
                <a:noFill/>
                <a:ln w="28575">
                  <a:solidFill>
                    <a:schemeClr val="bg1"/>
                  </a:solidFill>
                  <a:round/>
                  <a:headEnd/>
                  <a:tailEnd/>
                </a:ln>
              </p:spPr>
              <p:txBody>
                <a:bodyPr/>
                <a:lstStyle/>
                <a:p>
                  <a:endParaRPr lang="en-US"/>
                </a:p>
              </p:txBody>
            </p:sp>
          </p:grpSp>
          <p:grpSp>
            <p:nvGrpSpPr>
              <p:cNvPr id="10" name="Group 30"/>
              <p:cNvGrpSpPr>
                <a:grpSpLocks/>
              </p:cNvGrpSpPr>
              <p:nvPr/>
            </p:nvGrpSpPr>
            <p:grpSpPr bwMode="auto">
              <a:xfrm>
                <a:off x="1496" y="1857"/>
                <a:ext cx="588" cy="378"/>
                <a:chOff x="1496" y="1857"/>
                <a:chExt cx="588" cy="378"/>
              </a:xfrm>
            </p:grpSpPr>
            <p:sp>
              <p:nvSpPr>
                <p:cNvPr id="25665" name="Line 31"/>
                <p:cNvSpPr>
                  <a:spLocks noChangeShapeType="1"/>
                </p:cNvSpPr>
                <p:nvPr/>
              </p:nvSpPr>
              <p:spPr bwMode="auto">
                <a:xfrm>
                  <a:off x="1496" y="1862"/>
                  <a:ext cx="117" cy="0"/>
                </a:xfrm>
                <a:prstGeom prst="line">
                  <a:avLst/>
                </a:prstGeom>
                <a:noFill/>
                <a:ln w="28575">
                  <a:solidFill>
                    <a:schemeClr val="bg1"/>
                  </a:solidFill>
                  <a:round/>
                  <a:headEnd/>
                  <a:tailEnd/>
                </a:ln>
              </p:spPr>
              <p:txBody>
                <a:bodyPr/>
                <a:lstStyle/>
                <a:p>
                  <a:endParaRPr lang="en-US"/>
                </a:p>
              </p:txBody>
            </p:sp>
            <p:sp>
              <p:nvSpPr>
                <p:cNvPr id="25666" name="Line 32"/>
                <p:cNvSpPr>
                  <a:spLocks noChangeShapeType="1"/>
                </p:cNvSpPr>
                <p:nvPr/>
              </p:nvSpPr>
              <p:spPr bwMode="auto">
                <a:xfrm>
                  <a:off x="1602" y="1857"/>
                  <a:ext cx="378" cy="378"/>
                </a:xfrm>
                <a:prstGeom prst="line">
                  <a:avLst/>
                </a:prstGeom>
                <a:noFill/>
                <a:ln w="28575">
                  <a:solidFill>
                    <a:schemeClr val="bg1"/>
                  </a:solidFill>
                  <a:round/>
                  <a:headEnd/>
                  <a:tailEnd/>
                </a:ln>
              </p:spPr>
              <p:txBody>
                <a:bodyPr/>
                <a:lstStyle/>
                <a:p>
                  <a:endParaRPr lang="en-US"/>
                </a:p>
              </p:txBody>
            </p:sp>
            <p:sp>
              <p:nvSpPr>
                <p:cNvPr id="25667" name="Line 33"/>
                <p:cNvSpPr>
                  <a:spLocks noChangeShapeType="1"/>
                </p:cNvSpPr>
                <p:nvPr/>
              </p:nvSpPr>
              <p:spPr bwMode="auto">
                <a:xfrm flipH="1">
                  <a:off x="1598" y="1857"/>
                  <a:ext cx="378" cy="378"/>
                </a:xfrm>
                <a:prstGeom prst="line">
                  <a:avLst/>
                </a:prstGeom>
                <a:noFill/>
                <a:ln w="28575">
                  <a:solidFill>
                    <a:schemeClr val="bg1"/>
                  </a:solidFill>
                  <a:round/>
                  <a:headEnd/>
                  <a:tailEnd/>
                </a:ln>
              </p:spPr>
              <p:txBody>
                <a:bodyPr/>
                <a:lstStyle/>
                <a:p>
                  <a:endParaRPr lang="en-US"/>
                </a:p>
              </p:txBody>
            </p:sp>
            <p:sp>
              <p:nvSpPr>
                <p:cNvPr id="25668" name="Line 34"/>
                <p:cNvSpPr>
                  <a:spLocks noChangeShapeType="1"/>
                </p:cNvSpPr>
                <p:nvPr/>
              </p:nvSpPr>
              <p:spPr bwMode="auto">
                <a:xfrm>
                  <a:off x="1967" y="1862"/>
                  <a:ext cx="117" cy="0"/>
                </a:xfrm>
                <a:prstGeom prst="line">
                  <a:avLst/>
                </a:prstGeom>
                <a:noFill/>
                <a:ln w="28575">
                  <a:solidFill>
                    <a:schemeClr val="bg1"/>
                  </a:solidFill>
                  <a:round/>
                  <a:headEnd/>
                  <a:tailEnd/>
                </a:ln>
              </p:spPr>
              <p:txBody>
                <a:bodyPr/>
                <a:lstStyle/>
                <a:p>
                  <a:endParaRPr lang="en-US"/>
                </a:p>
              </p:txBody>
            </p:sp>
            <p:sp>
              <p:nvSpPr>
                <p:cNvPr id="25669" name="Line 35"/>
                <p:cNvSpPr>
                  <a:spLocks noChangeShapeType="1"/>
                </p:cNvSpPr>
                <p:nvPr/>
              </p:nvSpPr>
              <p:spPr bwMode="auto">
                <a:xfrm>
                  <a:off x="1496" y="2231"/>
                  <a:ext cx="117" cy="0"/>
                </a:xfrm>
                <a:prstGeom prst="line">
                  <a:avLst/>
                </a:prstGeom>
                <a:noFill/>
                <a:ln w="28575">
                  <a:solidFill>
                    <a:schemeClr val="bg1"/>
                  </a:solidFill>
                  <a:round/>
                  <a:headEnd/>
                  <a:tailEnd/>
                </a:ln>
              </p:spPr>
              <p:txBody>
                <a:bodyPr/>
                <a:lstStyle/>
                <a:p>
                  <a:endParaRPr lang="en-US"/>
                </a:p>
              </p:txBody>
            </p:sp>
            <p:sp>
              <p:nvSpPr>
                <p:cNvPr id="25670" name="Line 36"/>
                <p:cNvSpPr>
                  <a:spLocks noChangeShapeType="1"/>
                </p:cNvSpPr>
                <p:nvPr/>
              </p:nvSpPr>
              <p:spPr bwMode="auto">
                <a:xfrm>
                  <a:off x="1967" y="2231"/>
                  <a:ext cx="117" cy="0"/>
                </a:xfrm>
                <a:prstGeom prst="line">
                  <a:avLst/>
                </a:prstGeom>
                <a:noFill/>
                <a:ln w="28575">
                  <a:solidFill>
                    <a:schemeClr val="bg1"/>
                  </a:solidFill>
                  <a:round/>
                  <a:headEnd/>
                  <a:tailEnd/>
                </a:ln>
              </p:spPr>
              <p:txBody>
                <a:bodyPr/>
                <a:lstStyle/>
                <a:p>
                  <a:endParaRPr lang="en-US"/>
                </a:p>
              </p:txBody>
            </p:sp>
          </p:grpSp>
        </p:grpSp>
      </p:grpSp>
      <p:sp>
        <p:nvSpPr>
          <p:cNvPr id="79" name="Rectangle 38"/>
          <p:cNvSpPr>
            <a:spLocks noChangeArrowheads="1"/>
          </p:cNvSpPr>
          <p:nvPr/>
        </p:nvSpPr>
        <p:spPr bwMode="ltGray">
          <a:xfrm>
            <a:off x="300038" y="5092700"/>
            <a:ext cx="1739900" cy="346075"/>
          </a:xfrm>
          <a:prstGeom prst="rect">
            <a:avLst/>
          </a:prstGeom>
          <a:solidFill>
            <a:srgbClr val="99B854"/>
          </a:solidFill>
          <a:ln w="9525" algn="ctr">
            <a:noFill/>
            <a:miter lim="800000"/>
            <a:headEnd/>
            <a:tailEnd/>
          </a:ln>
        </p:spPr>
        <p:txBody>
          <a:bodyPr wrap="none" anchor="ctr"/>
          <a:lstStyle/>
          <a:p>
            <a:pPr algn="ctr">
              <a:lnSpc>
                <a:spcPct val="90000"/>
              </a:lnSpc>
            </a:pPr>
            <a:r>
              <a:rPr lang="en-US" sz="1200">
                <a:solidFill>
                  <a:schemeClr val="bg1"/>
                </a:solidFill>
              </a:rPr>
              <a:t>Decompression / </a:t>
            </a:r>
            <a:br>
              <a:rPr lang="en-US" sz="1200">
                <a:solidFill>
                  <a:schemeClr val="bg1"/>
                </a:solidFill>
              </a:rPr>
            </a:br>
            <a:r>
              <a:rPr lang="en-US" sz="1200">
                <a:solidFill>
                  <a:schemeClr val="bg1"/>
                </a:solidFill>
              </a:rPr>
              <a:t>Compression</a:t>
            </a:r>
          </a:p>
        </p:txBody>
      </p:sp>
      <p:sp>
        <p:nvSpPr>
          <p:cNvPr id="80" name="Rectangle 41"/>
          <p:cNvSpPr>
            <a:spLocks noChangeArrowheads="1"/>
          </p:cNvSpPr>
          <p:nvPr/>
        </p:nvSpPr>
        <p:spPr bwMode="ltGray">
          <a:xfrm>
            <a:off x="312738" y="4554538"/>
            <a:ext cx="1741487" cy="508000"/>
          </a:xfrm>
          <a:prstGeom prst="rect">
            <a:avLst/>
          </a:prstGeom>
          <a:solidFill>
            <a:srgbClr val="99B854"/>
          </a:solidFill>
          <a:ln w="9525" algn="ctr">
            <a:noFill/>
            <a:miter lim="800000"/>
            <a:headEnd/>
            <a:tailEnd/>
          </a:ln>
        </p:spPr>
        <p:txBody>
          <a:bodyPr wrap="none" anchor="ctr"/>
          <a:lstStyle/>
          <a:p>
            <a:pPr algn="ctr">
              <a:lnSpc>
                <a:spcPct val="90000"/>
              </a:lnSpc>
            </a:pPr>
            <a:r>
              <a:rPr lang="en-US" sz="1200">
                <a:solidFill>
                  <a:schemeClr val="bg1"/>
                </a:solidFill>
              </a:rPr>
              <a:t>Data Path Resource</a:t>
            </a:r>
            <a:br>
              <a:rPr lang="en-US" sz="1200">
                <a:solidFill>
                  <a:schemeClr val="bg1"/>
                </a:solidFill>
              </a:rPr>
            </a:br>
            <a:r>
              <a:rPr lang="en-US" sz="1200">
                <a:solidFill>
                  <a:schemeClr val="bg1"/>
                </a:solidFill>
              </a:rPr>
              <a:t>Management</a:t>
            </a:r>
          </a:p>
        </p:txBody>
      </p:sp>
      <p:sp>
        <p:nvSpPr>
          <p:cNvPr id="25630" name="Rectangle 6"/>
          <p:cNvSpPr>
            <a:spLocks noChangeArrowheads="1"/>
          </p:cNvSpPr>
          <p:nvPr/>
        </p:nvSpPr>
        <p:spPr bwMode="ltGray">
          <a:xfrm>
            <a:off x="3706813" y="2984500"/>
            <a:ext cx="1752600" cy="877888"/>
          </a:xfrm>
          <a:prstGeom prst="rect">
            <a:avLst/>
          </a:prstGeom>
          <a:solidFill>
            <a:srgbClr val="C2CCD8"/>
          </a:solidFill>
          <a:ln w="9525" algn="ctr">
            <a:noFill/>
            <a:miter lim="800000"/>
            <a:headEnd/>
            <a:tailEnd/>
          </a:ln>
        </p:spPr>
        <p:txBody>
          <a:bodyPr wrap="none" anchor="ctr"/>
          <a:lstStyle/>
          <a:p>
            <a:endParaRPr lang="en-US" sz="1200">
              <a:solidFill>
                <a:schemeClr val="bg1"/>
              </a:solidFill>
            </a:endParaRPr>
          </a:p>
        </p:txBody>
      </p:sp>
      <p:sp>
        <p:nvSpPr>
          <p:cNvPr id="25631" name="Rectangle 56"/>
          <p:cNvSpPr>
            <a:spLocks noChangeArrowheads="1"/>
          </p:cNvSpPr>
          <p:nvPr/>
        </p:nvSpPr>
        <p:spPr bwMode="auto">
          <a:xfrm>
            <a:off x="3548063" y="2978150"/>
            <a:ext cx="1962150" cy="217488"/>
          </a:xfrm>
          <a:prstGeom prst="rect">
            <a:avLst/>
          </a:prstGeom>
          <a:noFill/>
          <a:ln w="9525" algn="ctr">
            <a:noFill/>
            <a:miter lim="800000"/>
            <a:headEnd/>
            <a:tailEnd/>
          </a:ln>
        </p:spPr>
        <p:txBody>
          <a:bodyPr wrap="none" anchor="ctr"/>
          <a:lstStyle/>
          <a:p>
            <a:pPr algn="ctr"/>
            <a:r>
              <a:rPr lang="en-US" sz="1200">
                <a:solidFill>
                  <a:schemeClr val="tx2"/>
                </a:solidFill>
              </a:rPr>
              <a:t>System Functions</a:t>
            </a:r>
          </a:p>
        </p:txBody>
      </p:sp>
      <p:sp>
        <p:nvSpPr>
          <p:cNvPr id="83" name="Rectangle 16"/>
          <p:cNvSpPr>
            <a:spLocks noChangeArrowheads="1"/>
          </p:cNvSpPr>
          <p:nvPr/>
        </p:nvSpPr>
        <p:spPr bwMode="ltGray">
          <a:xfrm>
            <a:off x="3875088" y="3208338"/>
            <a:ext cx="1270000" cy="244475"/>
          </a:xfrm>
          <a:prstGeom prst="rect">
            <a:avLst/>
          </a:prstGeom>
          <a:solidFill>
            <a:schemeClr val="accent1"/>
          </a:solidFill>
          <a:ln w="9525" algn="ctr">
            <a:noFill/>
            <a:miter lim="800000"/>
            <a:headEnd/>
            <a:tailEnd/>
          </a:ln>
          <a:effectLst/>
        </p:spPr>
        <p:txBody>
          <a:bodyPr wrap="none" anchor="ctr"/>
          <a:lstStyle/>
          <a:p>
            <a:pPr algn="ctr">
              <a:lnSpc>
                <a:spcPct val="90000"/>
              </a:lnSpc>
              <a:defRPr/>
            </a:pPr>
            <a:r>
              <a:rPr lang="en-US" sz="1050" dirty="0">
                <a:solidFill>
                  <a:schemeClr val="bg1"/>
                </a:solidFill>
              </a:rPr>
              <a:t>Real-Time Debug</a:t>
            </a:r>
          </a:p>
        </p:txBody>
      </p:sp>
      <p:sp>
        <p:nvSpPr>
          <p:cNvPr id="85" name="Rectangle 16"/>
          <p:cNvSpPr>
            <a:spLocks noChangeArrowheads="1"/>
          </p:cNvSpPr>
          <p:nvPr/>
        </p:nvSpPr>
        <p:spPr bwMode="ltGray">
          <a:xfrm>
            <a:off x="3876675" y="3565525"/>
            <a:ext cx="1271588" cy="244475"/>
          </a:xfrm>
          <a:prstGeom prst="rect">
            <a:avLst/>
          </a:prstGeom>
          <a:solidFill>
            <a:schemeClr val="accent1"/>
          </a:solidFill>
          <a:ln w="9525" algn="ctr">
            <a:noFill/>
            <a:miter lim="800000"/>
            <a:headEnd/>
            <a:tailEnd/>
          </a:ln>
          <a:effectLst/>
        </p:spPr>
        <p:txBody>
          <a:bodyPr wrap="none" anchor="ctr"/>
          <a:lstStyle/>
          <a:p>
            <a:pPr algn="ctr">
              <a:lnSpc>
                <a:spcPct val="90000"/>
              </a:lnSpc>
              <a:defRPr/>
            </a:pPr>
            <a:r>
              <a:rPr lang="en-US" sz="1050" dirty="0">
                <a:solidFill>
                  <a:schemeClr val="bg1"/>
                </a:solidFill>
              </a:rPr>
              <a:t>Trace</a:t>
            </a:r>
          </a:p>
        </p:txBody>
      </p:sp>
      <p:sp>
        <p:nvSpPr>
          <p:cNvPr id="84" name="Rectangle 16"/>
          <p:cNvSpPr>
            <a:spLocks noChangeArrowheads="1"/>
          </p:cNvSpPr>
          <p:nvPr/>
        </p:nvSpPr>
        <p:spPr bwMode="ltGray">
          <a:xfrm>
            <a:off x="3862388" y="3538538"/>
            <a:ext cx="1323975" cy="269875"/>
          </a:xfrm>
          <a:prstGeom prst="rect">
            <a:avLst/>
          </a:prstGeom>
          <a:solidFill>
            <a:srgbClr val="99B854"/>
          </a:solidFill>
          <a:ln w="9525" algn="ctr">
            <a:noFill/>
            <a:miter lim="800000"/>
            <a:headEnd/>
            <a:tailEnd/>
          </a:ln>
          <a:effectLst/>
        </p:spPr>
        <p:txBody>
          <a:bodyPr wrap="none" anchor="ctr"/>
          <a:lstStyle/>
          <a:p>
            <a:pPr algn="ctr">
              <a:lnSpc>
                <a:spcPct val="90000"/>
              </a:lnSpc>
              <a:defRPr/>
            </a:pPr>
            <a:r>
              <a:rPr lang="en-US" sz="1050" dirty="0">
                <a:solidFill>
                  <a:schemeClr val="bg1"/>
                </a:solidFill>
              </a:rPr>
              <a:t>Advanced Trace</a:t>
            </a:r>
          </a:p>
        </p:txBody>
      </p:sp>
      <p:sp>
        <p:nvSpPr>
          <p:cNvPr id="25635" name="Rectangle 18"/>
          <p:cNvSpPr>
            <a:spLocks noChangeArrowheads="1"/>
          </p:cNvSpPr>
          <p:nvPr/>
        </p:nvSpPr>
        <p:spPr bwMode="ltGray">
          <a:xfrm>
            <a:off x="3692525" y="3876675"/>
            <a:ext cx="1779588" cy="914400"/>
          </a:xfrm>
          <a:prstGeom prst="rect">
            <a:avLst/>
          </a:prstGeom>
          <a:solidFill>
            <a:srgbClr val="C2CCD8"/>
          </a:solidFill>
          <a:ln w="9525" algn="ctr">
            <a:noFill/>
            <a:miter lim="800000"/>
            <a:headEnd/>
            <a:tailEnd/>
          </a:ln>
        </p:spPr>
        <p:txBody>
          <a:bodyPr wrap="none" anchor="ctr"/>
          <a:lstStyle/>
          <a:p>
            <a:endParaRPr lang="en-US" sz="1200">
              <a:solidFill>
                <a:schemeClr val="bg1"/>
              </a:solidFill>
            </a:endParaRPr>
          </a:p>
        </p:txBody>
      </p:sp>
      <p:sp>
        <p:nvSpPr>
          <p:cNvPr id="87" name="Rectangle 19"/>
          <p:cNvSpPr>
            <a:spLocks noChangeArrowheads="1"/>
          </p:cNvSpPr>
          <p:nvPr/>
        </p:nvSpPr>
        <p:spPr bwMode="ltGray">
          <a:xfrm>
            <a:off x="3722688" y="4135438"/>
            <a:ext cx="398462" cy="300037"/>
          </a:xfrm>
          <a:prstGeom prst="rect">
            <a:avLst/>
          </a:prstGeom>
          <a:solidFill>
            <a:srgbClr val="99B854"/>
          </a:solidFill>
          <a:ln w="9525" algn="ctr">
            <a:noFill/>
            <a:miter lim="800000"/>
            <a:headEnd/>
            <a:tailEnd/>
          </a:ln>
        </p:spPr>
        <p:txBody>
          <a:bodyPr wrap="none" anchor="ctr"/>
          <a:lstStyle/>
          <a:p>
            <a:pPr algn="ctr">
              <a:lnSpc>
                <a:spcPct val="90000"/>
              </a:lnSpc>
            </a:pPr>
            <a:r>
              <a:rPr lang="en-US" sz="1000">
                <a:solidFill>
                  <a:schemeClr val="bg1"/>
                </a:solidFill>
              </a:rPr>
              <a:t>512 KB</a:t>
            </a:r>
          </a:p>
        </p:txBody>
      </p:sp>
      <p:sp>
        <p:nvSpPr>
          <p:cNvPr id="88" name="Rectangle 19"/>
          <p:cNvSpPr>
            <a:spLocks noChangeArrowheads="1"/>
          </p:cNvSpPr>
          <p:nvPr/>
        </p:nvSpPr>
        <p:spPr bwMode="ltGray">
          <a:xfrm>
            <a:off x="4160838" y="4137025"/>
            <a:ext cx="400050" cy="300038"/>
          </a:xfrm>
          <a:prstGeom prst="rect">
            <a:avLst/>
          </a:prstGeom>
          <a:solidFill>
            <a:srgbClr val="99B854"/>
          </a:solidFill>
          <a:ln w="9525" algn="ctr">
            <a:noFill/>
            <a:miter lim="800000"/>
            <a:headEnd/>
            <a:tailEnd/>
          </a:ln>
        </p:spPr>
        <p:txBody>
          <a:bodyPr wrap="none" anchor="ctr"/>
          <a:lstStyle/>
          <a:p>
            <a:pPr algn="ctr">
              <a:lnSpc>
                <a:spcPct val="90000"/>
              </a:lnSpc>
            </a:pPr>
            <a:r>
              <a:rPr lang="en-US" sz="1000">
                <a:solidFill>
                  <a:schemeClr val="bg1"/>
                </a:solidFill>
              </a:rPr>
              <a:t>512 KB</a:t>
            </a:r>
          </a:p>
        </p:txBody>
      </p:sp>
      <p:sp>
        <p:nvSpPr>
          <p:cNvPr id="89" name="Rectangle 19"/>
          <p:cNvSpPr>
            <a:spLocks noChangeArrowheads="1"/>
          </p:cNvSpPr>
          <p:nvPr/>
        </p:nvSpPr>
        <p:spPr bwMode="ltGray">
          <a:xfrm>
            <a:off x="4586288" y="4135438"/>
            <a:ext cx="481012" cy="290512"/>
          </a:xfrm>
          <a:prstGeom prst="rect">
            <a:avLst/>
          </a:prstGeom>
          <a:solidFill>
            <a:srgbClr val="99B854"/>
          </a:solidFill>
          <a:ln w="9525" algn="ctr">
            <a:noFill/>
            <a:miter lim="800000"/>
            <a:headEnd/>
            <a:tailEnd/>
          </a:ln>
        </p:spPr>
        <p:txBody>
          <a:bodyPr wrap="none" anchor="ctr"/>
          <a:lstStyle/>
          <a:p>
            <a:pPr algn="ctr">
              <a:lnSpc>
                <a:spcPct val="90000"/>
              </a:lnSpc>
            </a:pPr>
            <a:r>
              <a:rPr lang="en-US" sz="1000">
                <a:solidFill>
                  <a:schemeClr val="bg1"/>
                </a:solidFill>
              </a:rPr>
              <a:t>512 KB</a:t>
            </a:r>
          </a:p>
        </p:txBody>
      </p:sp>
      <p:sp>
        <p:nvSpPr>
          <p:cNvPr id="90" name="Rectangle 16"/>
          <p:cNvSpPr>
            <a:spLocks noChangeArrowheads="1"/>
          </p:cNvSpPr>
          <p:nvPr/>
        </p:nvSpPr>
        <p:spPr bwMode="ltGray">
          <a:xfrm>
            <a:off x="3729038" y="4481513"/>
            <a:ext cx="1270000" cy="244475"/>
          </a:xfrm>
          <a:prstGeom prst="rect">
            <a:avLst/>
          </a:prstGeom>
          <a:solidFill>
            <a:srgbClr val="99B854"/>
          </a:solidFill>
          <a:ln w="9525" algn="ctr">
            <a:noFill/>
            <a:miter lim="800000"/>
            <a:headEnd/>
            <a:tailEnd/>
          </a:ln>
          <a:effectLst/>
        </p:spPr>
        <p:txBody>
          <a:bodyPr wrap="none" anchor="ctr"/>
          <a:lstStyle/>
          <a:p>
            <a:pPr algn="ctr">
              <a:lnSpc>
                <a:spcPct val="90000"/>
              </a:lnSpc>
              <a:defRPr/>
            </a:pPr>
            <a:r>
              <a:rPr lang="en-US" sz="1050" dirty="0">
                <a:solidFill>
                  <a:schemeClr val="bg1"/>
                </a:solidFill>
              </a:rPr>
              <a:t>64-bit DDR3/3L/4</a:t>
            </a:r>
          </a:p>
        </p:txBody>
      </p:sp>
      <p:grpSp>
        <p:nvGrpSpPr>
          <p:cNvPr id="11" name="Group 50"/>
          <p:cNvGrpSpPr>
            <a:grpSpLocks/>
          </p:cNvGrpSpPr>
          <p:nvPr/>
        </p:nvGrpSpPr>
        <p:grpSpPr bwMode="auto">
          <a:xfrm>
            <a:off x="5070475" y="4559300"/>
            <a:ext cx="319088" cy="74613"/>
            <a:chOff x="2641" y="1207"/>
            <a:chExt cx="239" cy="56"/>
          </a:xfrm>
        </p:grpSpPr>
        <p:sp>
          <p:nvSpPr>
            <p:cNvPr id="25657" name="Rectangle 51"/>
            <p:cNvSpPr>
              <a:spLocks noChangeArrowheads="1"/>
            </p:cNvSpPr>
            <p:nvPr/>
          </p:nvSpPr>
          <p:spPr bwMode="auto">
            <a:xfrm>
              <a:off x="2641" y="1207"/>
              <a:ext cx="56" cy="56"/>
            </a:xfrm>
            <a:prstGeom prst="rect">
              <a:avLst/>
            </a:prstGeom>
            <a:solidFill>
              <a:schemeClr val="tx2"/>
            </a:solidFill>
            <a:ln w="9525">
              <a:noFill/>
              <a:miter lim="800000"/>
              <a:headEnd/>
              <a:tailEnd/>
            </a:ln>
          </p:spPr>
          <p:txBody>
            <a:bodyPr wrap="none" anchor="ctr"/>
            <a:lstStyle/>
            <a:p>
              <a:endParaRPr lang="en-US"/>
            </a:p>
          </p:txBody>
        </p:sp>
        <p:sp>
          <p:nvSpPr>
            <p:cNvPr id="25658" name="Rectangle 52"/>
            <p:cNvSpPr>
              <a:spLocks noChangeArrowheads="1"/>
            </p:cNvSpPr>
            <p:nvPr/>
          </p:nvSpPr>
          <p:spPr bwMode="auto">
            <a:xfrm>
              <a:off x="2732" y="1207"/>
              <a:ext cx="56" cy="56"/>
            </a:xfrm>
            <a:prstGeom prst="rect">
              <a:avLst/>
            </a:prstGeom>
            <a:solidFill>
              <a:schemeClr val="tx2"/>
            </a:solidFill>
            <a:ln w="9525">
              <a:noFill/>
              <a:miter lim="800000"/>
              <a:headEnd/>
              <a:tailEnd/>
            </a:ln>
          </p:spPr>
          <p:txBody>
            <a:bodyPr wrap="none" anchor="ctr"/>
            <a:lstStyle/>
            <a:p>
              <a:endParaRPr lang="en-US"/>
            </a:p>
          </p:txBody>
        </p:sp>
        <p:sp>
          <p:nvSpPr>
            <p:cNvPr id="25659" name="Rectangle 53"/>
            <p:cNvSpPr>
              <a:spLocks noChangeArrowheads="1"/>
            </p:cNvSpPr>
            <p:nvPr/>
          </p:nvSpPr>
          <p:spPr bwMode="auto">
            <a:xfrm>
              <a:off x="2824" y="1207"/>
              <a:ext cx="56" cy="56"/>
            </a:xfrm>
            <a:prstGeom prst="rect">
              <a:avLst/>
            </a:prstGeom>
            <a:solidFill>
              <a:schemeClr val="tx2"/>
            </a:solidFill>
            <a:ln w="9525">
              <a:noFill/>
              <a:miter lim="800000"/>
              <a:headEnd/>
              <a:tailEnd/>
            </a:ln>
          </p:spPr>
          <p:txBody>
            <a:bodyPr wrap="none" anchor="ctr"/>
            <a:lstStyle/>
            <a:p>
              <a:endParaRPr lang="en-US"/>
            </a:p>
          </p:txBody>
        </p:sp>
      </p:grpSp>
      <p:sp>
        <p:nvSpPr>
          <p:cNvPr id="25641" name="Rectangle 13"/>
          <p:cNvSpPr>
            <a:spLocks noChangeArrowheads="1"/>
          </p:cNvSpPr>
          <p:nvPr/>
        </p:nvSpPr>
        <p:spPr bwMode="ltGray">
          <a:xfrm>
            <a:off x="2174875" y="4856163"/>
            <a:ext cx="3297238" cy="1244600"/>
          </a:xfrm>
          <a:prstGeom prst="rect">
            <a:avLst/>
          </a:prstGeom>
          <a:solidFill>
            <a:srgbClr val="C2CCD8"/>
          </a:solidFill>
          <a:ln w="9525" algn="ctr">
            <a:noFill/>
            <a:miter lim="800000"/>
            <a:headEnd/>
            <a:tailEnd/>
          </a:ln>
        </p:spPr>
        <p:txBody>
          <a:bodyPr wrap="none" anchor="ctr"/>
          <a:lstStyle/>
          <a:p>
            <a:endParaRPr lang="en-US" sz="1200">
              <a:solidFill>
                <a:schemeClr val="bg1"/>
              </a:solidFill>
            </a:endParaRPr>
          </a:p>
        </p:txBody>
      </p:sp>
      <p:sp>
        <p:nvSpPr>
          <p:cNvPr id="25642" name="Rectangle 14"/>
          <p:cNvSpPr>
            <a:spLocks noChangeArrowheads="1"/>
          </p:cNvSpPr>
          <p:nvPr/>
        </p:nvSpPr>
        <p:spPr bwMode="ltGray">
          <a:xfrm>
            <a:off x="2405063" y="5240338"/>
            <a:ext cx="890587"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200">
                <a:solidFill>
                  <a:schemeClr val="bg1"/>
                </a:solidFill>
              </a:rPr>
              <a:t>QUICC </a:t>
            </a:r>
            <a:br>
              <a:rPr lang="en-US" sz="1200">
                <a:solidFill>
                  <a:schemeClr val="bg1"/>
                </a:solidFill>
              </a:rPr>
            </a:br>
            <a:r>
              <a:rPr lang="en-US" sz="1200">
                <a:solidFill>
                  <a:schemeClr val="bg1"/>
                </a:solidFill>
              </a:rPr>
              <a:t>Engine</a:t>
            </a:r>
            <a:endParaRPr lang="en-US" sz="1200" baseline="30000">
              <a:solidFill>
                <a:schemeClr val="bg1"/>
              </a:solidFill>
            </a:endParaRPr>
          </a:p>
        </p:txBody>
      </p:sp>
      <p:sp>
        <p:nvSpPr>
          <p:cNvPr id="25643" name="Rectangle 15"/>
          <p:cNvSpPr>
            <a:spLocks noChangeArrowheads="1"/>
          </p:cNvSpPr>
          <p:nvPr/>
        </p:nvSpPr>
        <p:spPr bwMode="ltGray">
          <a:xfrm>
            <a:off x="3355975" y="5240338"/>
            <a:ext cx="890588"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200">
                <a:solidFill>
                  <a:schemeClr val="bg1"/>
                </a:solidFill>
              </a:rPr>
              <a:t>Ethernet</a:t>
            </a:r>
            <a:br>
              <a:rPr lang="en-US" sz="1200">
                <a:solidFill>
                  <a:schemeClr val="bg1"/>
                </a:solidFill>
              </a:rPr>
            </a:br>
            <a:r>
              <a:rPr lang="en-US" sz="1200">
                <a:solidFill>
                  <a:schemeClr val="bg1"/>
                </a:solidFill>
              </a:rPr>
              <a:t>eTSEC</a:t>
            </a:r>
          </a:p>
        </p:txBody>
      </p:sp>
      <p:sp>
        <p:nvSpPr>
          <p:cNvPr id="25644" name="Rectangle 16"/>
          <p:cNvSpPr>
            <a:spLocks noChangeArrowheads="1"/>
          </p:cNvSpPr>
          <p:nvPr/>
        </p:nvSpPr>
        <p:spPr bwMode="ltGray">
          <a:xfrm>
            <a:off x="4308475" y="5240338"/>
            <a:ext cx="890588"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100">
                <a:solidFill>
                  <a:schemeClr val="bg1"/>
                </a:solidFill>
              </a:rPr>
              <a:t>PCI Express</a:t>
            </a:r>
            <a:r>
              <a:rPr lang="en-US" sz="1100" baseline="30000">
                <a:solidFill>
                  <a:schemeClr val="bg1"/>
                </a:solidFill>
              </a:rPr>
              <a:t>®</a:t>
            </a:r>
          </a:p>
        </p:txBody>
      </p:sp>
      <p:sp>
        <p:nvSpPr>
          <p:cNvPr id="25645" name="Rectangle 17"/>
          <p:cNvSpPr>
            <a:spLocks noChangeArrowheads="1"/>
          </p:cNvSpPr>
          <p:nvPr/>
        </p:nvSpPr>
        <p:spPr bwMode="auto">
          <a:xfrm>
            <a:off x="2757488" y="4910138"/>
            <a:ext cx="1963737" cy="217487"/>
          </a:xfrm>
          <a:prstGeom prst="rect">
            <a:avLst/>
          </a:prstGeom>
          <a:noFill/>
          <a:ln w="9525" algn="ctr">
            <a:noFill/>
            <a:miter lim="800000"/>
            <a:headEnd/>
            <a:tailEnd/>
          </a:ln>
        </p:spPr>
        <p:txBody>
          <a:bodyPr wrap="none" anchor="ctr"/>
          <a:lstStyle/>
          <a:p>
            <a:pPr algn="ctr"/>
            <a:r>
              <a:rPr lang="en-US" sz="1200">
                <a:solidFill>
                  <a:schemeClr val="tx2"/>
                </a:solidFill>
              </a:rPr>
              <a:t>Connectivity</a:t>
            </a:r>
          </a:p>
        </p:txBody>
      </p:sp>
      <p:sp>
        <p:nvSpPr>
          <p:cNvPr id="25646" name="Rectangle 16"/>
          <p:cNvSpPr>
            <a:spLocks noChangeArrowheads="1"/>
          </p:cNvSpPr>
          <p:nvPr/>
        </p:nvSpPr>
        <p:spPr bwMode="ltGray">
          <a:xfrm>
            <a:off x="2414588" y="5651500"/>
            <a:ext cx="890587"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200">
                <a:solidFill>
                  <a:schemeClr val="bg1"/>
                </a:solidFill>
              </a:rPr>
              <a:t>RapidIO</a:t>
            </a:r>
            <a:r>
              <a:rPr lang="en-US" sz="1200" baseline="30000">
                <a:solidFill>
                  <a:schemeClr val="bg1"/>
                </a:solidFill>
              </a:rPr>
              <a:t>®</a:t>
            </a:r>
          </a:p>
        </p:txBody>
      </p:sp>
      <p:sp>
        <p:nvSpPr>
          <p:cNvPr id="25647" name="Rectangle 16"/>
          <p:cNvSpPr>
            <a:spLocks noChangeArrowheads="1"/>
          </p:cNvSpPr>
          <p:nvPr/>
        </p:nvSpPr>
        <p:spPr bwMode="ltGray">
          <a:xfrm>
            <a:off x="3371850" y="5653088"/>
            <a:ext cx="890588"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200">
                <a:solidFill>
                  <a:schemeClr val="bg1"/>
                </a:solidFill>
              </a:rPr>
              <a:t>SATA</a:t>
            </a:r>
          </a:p>
        </p:txBody>
      </p:sp>
      <p:sp>
        <p:nvSpPr>
          <p:cNvPr id="25648" name="Rectangle 16"/>
          <p:cNvSpPr>
            <a:spLocks noChangeArrowheads="1"/>
          </p:cNvSpPr>
          <p:nvPr/>
        </p:nvSpPr>
        <p:spPr bwMode="ltGray">
          <a:xfrm>
            <a:off x="4298950" y="5653088"/>
            <a:ext cx="892175" cy="346075"/>
          </a:xfrm>
          <a:prstGeom prst="rect">
            <a:avLst/>
          </a:prstGeom>
          <a:solidFill>
            <a:srgbClr val="8597B1"/>
          </a:solidFill>
          <a:ln w="9525" algn="ctr">
            <a:noFill/>
            <a:miter lim="800000"/>
            <a:headEnd/>
            <a:tailEnd/>
          </a:ln>
        </p:spPr>
        <p:txBody>
          <a:bodyPr wrap="none" anchor="ctr"/>
          <a:lstStyle/>
          <a:p>
            <a:pPr algn="ctr">
              <a:lnSpc>
                <a:spcPct val="90000"/>
              </a:lnSpc>
            </a:pPr>
            <a:r>
              <a:rPr lang="en-US" sz="1200">
                <a:solidFill>
                  <a:schemeClr val="bg1"/>
                </a:solidFill>
              </a:rPr>
              <a:t>USB</a:t>
            </a:r>
          </a:p>
        </p:txBody>
      </p:sp>
      <p:sp>
        <p:nvSpPr>
          <p:cNvPr id="25649" name="Rectangle 55"/>
          <p:cNvSpPr>
            <a:spLocks noChangeArrowheads="1"/>
          </p:cNvSpPr>
          <p:nvPr/>
        </p:nvSpPr>
        <p:spPr bwMode="auto">
          <a:xfrm>
            <a:off x="3492500" y="3883025"/>
            <a:ext cx="1963738" cy="217488"/>
          </a:xfrm>
          <a:prstGeom prst="rect">
            <a:avLst/>
          </a:prstGeom>
          <a:noFill/>
          <a:ln w="9525" algn="ctr">
            <a:noFill/>
            <a:miter lim="800000"/>
            <a:headEnd/>
            <a:tailEnd/>
          </a:ln>
        </p:spPr>
        <p:txBody>
          <a:bodyPr wrap="none" anchor="ctr"/>
          <a:lstStyle/>
          <a:p>
            <a:pPr algn="ctr"/>
            <a:r>
              <a:rPr lang="en-US" sz="1200">
                <a:solidFill>
                  <a:schemeClr val="tx2"/>
                </a:solidFill>
              </a:rPr>
              <a:t>Platform Cache</a:t>
            </a:r>
          </a:p>
        </p:txBody>
      </p:sp>
      <p:sp>
        <p:nvSpPr>
          <p:cNvPr id="104" name="Rectangle 16"/>
          <p:cNvSpPr>
            <a:spLocks noChangeArrowheads="1"/>
          </p:cNvSpPr>
          <p:nvPr/>
        </p:nvSpPr>
        <p:spPr bwMode="ltGray">
          <a:xfrm>
            <a:off x="3725863" y="4479925"/>
            <a:ext cx="1271587" cy="244475"/>
          </a:xfrm>
          <a:prstGeom prst="rect">
            <a:avLst/>
          </a:prstGeom>
          <a:solidFill>
            <a:schemeClr val="accent1"/>
          </a:solidFill>
          <a:ln w="9525" algn="ctr">
            <a:noFill/>
            <a:miter lim="800000"/>
            <a:headEnd/>
            <a:tailEnd/>
          </a:ln>
          <a:effectLst/>
        </p:spPr>
        <p:txBody>
          <a:bodyPr wrap="none" anchor="ctr"/>
          <a:lstStyle/>
          <a:p>
            <a:pPr algn="ctr">
              <a:lnSpc>
                <a:spcPct val="90000"/>
              </a:lnSpc>
              <a:defRPr/>
            </a:pPr>
            <a:r>
              <a:rPr lang="en-US" sz="1050" dirty="0">
                <a:solidFill>
                  <a:schemeClr val="bg1"/>
                </a:solidFill>
              </a:rPr>
              <a:t>Up to 1024 KB L3</a:t>
            </a:r>
          </a:p>
        </p:txBody>
      </p:sp>
      <p:sp>
        <p:nvSpPr>
          <p:cNvPr id="105" name="Rectangle 16"/>
          <p:cNvSpPr>
            <a:spLocks noChangeArrowheads="1"/>
          </p:cNvSpPr>
          <p:nvPr/>
        </p:nvSpPr>
        <p:spPr bwMode="ltGray">
          <a:xfrm>
            <a:off x="3725863" y="4154488"/>
            <a:ext cx="1336675" cy="254000"/>
          </a:xfrm>
          <a:prstGeom prst="rect">
            <a:avLst/>
          </a:prstGeom>
          <a:solidFill>
            <a:schemeClr val="accent1"/>
          </a:solidFill>
          <a:ln w="9525" algn="ctr">
            <a:noFill/>
            <a:miter lim="800000"/>
            <a:headEnd/>
            <a:tailEnd/>
          </a:ln>
          <a:effectLst/>
        </p:spPr>
        <p:txBody>
          <a:bodyPr wrap="none" anchor="ctr"/>
          <a:lstStyle/>
          <a:p>
            <a:pPr algn="ctr">
              <a:lnSpc>
                <a:spcPct val="90000"/>
              </a:lnSpc>
              <a:defRPr/>
            </a:pPr>
            <a:r>
              <a:rPr lang="en-US" sz="1050" dirty="0">
                <a:solidFill>
                  <a:schemeClr val="bg1"/>
                </a:solidFill>
              </a:rPr>
              <a:t>32/64-bit </a:t>
            </a:r>
            <a:r>
              <a:rPr lang="en-US" sz="1000" dirty="0">
                <a:solidFill>
                  <a:schemeClr val="bg1"/>
                </a:solidFill>
              </a:rPr>
              <a:t>DDR2/3/3L</a:t>
            </a:r>
            <a:endParaRPr lang="en-US" sz="1050" dirty="0">
              <a:solidFill>
                <a:schemeClr val="bg1"/>
              </a:solidFill>
            </a:endParaRPr>
          </a:p>
        </p:txBody>
      </p:sp>
      <p:grpSp>
        <p:nvGrpSpPr>
          <p:cNvPr id="12" name="Group 111"/>
          <p:cNvGrpSpPr>
            <a:grpSpLocks/>
          </p:cNvGrpSpPr>
          <p:nvPr/>
        </p:nvGrpSpPr>
        <p:grpSpPr bwMode="auto">
          <a:xfrm>
            <a:off x="1992313" y="3760788"/>
            <a:ext cx="3213100" cy="2228850"/>
            <a:chOff x="1992574" y="3761238"/>
            <a:chExt cx="3212483" cy="2228850"/>
          </a:xfrm>
        </p:grpSpPr>
        <p:pic>
          <p:nvPicPr>
            <p:cNvPr id="25655" name="Picture 2"/>
            <p:cNvPicPr>
              <a:picLocks noChangeAspect="1" noChangeArrowheads="1"/>
            </p:cNvPicPr>
            <p:nvPr/>
          </p:nvPicPr>
          <p:blipFill>
            <a:blip r:embed="rId5" cstate="print"/>
            <a:srcRect/>
            <a:stretch>
              <a:fillRect/>
            </a:stretch>
          </p:blipFill>
          <p:spPr bwMode="auto">
            <a:xfrm>
              <a:off x="2328507" y="3761238"/>
              <a:ext cx="2876550" cy="2228850"/>
            </a:xfrm>
            <a:prstGeom prst="rect">
              <a:avLst/>
            </a:prstGeom>
            <a:noFill/>
            <a:ln w="9525">
              <a:noFill/>
              <a:miter lim="800000"/>
              <a:headEnd/>
              <a:tailEnd/>
            </a:ln>
          </p:spPr>
        </p:pic>
        <p:sp>
          <p:nvSpPr>
            <p:cNvPr id="111" name="Right Arrow 110"/>
            <p:cNvSpPr/>
            <p:nvPr/>
          </p:nvSpPr>
          <p:spPr>
            <a:xfrm rot="10800000">
              <a:off x="1992574" y="4613725"/>
              <a:ext cx="395211" cy="407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06" name="Rectangle 54"/>
          <p:cNvSpPr txBox="1">
            <a:spLocks noChangeArrowheads="1"/>
          </p:cNvSpPr>
          <p:nvPr/>
        </p:nvSpPr>
        <p:spPr>
          <a:xfrm>
            <a:off x="5622925" y="873125"/>
            <a:ext cx="3475038" cy="4724400"/>
          </a:xfrm>
          <a:prstGeom prst="rect">
            <a:avLst/>
          </a:prstGeom>
          <a:solidFill>
            <a:srgbClr val="5DB3D1"/>
          </a:solidFill>
          <a:ln/>
        </p:spPr>
        <p:txBody>
          <a:bodyPr>
            <a:normAutofit fontScale="92500" lnSpcReduction="10000"/>
          </a:bodyPr>
          <a:lstStyle/>
          <a:p>
            <a:pPr marL="233363" indent="-233363">
              <a:lnSpc>
                <a:spcPct val="90000"/>
              </a:lnSpc>
              <a:spcBef>
                <a:spcPts val="575"/>
              </a:spcBef>
              <a:spcAft>
                <a:spcPts val="75"/>
              </a:spcAft>
              <a:buClr>
                <a:schemeClr val="tx1">
                  <a:lumMod val="85000"/>
                  <a:lumOff val="15000"/>
                </a:schemeClr>
              </a:buClr>
              <a:buSzPct val="80000"/>
              <a:defRPr/>
            </a:pPr>
            <a:r>
              <a:rPr lang="en-US" sz="1400" b="1" kern="0" dirty="0">
                <a:solidFill>
                  <a:schemeClr val="bg1"/>
                </a:solidFill>
              </a:rPr>
              <a:t>SCALE for Performance and Power</a:t>
            </a:r>
            <a:endParaRPr lang="en-US" sz="1400" b="1" kern="0" dirty="0">
              <a:solidFill>
                <a:schemeClr val="bg1"/>
              </a:solidFill>
              <a:latin typeface="+mn-lt"/>
            </a:endParaRPr>
          </a:p>
          <a:p>
            <a:pPr marL="690563" lvl="1"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latin typeface="+mn-lt"/>
              </a:rPr>
              <a:t>The Right Cores</a:t>
            </a:r>
          </a:p>
          <a:p>
            <a:pPr marL="1147763" lvl="2"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solidFill>
                  <a:schemeClr val="bg1"/>
                </a:solidFill>
              </a:rPr>
              <a:t>Processing / watt</a:t>
            </a:r>
          </a:p>
          <a:p>
            <a:pPr marL="1147763" lvl="2"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solidFill>
                  <a:schemeClr val="bg1"/>
                </a:solidFill>
              </a:rPr>
              <a:t>Vector acceleration</a:t>
            </a:r>
          </a:p>
          <a:p>
            <a:pPr marL="1147763" lvl="2"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solidFill>
                  <a:schemeClr val="bg1"/>
                </a:solidFill>
              </a:rPr>
              <a:t>Advanced threading</a:t>
            </a:r>
            <a:endParaRPr lang="en-US" sz="1400" b="1" kern="0" dirty="0">
              <a:solidFill>
                <a:schemeClr val="bg1"/>
              </a:solidFill>
              <a:latin typeface="+mn-lt"/>
            </a:endParaRPr>
          </a:p>
          <a:p>
            <a:pPr marL="690563" lvl="1"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t>The Right </a:t>
            </a:r>
            <a:r>
              <a:rPr lang="en-US" sz="1400" b="1" kern="0" dirty="0">
                <a:latin typeface="+mn-lt"/>
              </a:rPr>
              <a:t>SoC Infrastructure </a:t>
            </a:r>
          </a:p>
          <a:p>
            <a:pPr marL="690563" lvl="1"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t>The Right Balance Memories</a:t>
            </a:r>
            <a:r>
              <a:rPr lang="en-US" sz="1400" b="1" kern="0" dirty="0">
                <a:solidFill>
                  <a:schemeClr val="bg1"/>
                </a:solidFill>
              </a:rPr>
              <a:t/>
            </a:r>
            <a:br>
              <a:rPr lang="en-US" sz="1400" b="1" kern="0" dirty="0">
                <a:solidFill>
                  <a:schemeClr val="bg1"/>
                </a:solidFill>
              </a:rPr>
            </a:br>
            <a:endParaRPr lang="en-US" sz="1400" b="1" kern="0" dirty="0">
              <a:solidFill>
                <a:schemeClr val="bg1"/>
              </a:solidFill>
            </a:endParaRPr>
          </a:p>
          <a:p>
            <a:pPr marL="233363"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solidFill>
                  <a:schemeClr val="bg1"/>
                </a:solidFill>
              </a:rPr>
              <a:t>Enhanced Virtualization Support </a:t>
            </a:r>
          </a:p>
          <a:p>
            <a:pPr marL="690563" lvl="1"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t>Hypervisor  with three tier privilege modes </a:t>
            </a:r>
          </a:p>
          <a:p>
            <a:pPr marL="1147763" lvl="2"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t>SoC memory</a:t>
            </a:r>
          </a:p>
          <a:p>
            <a:pPr marL="1147763" lvl="2"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t>Interrupts </a:t>
            </a:r>
          </a:p>
          <a:p>
            <a:pPr marL="1147763" lvl="2"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t>I/O virtualization </a:t>
            </a:r>
            <a:r>
              <a:rPr lang="en-US" sz="1400" b="1" kern="0" dirty="0">
                <a:solidFill>
                  <a:schemeClr val="bg1"/>
                </a:solidFill>
              </a:rPr>
              <a:t/>
            </a:r>
            <a:br>
              <a:rPr lang="en-US" sz="1400" b="1" kern="0" dirty="0">
                <a:solidFill>
                  <a:schemeClr val="bg1"/>
                </a:solidFill>
              </a:rPr>
            </a:br>
            <a:endParaRPr lang="en-US" sz="1400" b="1" kern="0" dirty="0">
              <a:solidFill>
                <a:schemeClr val="bg1"/>
              </a:solidFill>
            </a:endParaRPr>
          </a:p>
          <a:p>
            <a:pPr marL="233363"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solidFill>
                  <a:schemeClr val="bg1"/>
                </a:solidFill>
              </a:rPr>
              <a:t>Advanced Process Technology </a:t>
            </a:r>
          </a:p>
          <a:p>
            <a:pPr marL="233363"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solidFill>
                  <a:schemeClr val="bg1"/>
                </a:solidFill>
              </a:rPr>
              <a:t>Multicore Debug </a:t>
            </a:r>
          </a:p>
          <a:p>
            <a:pPr marL="233363"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solidFill>
                  <a:schemeClr val="bg1"/>
                </a:solidFill>
              </a:rPr>
              <a:t>Advanced  Trace</a:t>
            </a:r>
          </a:p>
          <a:p>
            <a:pPr marL="233363"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solidFill>
                  <a:schemeClr val="bg1"/>
                </a:solidFill>
              </a:rPr>
              <a:t>Trust Architecture</a:t>
            </a:r>
          </a:p>
          <a:p>
            <a:pPr marL="233363"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sz="1400" b="1" kern="0" dirty="0">
                <a:solidFill>
                  <a:schemeClr val="bg1"/>
                </a:solidFill>
              </a:rPr>
              <a:t>Customer Driven Features</a:t>
            </a:r>
          </a:p>
          <a:p>
            <a:pPr marL="233363" indent="-233363">
              <a:lnSpc>
                <a:spcPct val="90000"/>
              </a:lnSpc>
              <a:spcBef>
                <a:spcPts val="575"/>
              </a:spcBef>
              <a:spcAft>
                <a:spcPts val="75"/>
              </a:spcAft>
              <a:buClr>
                <a:schemeClr val="tx1">
                  <a:lumMod val="85000"/>
                  <a:lumOff val="15000"/>
                </a:schemeClr>
              </a:buClr>
              <a:buSzPct val="80000"/>
              <a:buFont typeface="Arial" pitchFamily="34" charset="0"/>
              <a:buChar char="•"/>
              <a:defRPr/>
            </a:pPr>
            <a:endParaRPr lang="en-US" sz="900" b="1" kern="0" dirty="0">
              <a:solidFill>
                <a:schemeClr val="bg1"/>
              </a:solidFill>
              <a:latin typeface="+mn-lt"/>
            </a:endParaRPr>
          </a:p>
        </p:txBody>
      </p:sp>
      <p:pic>
        <p:nvPicPr>
          <p:cNvPr id="96" name="Picture 4" descr="MPC8578E-1b"/>
          <p:cNvPicPr>
            <a:picLocks noChangeAspect="1" noChangeArrowheads="1"/>
          </p:cNvPicPr>
          <p:nvPr/>
        </p:nvPicPr>
        <p:blipFill>
          <a:blip r:embed="rId6" cstate="print"/>
          <a:srcRect/>
          <a:stretch>
            <a:fillRect/>
          </a:stretch>
        </p:blipFill>
        <p:spPr bwMode="auto">
          <a:xfrm>
            <a:off x="136525" y="2724150"/>
            <a:ext cx="6405563" cy="1355725"/>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par>
                                <p:cTn id="17" presetID="4" presetClass="entr" presetSubtype="16" fill="hold" grpId="0" nodeType="with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box(in)">
                                      <p:cBhvr>
                                        <p:cTn id="19" dur="500"/>
                                        <p:tgtEl>
                                          <p:spTgt spid="106"/>
                                        </p:tgtEl>
                                      </p:cBhvr>
                                    </p:animEffect>
                                  </p:childTnLst>
                                </p:cTn>
                              </p:par>
                              <p:par>
                                <p:cTn id="20" presetID="1" presetClass="exit" presetSubtype="0" fill="hold" nodeType="withEffect">
                                  <p:stCondLst>
                                    <p:cond delay="0"/>
                                  </p:stCondLst>
                                  <p:childTnLst>
                                    <p:set>
                                      <p:cBhvr>
                                        <p:cTn id="21" dur="1" fill="hold">
                                          <p:stCondLst>
                                            <p:cond delay="0"/>
                                          </p:stCondLst>
                                        </p:cTn>
                                        <p:tgtEl>
                                          <p:spTgt spid="12"/>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96"/>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3472386"/>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80"/>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7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84"/>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87"/>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88"/>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89"/>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90"/>
                                        </p:tgtEl>
                                        <p:attrNameLst>
                                          <p:attrName>style.visibility</p:attrName>
                                        </p:attrNameLst>
                                      </p:cBhvr>
                                      <p:to>
                                        <p:strVal val="visible"/>
                                      </p:to>
                                    </p:set>
                                  </p:childTnLst>
                                </p:cTn>
                              </p:par>
                              <p:par>
                                <p:cTn id="50" presetID="1" presetClass="exit" presetSubtype="0" fill="hold" grpId="0" nodeType="withEffect">
                                  <p:stCondLst>
                                    <p:cond delay="0"/>
                                  </p:stCondLst>
                                  <p:childTnLst>
                                    <p:set>
                                      <p:cBhvr>
                                        <p:cTn id="51" dur="1" fill="hold">
                                          <p:stCondLst>
                                            <p:cond delay="0"/>
                                          </p:stCondLst>
                                        </p:cTn>
                                        <p:tgtEl>
                                          <p:spTgt spid="105"/>
                                        </p:tgtEl>
                                        <p:attrNameLst>
                                          <p:attrName>style.visibility</p:attrName>
                                        </p:attrNameLst>
                                      </p:cBhvr>
                                      <p:to>
                                        <p:strVal val="hidden"/>
                                      </p:to>
                                    </p:set>
                                  </p:childTnLst>
                                </p:cTn>
                              </p:par>
                              <p:par>
                                <p:cTn id="52" presetID="1" presetClass="exit" presetSubtype="0" fill="hold" grpId="0" nodeType="withEffect">
                                  <p:stCondLst>
                                    <p:cond delay="0"/>
                                  </p:stCondLst>
                                  <p:childTnLst>
                                    <p:set>
                                      <p:cBhvr>
                                        <p:cTn id="53" dur="1" fill="hold">
                                          <p:stCondLst>
                                            <p:cond delay="0"/>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4" grpId="0" animBg="1"/>
      <p:bldP spid="87" grpId="0" animBg="1"/>
      <p:bldP spid="88" grpId="0" animBg="1"/>
      <p:bldP spid="89" grpId="0" animBg="1"/>
      <p:bldP spid="90" grpId="0" animBg="1"/>
      <p:bldP spid="104" grpId="0" animBg="1"/>
      <p:bldP spid="105" grpId="0" animBg="1"/>
      <p:bldP spid="106"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a:t>
            </a:r>
            <a:r>
              <a:rPr lang="en-US" baseline="0" dirty="0" smtClean="0"/>
              <a:t> Barriers</a:t>
            </a:r>
            <a:endParaRPr lang="en-US" dirty="0"/>
          </a:p>
        </p:txBody>
      </p:sp>
      <p:sp>
        <p:nvSpPr>
          <p:cNvPr id="3" name="Content Placeholder 2"/>
          <p:cNvSpPr>
            <a:spLocks noGrp="1"/>
          </p:cNvSpPr>
          <p:nvPr>
            <p:ph type="body" sz="quarter" idx="10"/>
          </p:nvPr>
        </p:nvSpPr>
        <p:spPr>
          <a:xfrm>
            <a:off x="533399" y="1232440"/>
            <a:ext cx="8277225" cy="4667249"/>
          </a:xfrm>
        </p:spPr>
        <p:txBody>
          <a:bodyPr/>
          <a:lstStyle/>
          <a:p>
            <a:pPr>
              <a:spcBef>
                <a:spcPts val="4200"/>
              </a:spcBef>
            </a:pPr>
            <a:r>
              <a:rPr lang="en-US" dirty="0" smtClean="0"/>
              <a:t>Useful to keep threads in lock step</a:t>
            </a:r>
          </a:p>
          <a:p>
            <a:pPr>
              <a:spcBef>
                <a:spcPts val="4200"/>
              </a:spcBef>
            </a:pPr>
            <a:r>
              <a:rPr lang="en-US" dirty="0" smtClean="0"/>
              <a:t>When</a:t>
            </a:r>
            <a:r>
              <a:rPr lang="en-US" baseline="0" dirty="0" smtClean="0"/>
              <a:t> all threads reach the barrier, </a:t>
            </a:r>
            <a:br>
              <a:rPr lang="en-US" baseline="0" dirty="0" smtClean="0"/>
            </a:br>
            <a:r>
              <a:rPr lang="en-US" baseline="0" dirty="0" smtClean="0"/>
              <a:t>all but one thread receives a 0 value. </a:t>
            </a:r>
            <a:br>
              <a:rPr lang="en-US" baseline="0" dirty="0" smtClean="0"/>
            </a:br>
            <a:r>
              <a:rPr lang="en-US" baseline="0" dirty="0" smtClean="0"/>
              <a:t>The one other thread can perform </a:t>
            </a:r>
            <a:br>
              <a:rPr lang="en-US" baseline="0" dirty="0" smtClean="0"/>
            </a:br>
            <a:r>
              <a:rPr lang="en-US" baseline="0" dirty="0" smtClean="0"/>
              <a:t>some unique processing</a:t>
            </a:r>
          </a:p>
          <a:p>
            <a:pPr>
              <a:spcBef>
                <a:spcPts val="4200"/>
              </a:spcBef>
            </a:pPr>
            <a:r>
              <a:rPr lang="en-US" dirty="0" smtClean="0"/>
              <a:t>Not all </a:t>
            </a:r>
            <a:r>
              <a:rPr lang="en-US" dirty="0" err="1" smtClean="0"/>
              <a:t>pthread</a:t>
            </a:r>
            <a:r>
              <a:rPr lang="en-US" dirty="0" smtClean="0"/>
              <a:t> libraries support </a:t>
            </a:r>
            <a:r>
              <a:rPr lang="en-US" b="1" dirty="0" err="1" smtClean="0">
                <a:latin typeface="Courier New" pitchFamily="49" charset="0"/>
                <a:cs typeface="Courier New" pitchFamily="49" charset="0"/>
              </a:rPr>
              <a:t>pthread_barrier</a:t>
            </a:r>
            <a:endParaRPr lang="en-US" dirty="0" smtClean="0"/>
          </a:p>
          <a:p>
            <a:pPr>
              <a:spcBef>
                <a:spcPts val="4200"/>
              </a:spcBef>
            </a:pPr>
            <a:r>
              <a:rPr lang="en-US" dirty="0" smtClean="0"/>
              <a:t>A </a:t>
            </a:r>
            <a:r>
              <a:rPr lang="en-US" b="1" dirty="0" err="1" smtClean="0">
                <a:latin typeface="Courier New" pitchFamily="49" charset="0"/>
                <a:cs typeface="Courier New" pitchFamily="49" charset="0"/>
              </a:rPr>
              <a:t>pthread_barrier</a:t>
            </a:r>
            <a:r>
              <a:rPr lang="en-US" dirty="0" smtClean="0"/>
              <a:t> can be implemented from a </a:t>
            </a:r>
            <a:r>
              <a:rPr lang="en-US" dirty="0" err="1" smtClean="0"/>
              <a:t>mutex</a:t>
            </a:r>
            <a:r>
              <a:rPr lang="en-US" dirty="0" smtClean="0"/>
              <a:t> and condition variables</a:t>
            </a:r>
            <a:endParaRPr lang="en-US" dirty="0"/>
          </a:p>
        </p:txBody>
      </p:sp>
      <p:grpSp>
        <p:nvGrpSpPr>
          <p:cNvPr id="4" name="Group 18"/>
          <p:cNvGrpSpPr/>
          <p:nvPr/>
        </p:nvGrpSpPr>
        <p:grpSpPr>
          <a:xfrm>
            <a:off x="6401476" y="1637467"/>
            <a:ext cx="1824273" cy="1725492"/>
            <a:chOff x="7313613" y="1149787"/>
            <a:chExt cx="911460" cy="768065"/>
          </a:xfrm>
        </p:grpSpPr>
        <p:grpSp>
          <p:nvGrpSpPr>
            <p:cNvPr id="6" name="Group 12"/>
            <p:cNvGrpSpPr/>
            <p:nvPr/>
          </p:nvGrpSpPr>
          <p:grpSpPr>
            <a:xfrm>
              <a:off x="7540743" y="1149787"/>
              <a:ext cx="457201" cy="298013"/>
              <a:chOff x="7313614" y="973208"/>
              <a:chExt cx="457201" cy="298013"/>
            </a:xfrm>
          </p:grpSpPr>
          <p:cxnSp>
            <p:nvCxnSpPr>
              <p:cNvPr id="5" name="Straight Arrow Connector 4"/>
              <p:cNvCxnSpPr/>
              <p:nvPr/>
            </p:nvCxnSpPr>
            <p:spPr bwMode="auto">
              <a:xfrm rot="16200000" flipH="1">
                <a:off x="7164608" y="1122214"/>
                <a:ext cx="298013"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rot="16200000" flipH="1">
                <a:off x="7317008" y="1122214"/>
                <a:ext cx="298013"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0" name="Straight Arrow Connector 9"/>
              <p:cNvCxnSpPr/>
              <p:nvPr/>
            </p:nvCxnSpPr>
            <p:spPr bwMode="auto">
              <a:xfrm rot="16200000" flipH="1">
                <a:off x="7469408" y="1122214"/>
                <a:ext cx="298013"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 name="Straight Arrow Connector 10"/>
              <p:cNvCxnSpPr/>
              <p:nvPr/>
            </p:nvCxnSpPr>
            <p:spPr bwMode="auto">
              <a:xfrm rot="16200000" flipH="1">
                <a:off x="7621808" y="1122214"/>
                <a:ext cx="298013"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grpSp>
          <p:nvGrpSpPr>
            <p:cNvPr id="7" name="Group 13"/>
            <p:cNvGrpSpPr/>
            <p:nvPr/>
          </p:nvGrpSpPr>
          <p:grpSpPr>
            <a:xfrm>
              <a:off x="7540743" y="1619839"/>
              <a:ext cx="457201" cy="298013"/>
              <a:chOff x="7313614" y="905370"/>
              <a:chExt cx="457201" cy="298013"/>
            </a:xfrm>
          </p:grpSpPr>
          <p:cxnSp>
            <p:nvCxnSpPr>
              <p:cNvPr id="15" name="Straight Arrow Connector 14"/>
              <p:cNvCxnSpPr/>
              <p:nvPr/>
            </p:nvCxnSpPr>
            <p:spPr bwMode="auto">
              <a:xfrm rot="16200000" flipH="1">
                <a:off x="7164608" y="1054376"/>
                <a:ext cx="298013"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6" name="Straight Arrow Connector 15"/>
              <p:cNvCxnSpPr/>
              <p:nvPr/>
            </p:nvCxnSpPr>
            <p:spPr bwMode="auto">
              <a:xfrm rot="16200000" flipH="1">
                <a:off x="7317008" y="1054376"/>
                <a:ext cx="298013"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7" name="Straight Arrow Connector 16"/>
              <p:cNvCxnSpPr/>
              <p:nvPr/>
            </p:nvCxnSpPr>
            <p:spPr bwMode="auto">
              <a:xfrm rot="16200000" flipH="1">
                <a:off x="7469408" y="1054376"/>
                <a:ext cx="298013"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8" name="Straight Arrow Connector 17"/>
              <p:cNvCxnSpPr/>
              <p:nvPr/>
            </p:nvCxnSpPr>
            <p:spPr bwMode="auto">
              <a:xfrm rot="16200000" flipH="1">
                <a:off x="7621808" y="1054376"/>
                <a:ext cx="298013"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sp>
          <p:nvSpPr>
            <p:cNvPr id="12" name="TextBox 11"/>
            <p:cNvSpPr txBox="1"/>
            <p:nvPr/>
          </p:nvSpPr>
          <p:spPr>
            <a:xfrm>
              <a:off x="7313613" y="1447800"/>
              <a:ext cx="911460" cy="178100"/>
            </a:xfrm>
            <a:prstGeom prst="rect">
              <a:avLst/>
            </a:prstGeom>
            <a:solidFill>
              <a:srgbClr val="FFFF00"/>
            </a:solidFill>
          </p:spPr>
          <p:txBody>
            <a:bodyPr wrap="square" rtlCol="0">
              <a:spAutoFit/>
            </a:bodyPr>
            <a:lstStyle/>
            <a:p>
              <a:pPr algn="ctr"/>
              <a:r>
                <a:rPr lang="en-US" sz="2000" dirty="0" smtClean="0">
                  <a:latin typeface="Arial" pitchFamily="34" charset="0"/>
                  <a:cs typeface="Arial" pitchFamily="34" charset="0"/>
                </a:rPr>
                <a:t>Barrier</a:t>
              </a:r>
              <a:endParaRPr lang="en-US" sz="1000" dirty="0">
                <a:latin typeface="Arial" pitchFamily="34" charset="0"/>
                <a:cs typeface="Arial" pitchFamily="34" charset="0"/>
              </a:endParaRPr>
            </a:p>
          </p:txBody>
        </p:sp>
      </p:grpSp>
    </p:spTree>
    <p:extLst>
      <p:ext uri="{BB962C8B-B14F-4D97-AF65-F5344CB8AC3E}">
        <p14:creationId xmlns:p14="http://schemas.microsoft.com/office/powerpoint/2010/main" xmlns="" val="2667571965"/>
      </p:ext>
    </p:extLst>
  </p:cSld>
  <p:clrMapOvr>
    <a:masterClrMapping/>
  </p:clrMapOvr>
  <p:transition>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Local Storage</a:t>
            </a:r>
            <a:endParaRPr lang="en-US" dirty="0"/>
          </a:p>
        </p:txBody>
      </p:sp>
      <p:sp>
        <p:nvSpPr>
          <p:cNvPr id="3" name="Content Placeholder 2"/>
          <p:cNvSpPr>
            <a:spLocks noGrp="1"/>
          </p:cNvSpPr>
          <p:nvPr>
            <p:ph type="body" sz="quarter" idx="10"/>
          </p:nvPr>
        </p:nvSpPr>
        <p:spPr>
          <a:xfrm>
            <a:off x="533399" y="1200541"/>
            <a:ext cx="8277225" cy="4667249"/>
          </a:xfrm>
        </p:spPr>
        <p:txBody>
          <a:bodyPr/>
          <a:lstStyle/>
          <a:p>
            <a:pPr>
              <a:spcBef>
                <a:spcPts val="1800"/>
              </a:spcBef>
            </a:pPr>
            <a:r>
              <a:rPr lang="en-US" dirty="0" smtClean="0"/>
              <a:t>Isolates data variables</a:t>
            </a:r>
            <a:r>
              <a:rPr lang="en-US" baseline="0" dirty="0" smtClean="0"/>
              <a:t> local to a thread</a:t>
            </a:r>
          </a:p>
          <a:p>
            <a:pPr>
              <a:spcBef>
                <a:spcPts val="1800"/>
              </a:spcBef>
            </a:pPr>
            <a:r>
              <a:rPr lang="en-US" dirty="0" err="1" smtClean="0"/>
              <a:t>Pthread</a:t>
            </a:r>
            <a:r>
              <a:rPr lang="en-US" dirty="0" smtClean="0"/>
              <a:t> specific key-value pairs are hard to use</a:t>
            </a:r>
          </a:p>
          <a:p>
            <a:pPr>
              <a:spcBef>
                <a:spcPts val="1800"/>
              </a:spcBef>
            </a:pPr>
            <a:r>
              <a:rPr lang="en-US" dirty="0" smtClean="0"/>
              <a:t>Linux thread local storage is easier to use</a:t>
            </a:r>
          </a:p>
          <a:p>
            <a:pPr>
              <a:spcBef>
                <a:spcPts val="1800"/>
              </a:spcBef>
            </a:pPr>
            <a:endParaRPr lang="en-US" dirty="0" smtClean="0"/>
          </a:p>
          <a:p>
            <a:pPr>
              <a:spcBef>
                <a:spcPts val="1800"/>
              </a:spcBef>
            </a:pPr>
            <a:endParaRPr lang="en-US" dirty="0" smtClean="0"/>
          </a:p>
          <a:p>
            <a:pPr>
              <a:spcBef>
                <a:spcPts val="1800"/>
              </a:spcBef>
            </a:pPr>
            <a:r>
              <a:rPr lang="en-US" dirty="0" smtClean="0"/>
              <a:t>Use as the basis for high performance thread-local cache</a:t>
            </a:r>
            <a:r>
              <a:rPr lang="en-US" baseline="0" dirty="0" smtClean="0"/>
              <a:t> allocators. For example, see </a:t>
            </a:r>
            <a:r>
              <a:rPr lang="en-US" baseline="0" dirty="0" err="1" smtClean="0"/>
              <a:t>tcmalloc</a:t>
            </a:r>
            <a:r>
              <a:rPr lang="en-US" baseline="0" dirty="0" smtClean="0"/>
              <a:t>:</a:t>
            </a:r>
          </a:p>
          <a:p>
            <a:pPr lvl="1">
              <a:spcBef>
                <a:spcPts val="1800"/>
              </a:spcBef>
            </a:pPr>
            <a:r>
              <a:rPr lang="en-US" dirty="0" smtClean="0">
                <a:hlinkClick r:id="rId2"/>
              </a:rPr>
              <a:t>http://goog-perftools.sourceforge.net/doc/tcmalloc.html</a:t>
            </a:r>
            <a:endParaRPr lang="en-US" dirty="0" smtClean="0"/>
          </a:p>
        </p:txBody>
      </p:sp>
      <p:sp>
        <p:nvSpPr>
          <p:cNvPr id="4" name="Rectangle 3"/>
          <p:cNvSpPr>
            <a:spLocks noChangeArrowheads="1"/>
          </p:cNvSpPr>
          <p:nvPr/>
        </p:nvSpPr>
        <p:spPr bwMode="auto">
          <a:xfrm>
            <a:off x="917893" y="3137931"/>
            <a:ext cx="7310120" cy="369332"/>
          </a:xfrm>
          <a:prstGeom prst="rect">
            <a:avLst/>
          </a:prstGeom>
          <a:solidFill>
            <a:schemeClr val="folHlink">
              <a:alpha val="5000"/>
            </a:schemeClr>
          </a:solidFill>
          <a:ln w="9525">
            <a:noFill/>
            <a:miter lim="800000"/>
            <a:headEnd/>
            <a:tailEnd/>
          </a:ln>
          <a:effectLst/>
        </p:spPr>
        <p:txBody>
          <a:bodyPr wrap="square" anchor="ctr">
            <a:spAutoFit/>
          </a:bodyPr>
          <a:lstStyle/>
          <a:p>
            <a:r>
              <a:rPr lang="en-US" sz="1800" b="1" dirty="0" smtClean="0">
                <a:latin typeface="Courier New" pitchFamily="49" charset="0"/>
                <a:cs typeface="Courier New" pitchFamily="49" charset="0"/>
              </a:rPr>
              <a:t>static </a:t>
            </a:r>
            <a:r>
              <a:rPr lang="en-US" sz="1800" b="1" dirty="0" smtClean="0">
                <a:solidFill>
                  <a:srgbClr val="FF0000"/>
                </a:solidFill>
                <a:latin typeface="Courier New" pitchFamily="49" charset="0"/>
                <a:cs typeface="Courier New" pitchFamily="49" charset="0"/>
              </a:rPr>
              <a:t>__thread</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buf_local</a:t>
            </a:r>
            <a:r>
              <a:rPr lang="en-US" sz="1800" b="1" dirty="0" smtClean="0">
                <a:latin typeface="Courier New" pitchFamily="49" charset="0"/>
                <a:cs typeface="Courier New" pitchFamily="49" charset="0"/>
              </a:rPr>
              <a:t> [MAX_BUF_LEN];</a:t>
            </a:r>
          </a:p>
        </p:txBody>
      </p:sp>
    </p:spTree>
    <p:extLst>
      <p:ext uri="{BB962C8B-B14F-4D97-AF65-F5344CB8AC3E}">
        <p14:creationId xmlns:p14="http://schemas.microsoft.com/office/powerpoint/2010/main" xmlns="" val="1576259103"/>
      </p:ext>
    </p:extLst>
  </p:cSld>
  <p:clrMapOvr>
    <a:masterClrMapping/>
  </p:clrMapOvr>
  <p:transition>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Affinity</a:t>
            </a:r>
            <a:endParaRPr lang="en-US" dirty="0"/>
          </a:p>
        </p:txBody>
      </p:sp>
      <p:sp>
        <p:nvSpPr>
          <p:cNvPr id="3" name="Content Placeholder 2"/>
          <p:cNvSpPr>
            <a:spLocks noGrp="1"/>
          </p:cNvSpPr>
          <p:nvPr>
            <p:ph type="body" sz="quarter" idx="10"/>
          </p:nvPr>
        </p:nvSpPr>
        <p:spPr>
          <a:xfrm>
            <a:off x="533399" y="914399"/>
            <a:ext cx="8277225" cy="5429956"/>
          </a:xfrm>
        </p:spPr>
        <p:txBody>
          <a:bodyPr>
            <a:normAutofit lnSpcReduction="10000"/>
          </a:bodyPr>
          <a:lstStyle/>
          <a:p>
            <a:pPr>
              <a:spcBef>
                <a:spcPts val="1200"/>
              </a:spcBef>
            </a:pPr>
            <a:r>
              <a:rPr lang="en-US" dirty="0" smtClean="0"/>
              <a:t>Justification:</a:t>
            </a:r>
          </a:p>
          <a:p>
            <a:pPr lvl="1">
              <a:spcBef>
                <a:spcPts val="1200"/>
              </a:spcBef>
            </a:pPr>
            <a:r>
              <a:rPr lang="en-US" dirty="0" smtClean="0"/>
              <a:t>Avoid cache data migration if thread moves to different core</a:t>
            </a:r>
          </a:p>
          <a:p>
            <a:pPr lvl="1">
              <a:spcBef>
                <a:spcPts val="1200"/>
              </a:spcBef>
            </a:pPr>
            <a:r>
              <a:rPr lang="en-US" dirty="0" smtClean="0"/>
              <a:t>Group threads writing closely shared data to share same cache</a:t>
            </a:r>
          </a:p>
          <a:p>
            <a:pPr lvl="1">
              <a:spcBef>
                <a:spcPts val="1200"/>
              </a:spcBef>
            </a:pPr>
            <a:r>
              <a:rPr lang="en-US" dirty="0" smtClean="0"/>
              <a:t>Isolate time critical threads</a:t>
            </a:r>
          </a:p>
          <a:p>
            <a:pPr>
              <a:spcBef>
                <a:spcPts val="1200"/>
              </a:spcBef>
            </a:pPr>
            <a:r>
              <a:rPr lang="en-US" dirty="0" smtClean="0"/>
              <a:t>If </a:t>
            </a:r>
            <a:r>
              <a:rPr lang="en-US" dirty="0"/>
              <a:t>available in </a:t>
            </a:r>
            <a:r>
              <a:rPr lang="en-US" dirty="0" err="1"/>
              <a:t>pthreads</a:t>
            </a:r>
            <a:r>
              <a:rPr lang="en-US" dirty="0"/>
              <a:t>, use:</a:t>
            </a:r>
          </a:p>
          <a:p>
            <a:pPr>
              <a:spcBef>
                <a:spcPts val="1200"/>
              </a:spcBef>
            </a:pPr>
            <a:endParaRPr lang="en-US" baseline="0" dirty="0" smtClean="0"/>
          </a:p>
          <a:p>
            <a:pPr marL="0" indent="0">
              <a:spcBef>
                <a:spcPts val="1200"/>
              </a:spcBef>
              <a:buNone/>
            </a:pPr>
            <a:endParaRPr lang="en-US" sz="3200" dirty="0" smtClean="0"/>
          </a:p>
          <a:p>
            <a:pPr>
              <a:spcBef>
                <a:spcPts val="1200"/>
              </a:spcBef>
            </a:pPr>
            <a:r>
              <a:rPr lang="en-US" dirty="0" smtClean="0"/>
              <a:t>Otherwise, use Linux call:</a:t>
            </a:r>
          </a:p>
          <a:p>
            <a:pPr marL="0" indent="0">
              <a:spcBef>
                <a:spcPts val="1200"/>
              </a:spcBef>
              <a:buNone/>
            </a:pPr>
            <a:r>
              <a:rPr lang="en-US" sz="2800" dirty="0" smtClean="0"/>
              <a:t/>
            </a:r>
            <a:br>
              <a:rPr lang="en-US" sz="2800" dirty="0" smtClean="0"/>
            </a:br>
            <a:endParaRPr lang="en-US" sz="4300" dirty="0" smtClean="0"/>
          </a:p>
          <a:p>
            <a:pPr lvl="1">
              <a:spcBef>
                <a:spcPts val="1200"/>
              </a:spcBef>
            </a:pPr>
            <a:r>
              <a:rPr lang="en-US" dirty="0" smtClean="0"/>
              <a:t>Where </a:t>
            </a:r>
            <a:r>
              <a:rPr lang="en-US" dirty="0" smtClean="0">
                <a:latin typeface="Courier New" pitchFamily="49" charset="0"/>
                <a:cs typeface="Courier New" pitchFamily="49" charset="0"/>
              </a:rPr>
              <a:t>id</a:t>
            </a:r>
            <a:r>
              <a:rPr lang="en-US" dirty="0" smtClean="0"/>
              <a:t> is either a process id or a thread id.</a:t>
            </a:r>
          </a:p>
        </p:txBody>
      </p:sp>
      <p:sp>
        <p:nvSpPr>
          <p:cNvPr id="4" name="Rectangle 3"/>
          <p:cNvSpPr>
            <a:spLocks noChangeArrowheads="1"/>
          </p:cNvSpPr>
          <p:nvPr/>
        </p:nvSpPr>
        <p:spPr bwMode="auto">
          <a:xfrm>
            <a:off x="1034822" y="4736521"/>
            <a:ext cx="7310120" cy="923330"/>
          </a:xfrm>
          <a:prstGeom prst="rect">
            <a:avLst/>
          </a:prstGeom>
          <a:solidFill>
            <a:schemeClr val="folHlink">
              <a:alpha val="5000"/>
            </a:schemeClr>
          </a:solidFill>
          <a:ln w="9525">
            <a:noFill/>
            <a:miter lim="800000"/>
            <a:headEnd/>
            <a:tailEnd/>
          </a:ln>
          <a:effectLst/>
        </p:spPr>
        <p:txBody>
          <a:bodyPr wrap="square" anchor="ctr">
            <a:spAutoFit/>
          </a:bodyPr>
          <a:lstStyle/>
          <a:p>
            <a:r>
              <a:rPr lang="en-US" sz="1800" b="1" dirty="0" err="1" smtClean="0">
                <a:latin typeface="Courier New" pitchFamily="49" charset="0"/>
                <a:cs typeface="Courier New" pitchFamily="49" charset="0"/>
              </a:rPr>
              <a:t>int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sched_setaffinity</a:t>
            </a:r>
            <a:r>
              <a:rPr lang="en-US" sz="1800" b="1"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pid_t</a:t>
            </a:r>
            <a:r>
              <a:rPr lang="en-US" sz="1800" b="1" dirty="0" smtClean="0">
                <a:latin typeface="Courier New" pitchFamily="49" charset="0"/>
                <a:cs typeface="Courier New" pitchFamily="49" charset="0"/>
              </a:rPr>
              <a:t> id, </a:t>
            </a:r>
          </a:p>
          <a:p>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size_t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cpu_set_size</a:t>
            </a:r>
            <a:r>
              <a:rPr lang="en-US" sz="1800" b="1" dirty="0" smtClean="0">
                <a:latin typeface="Courier New" pitchFamily="49" charset="0"/>
                <a:cs typeface="Courier New" pitchFamily="49" charset="0"/>
              </a:rPr>
              <a:t>, </a:t>
            </a:r>
          </a:p>
          <a:p>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cpu_set_t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cpuset</a:t>
            </a:r>
            <a:r>
              <a:rPr lang="en-US" sz="1800" b="1" dirty="0" smtClean="0">
                <a:latin typeface="Courier New" pitchFamily="49" charset="0"/>
                <a:cs typeface="Courier New" pitchFamily="49" charset="0"/>
              </a:rPr>
              <a:t>);</a:t>
            </a:r>
          </a:p>
        </p:txBody>
      </p:sp>
      <p:sp>
        <p:nvSpPr>
          <p:cNvPr id="6" name="Rectangle 5"/>
          <p:cNvSpPr>
            <a:spLocks noChangeArrowheads="1"/>
          </p:cNvSpPr>
          <p:nvPr/>
        </p:nvSpPr>
        <p:spPr bwMode="auto">
          <a:xfrm>
            <a:off x="1034822" y="3184328"/>
            <a:ext cx="7310120" cy="923330"/>
          </a:xfrm>
          <a:prstGeom prst="rect">
            <a:avLst/>
          </a:prstGeom>
          <a:solidFill>
            <a:schemeClr val="folHlink">
              <a:alpha val="5000"/>
            </a:schemeClr>
          </a:solidFill>
          <a:ln w="9525">
            <a:noFill/>
            <a:miter lim="800000"/>
            <a:headEnd/>
            <a:tailEnd/>
          </a:ln>
          <a:effectLst/>
        </p:spPr>
        <p:txBody>
          <a:bodyPr wrap="square" anchor="ctr">
            <a:spAutoFit/>
          </a:bodyPr>
          <a:lstStyle/>
          <a:p>
            <a:r>
              <a:rPr lang="en-US" b="1" dirty="0" err="1">
                <a:latin typeface="Courier New" pitchFamily="49" charset="0"/>
                <a:cs typeface="Courier New" pitchFamily="49" charset="0"/>
              </a:rPr>
              <a:t>i</a:t>
            </a:r>
            <a:r>
              <a:rPr lang="en-US" b="1" dirty="0" err="1" smtClean="0">
                <a:latin typeface="Courier New" pitchFamily="49" charset="0"/>
                <a:cs typeface="Courier New" pitchFamily="49" charset="0"/>
              </a:rPr>
              <a:t>nt</a:t>
            </a:r>
            <a:r>
              <a:rPr lang="en-US" b="1" dirty="0" smtClean="0">
                <a:latin typeface="Courier New" pitchFamily="49" charset="0"/>
                <a:cs typeface="Courier New" pitchFamily="49" charset="0"/>
              </a:rPr>
              <a:t> </a:t>
            </a:r>
            <a:r>
              <a:rPr lang="en-US" b="1" dirty="0" err="1" smtClean="0">
                <a:latin typeface="Courier New" pitchFamily="49" charset="0"/>
                <a:cs typeface="Courier New" pitchFamily="49" charset="0"/>
              </a:rPr>
              <a:t>pthread_setaffinity_np</a:t>
            </a:r>
            <a:r>
              <a:rPr lang="en-US" b="1" dirty="0">
                <a:latin typeface="Courier New" pitchFamily="49" charset="0"/>
                <a:cs typeface="Courier New" pitchFamily="49" charset="0"/>
              </a:rPr>
              <a:t>(</a:t>
            </a:r>
            <a:r>
              <a:rPr lang="en-US" b="1" dirty="0" err="1">
                <a:latin typeface="Courier New" pitchFamily="49" charset="0"/>
                <a:cs typeface="Courier New" pitchFamily="49" charset="0"/>
              </a:rPr>
              <a:t>pthread_t</a:t>
            </a:r>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thread, </a:t>
            </a:r>
          </a:p>
          <a:p>
            <a:r>
              <a:rPr lang="en-US" sz="1800" b="1" dirty="0">
                <a:latin typeface="Courier New" pitchFamily="49" charset="0"/>
                <a:cs typeface="Courier New" pitchFamily="49" charset="0"/>
              </a:rPr>
              <a:t> </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size_t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cpu_set_size</a:t>
            </a:r>
            <a:r>
              <a:rPr lang="en-US" sz="1800" b="1" dirty="0" smtClean="0">
                <a:latin typeface="Courier New" pitchFamily="49" charset="0"/>
                <a:cs typeface="Courier New" pitchFamily="49" charset="0"/>
              </a:rPr>
              <a:t>, </a:t>
            </a:r>
          </a:p>
          <a:p>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cpu_set_t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cpuset</a:t>
            </a:r>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xmlns="" val="2377183650"/>
      </p:ext>
    </p:extLst>
  </p:cSld>
  <p:clrMapOvr>
    <a:masterClrMapping/>
  </p:clrMapOvr>
  <p:transition>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Identification</a:t>
            </a:r>
            <a:endParaRPr lang="en-US" dirty="0"/>
          </a:p>
        </p:txBody>
      </p:sp>
      <p:sp>
        <p:nvSpPr>
          <p:cNvPr id="3" name="Content Placeholder 2"/>
          <p:cNvSpPr>
            <a:spLocks noGrp="1"/>
          </p:cNvSpPr>
          <p:nvPr>
            <p:ph type="body" sz="quarter" idx="10"/>
          </p:nvPr>
        </p:nvSpPr>
        <p:spPr>
          <a:xfrm>
            <a:off x="533399" y="1285605"/>
            <a:ext cx="8277225" cy="4667249"/>
          </a:xfrm>
        </p:spPr>
        <p:txBody>
          <a:bodyPr/>
          <a:lstStyle/>
          <a:p>
            <a:pPr>
              <a:spcBef>
                <a:spcPts val="4200"/>
              </a:spcBef>
            </a:pPr>
            <a:r>
              <a:rPr lang="en-US" dirty="0" smtClean="0"/>
              <a:t>Identifying a thread:</a:t>
            </a:r>
          </a:p>
          <a:p>
            <a:pPr>
              <a:spcBef>
                <a:spcPts val="4200"/>
              </a:spcBef>
            </a:pPr>
            <a:endParaRPr lang="en-US" dirty="0" smtClean="0"/>
          </a:p>
          <a:p>
            <a:pPr>
              <a:spcBef>
                <a:spcPts val="4200"/>
              </a:spcBef>
            </a:pPr>
            <a:r>
              <a:rPr lang="en-US" dirty="0" smtClean="0"/>
              <a:t>Useful</a:t>
            </a:r>
            <a:r>
              <a:rPr lang="en-US" baseline="0" dirty="0" smtClean="0"/>
              <a:t> for thread aware logging and </a:t>
            </a:r>
            <a:r>
              <a:rPr lang="en-US" baseline="0" dirty="0" err="1" smtClean="0"/>
              <a:t>printf</a:t>
            </a:r>
            <a:r>
              <a:rPr lang="en-US" baseline="0" dirty="0" smtClean="0"/>
              <a:t> debugging</a:t>
            </a:r>
          </a:p>
          <a:p>
            <a:pPr>
              <a:spcBef>
                <a:spcPts val="4200"/>
              </a:spcBef>
            </a:pPr>
            <a:r>
              <a:rPr lang="en-US" dirty="0" smtClean="0"/>
              <a:t>For example, see </a:t>
            </a:r>
            <a:r>
              <a:rPr lang="en-US" dirty="0" err="1" smtClean="0"/>
              <a:t>ctrace</a:t>
            </a:r>
            <a:r>
              <a:rPr lang="en-US" dirty="0" smtClean="0"/>
              <a:t>:</a:t>
            </a:r>
          </a:p>
          <a:p>
            <a:pPr lvl="1">
              <a:spcBef>
                <a:spcPts val="4200"/>
              </a:spcBef>
            </a:pPr>
            <a:r>
              <a:rPr lang="en-US" dirty="0" smtClean="0">
                <a:hlinkClick r:id="rId2"/>
              </a:rPr>
              <a:t>http://ctrace.sourceforge.net/</a:t>
            </a:r>
            <a:endParaRPr lang="en-US" baseline="0" dirty="0" smtClean="0"/>
          </a:p>
        </p:txBody>
      </p:sp>
      <p:sp>
        <p:nvSpPr>
          <p:cNvPr id="4" name="Rectangle 3"/>
          <p:cNvSpPr>
            <a:spLocks noChangeArrowheads="1"/>
          </p:cNvSpPr>
          <p:nvPr/>
        </p:nvSpPr>
        <p:spPr bwMode="auto">
          <a:xfrm>
            <a:off x="907733" y="2154516"/>
            <a:ext cx="7310120" cy="369332"/>
          </a:xfrm>
          <a:prstGeom prst="rect">
            <a:avLst/>
          </a:prstGeom>
          <a:solidFill>
            <a:schemeClr val="folHlink">
              <a:alpha val="5000"/>
            </a:schemeClr>
          </a:solidFill>
          <a:ln w="9525">
            <a:noFill/>
            <a:miter lim="800000"/>
            <a:headEnd/>
            <a:tailEnd/>
          </a:ln>
          <a:effectLst/>
        </p:spPr>
        <p:txBody>
          <a:bodyPr wrap="square" anchor="ctr">
            <a:spAutoFit/>
          </a:bodyPr>
          <a:lstStyle/>
          <a:p>
            <a:r>
              <a:rPr lang="en-US" sz="1800" b="1" dirty="0" err="1" smtClean="0">
                <a:latin typeface="Courier New" pitchFamily="49" charset="0"/>
                <a:cs typeface="Courier New" pitchFamily="49" charset="0"/>
              </a:rPr>
              <a:t>pthread_t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pthread_self</a:t>
            </a:r>
            <a:r>
              <a:rPr lang="en-US" sz="1800" b="1" dirty="0" smtClean="0">
                <a:latin typeface="Courier New" pitchFamily="49" charset="0"/>
                <a:cs typeface="Courier New" pitchFamily="49" charset="0"/>
              </a:rPr>
              <a:t>(void);</a:t>
            </a:r>
          </a:p>
        </p:txBody>
      </p:sp>
    </p:spTree>
    <p:extLst>
      <p:ext uri="{BB962C8B-B14F-4D97-AF65-F5344CB8AC3E}">
        <p14:creationId xmlns:p14="http://schemas.microsoft.com/office/powerpoint/2010/main" xmlns="" val="4057796972"/>
      </p:ext>
    </p:extLst>
  </p:cSld>
  <p:clrMapOvr>
    <a:masterClrMapping/>
  </p:clrMapOvr>
  <p:transition>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Lab 4: Threshold Counting</a:t>
            </a:r>
            <a:endParaRPr lang="en-US" dirty="0"/>
          </a:p>
        </p:txBody>
      </p:sp>
    </p:spTree>
    <p:extLst>
      <p:ext uri="{BB962C8B-B14F-4D97-AF65-F5344CB8AC3E}">
        <p14:creationId xmlns:p14="http://schemas.microsoft.com/office/powerpoint/2010/main" xmlns="" val="603285409"/>
      </p:ext>
    </p:extLst>
  </p:cSld>
  <p:clrMapOvr>
    <a:masterClrMapping/>
  </p:clrMapOvr>
  <p:transition>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a:t>
            </a:r>
            <a:r>
              <a:rPr lang="en-US" dirty="0"/>
              <a:t>4</a:t>
            </a:r>
            <a:r>
              <a:rPr lang="en-US" dirty="0" smtClean="0"/>
              <a:t> – Threshold Counting - Discussion</a:t>
            </a:r>
            <a:endParaRPr lang="en-US" dirty="0"/>
          </a:p>
        </p:txBody>
      </p:sp>
      <p:sp>
        <p:nvSpPr>
          <p:cNvPr id="3" name="Content Placeholder 2"/>
          <p:cNvSpPr>
            <a:spLocks noGrp="1"/>
          </p:cNvSpPr>
          <p:nvPr>
            <p:ph type="body" sz="quarter" idx="10"/>
          </p:nvPr>
        </p:nvSpPr>
        <p:spPr>
          <a:xfrm>
            <a:off x="533399" y="1485399"/>
            <a:ext cx="8277225" cy="4574207"/>
          </a:xfrm>
        </p:spPr>
        <p:txBody>
          <a:bodyPr>
            <a:normAutofit/>
          </a:bodyPr>
          <a:lstStyle/>
          <a:p>
            <a:pPr>
              <a:spcBef>
                <a:spcPts val="1800"/>
              </a:spcBef>
            </a:pPr>
            <a:r>
              <a:rPr lang="en-US" dirty="0" smtClean="0">
                <a:solidFill>
                  <a:schemeClr val="tx1"/>
                </a:solidFill>
              </a:rPr>
              <a:t>threshold0 </a:t>
            </a:r>
          </a:p>
          <a:p>
            <a:pPr lvl="1">
              <a:spcBef>
                <a:spcPts val="1800"/>
              </a:spcBef>
            </a:pPr>
            <a:r>
              <a:rPr lang="en-US" dirty="0" smtClean="0">
                <a:solidFill>
                  <a:schemeClr val="tx1"/>
                </a:solidFill>
              </a:rPr>
              <a:t>This is the baseline implementation</a:t>
            </a:r>
          </a:p>
          <a:p>
            <a:pPr>
              <a:spcBef>
                <a:spcPts val="1800"/>
              </a:spcBef>
            </a:pPr>
            <a:r>
              <a:rPr lang="en-US" dirty="0" smtClean="0">
                <a:solidFill>
                  <a:schemeClr val="tx1"/>
                </a:solidFill>
              </a:rPr>
              <a:t>threshold1</a:t>
            </a:r>
          </a:p>
          <a:p>
            <a:pPr lvl="1">
              <a:spcBef>
                <a:spcPts val="1800"/>
              </a:spcBef>
            </a:pPr>
            <a:r>
              <a:rPr lang="en-US" dirty="0" smtClean="0">
                <a:solidFill>
                  <a:schemeClr val="tx1"/>
                </a:solidFill>
              </a:rPr>
              <a:t>Is threshold1 much faster than threshold1?</a:t>
            </a:r>
          </a:p>
          <a:p>
            <a:pPr>
              <a:spcBef>
                <a:spcPts val="1800"/>
              </a:spcBef>
            </a:pPr>
            <a:r>
              <a:rPr lang="en-US" dirty="0" smtClean="0">
                <a:solidFill>
                  <a:schemeClr val="tx1"/>
                </a:solidFill>
              </a:rPr>
              <a:t>threshold2</a:t>
            </a:r>
          </a:p>
          <a:p>
            <a:pPr lvl="1">
              <a:spcBef>
                <a:spcPts val="1800"/>
              </a:spcBef>
            </a:pPr>
            <a:r>
              <a:rPr lang="en-US" dirty="0" smtClean="0">
                <a:solidFill>
                  <a:schemeClr val="tx1"/>
                </a:solidFill>
              </a:rPr>
              <a:t>Is there much difference with threshold1?</a:t>
            </a:r>
          </a:p>
          <a:p>
            <a:pPr>
              <a:spcBef>
                <a:spcPts val="1800"/>
              </a:spcBef>
            </a:pPr>
            <a:r>
              <a:rPr lang="en-US" dirty="0" smtClean="0"/>
              <a:t>threshold3</a:t>
            </a:r>
          </a:p>
          <a:p>
            <a:pPr lvl="1">
              <a:spcBef>
                <a:spcPts val="1800"/>
              </a:spcBef>
            </a:pPr>
            <a:r>
              <a:rPr lang="en-US" dirty="0" smtClean="0"/>
              <a:t>Is this faster? Why? </a:t>
            </a:r>
          </a:p>
        </p:txBody>
      </p:sp>
    </p:spTree>
    <p:extLst>
      <p:ext uri="{BB962C8B-B14F-4D97-AF65-F5344CB8AC3E}">
        <p14:creationId xmlns:p14="http://schemas.microsoft.com/office/powerpoint/2010/main" xmlns="" val="3088860233"/>
      </p:ext>
    </p:extLst>
  </p:cSld>
  <p:clrMapOvr>
    <a:masterClrMapping/>
  </p:clrMapOvr>
  <p:transition>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5: </a:t>
            </a:r>
            <a:r>
              <a:rPr lang="en-US" dirty="0">
                <a:gradFill>
                  <a:gsLst>
                    <a:gs pos="0">
                      <a:schemeClr val="bg1">
                        <a:lumMod val="50000"/>
                      </a:schemeClr>
                    </a:gs>
                    <a:gs pos="99167">
                      <a:schemeClr val="tx1"/>
                    </a:gs>
                    <a:gs pos="64000">
                      <a:schemeClr val="tx1">
                        <a:lumMod val="85000"/>
                        <a:lumOff val="15000"/>
                      </a:schemeClr>
                    </a:gs>
                  </a:gsLst>
                  <a:lin ang="5400000" scaled="1"/>
                </a:gradFill>
                <a:latin typeface="Arial" charset="0"/>
              </a:rPr>
              <a:t>Concurrent Abstractions and Patterns</a:t>
            </a:r>
            <a:endParaRPr lang="en-US" dirty="0"/>
          </a:p>
        </p:txBody>
      </p:sp>
    </p:spTree>
    <p:extLst>
      <p:ext uri="{BB962C8B-B14F-4D97-AF65-F5344CB8AC3E}">
        <p14:creationId xmlns:p14="http://schemas.microsoft.com/office/powerpoint/2010/main" xmlns="" val="1493384082"/>
      </p:ext>
    </p:extLst>
  </p:cSld>
  <p:clrMapOvr>
    <a:masterClrMapping/>
  </p:clrMapOvr>
  <p:transition>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Concurrent Data Structures</a:t>
            </a:r>
            <a:endParaRPr lang="en-US" dirty="0"/>
          </a:p>
        </p:txBody>
      </p:sp>
      <p:sp>
        <p:nvSpPr>
          <p:cNvPr id="3" name="Text Placeholder 2"/>
          <p:cNvSpPr>
            <a:spLocks noGrp="1"/>
          </p:cNvSpPr>
          <p:nvPr>
            <p:ph type="body" sz="quarter" idx="10"/>
          </p:nvPr>
        </p:nvSpPr>
        <p:spPr>
          <a:xfrm>
            <a:off x="533399" y="1571612"/>
            <a:ext cx="8277225" cy="4667249"/>
          </a:xfrm>
        </p:spPr>
        <p:txBody>
          <a:bodyPr>
            <a:normAutofit/>
          </a:bodyPr>
          <a:lstStyle/>
          <a:p>
            <a:pPr>
              <a:spcBef>
                <a:spcPts val="4200"/>
              </a:spcBef>
            </a:pPr>
            <a:r>
              <a:rPr lang="en-US" sz="2400" dirty="0" smtClean="0"/>
              <a:t>Make common data structures thread safe</a:t>
            </a:r>
          </a:p>
          <a:p>
            <a:pPr lvl="1">
              <a:spcBef>
                <a:spcPts val="4200"/>
              </a:spcBef>
            </a:pPr>
            <a:r>
              <a:rPr lang="en-US" sz="2400" dirty="0" smtClean="0"/>
              <a:t>Ensure safety and correctness</a:t>
            </a:r>
          </a:p>
          <a:p>
            <a:pPr lvl="1">
              <a:spcBef>
                <a:spcPts val="4200"/>
              </a:spcBef>
            </a:pPr>
            <a:r>
              <a:rPr lang="en-US" sz="2400" dirty="0" smtClean="0"/>
              <a:t>Optimize concurrent thread access</a:t>
            </a:r>
          </a:p>
          <a:p>
            <a:pPr lvl="1">
              <a:spcBef>
                <a:spcPts val="4200"/>
              </a:spcBef>
            </a:pPr>
            <a:r>
              <a:rPr lang="en-US" sz="2400" dirty="0" smtClean="0"/>
              <a:t>Minimize expensive synchronization</a:t>
            </a:r>
          </a:p>
          <a:p>
            <a:pPr lvl="1">
              <a:spcBef>
                <a:spcPts val="4200"/>
              </a:spcBef>
            </a:pPr>
            <a:endParaRPr lang="en-US" sz="2400" dirty="0" smtClean="0"/>
          </a:p>
          <a:p>
            <a:pPr lvl="1">
              <a:spcBef>
                <a:spcPts val="4200"/>
              </a:spcBef>
            </a:pPr>
            <a:endParaRPr lang="en-US" sz="2400" dirty="0"/>
          </a:p>
        </p:txBody>
      </p:sp>
      <p:pic>
        <p:nvPicPr>
          <p:cNvPr id="2150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34160" y="2477825"/>
            <a:ext cx="2524125" cy="180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02317868"/>
      </p:ext>
    </p:extLst>
  </p:cSld>
  <p:clrMapOvr>
    <a:masterClrMapping/>
  </p:clrMapOvr>
  <p:transition>
    <p:fad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Queue Data Structure</a:t>
            </a:r>
            <a:endParaRPr lang="en-US" dirty="0"/>
          </a:p>
        </p:txBody>
      </p:sp>
      <p:sp>
        <p:nvSpPr>
          <p:cNvPr id="3" name="Content Placeholder 2"/>
          <p:cNvSpPr>
            <a:spLocks noGrp="1"/>
          </p:cNvSpPr>
          <p:nvPr>
            <p:ph type="body" sz="quarter" idx="10"/>
          </p:nvPr>
        </p:nvSpPr>
        <p:spPr>
          <a:xfrm>
            <a:off x="533399" y="3429000"/>
            <a:ext cx="8277225" cy="2300561"/>
          </a:xfrm>
        </p:spPr>
        <p:txBody>
          <a:bodyPr/>
          <a:lstStyle/>
          <a:p>
            <a:pPr>
              <a:spcBef>
                <a:spcPts val="1800"/>
              </a:spcBef>
            </a:pPr>
            <a:r>
              <a:rPr lang="en-US" dirty="0" smtClean="0"/>
              <a:t>Simple, non-priority queue</a:t>
            </a:r>
          </a:p>
          <a:p>
            <a:pPr>
              <a:spcBef>
                <a:spcPts val="1800"/>
              </a:spcBef>
            </a:pPr>
            <a:r>
              <a:rPr lang="en-US" dirty="0" smtClean="0"/>
              <a:t>Non-blocking</a:t>
            </a:r>
          </a:p>
          <a:p>
            <a:pPr>
              <a:spcBef>
                <a:spcPts val="1800"/>
              </a:spcBef>
            </a:pPr>
            <a:r>
              <a:rPr lang="en-US" dirty="0" smtClean="0"/>
              <a:t>Multi-producer, multi-consumer</a:t>
            </a:r>
            <a:endParaRPr lang="en-US" dirty="0"/>
          </a:p>
        </p:txBody>
      </p:sp>
      <p:cxnSp>
        <p:nvCxnSpPr>
          <p:cNvPr id="5" name="Straight Connector 4"/>
          <p:cNvCxnSpPr/>
          <p:nvPr/>
        </p:nvCxnSpPr>
        <p:spPr bwMode="auto">
          <a:xfrm>
            <a:off x="3430588" y="1796634"/>
            <a:ext cx="27432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rot="5400000">
            <a:off x="3439319" y="2253040"/>
            <a:ext cx="906462"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rot="5400000">
            <a:off x="3890169" y="2253040"/>
            <a:ext cx="906462"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1" name="Straight Connector 10"/>
          <p:cNvCxnSpPr/>
          <p:nvPr/>
        </p:nvCxnSpPr>
        <p:spPr bwMode="auto">
          <a:xfrm rot="5400000">
            <a:off x="4353719" y="2253040"/>
            <a:ext cx="906462"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rot="5400000">
            <a:off x="4804569" y="2253040"/>
            <a:ext cx="906462"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rot="5400000">
            <a:off x="5261769" y="2253040"/>
            <a:ext cx="906462"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a:off x="3430588" y="2704684"/>
            <a:ext cx="27432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17" name="Right Arrow 16"/>
          <p:cNvSpPr/>
          <p:nvPr/>
        </p:nvSpPr>
        <p:spPr bwMode="auto">
          <a:xfrm>
            <a:off x="2743200" y="2099846"/>
            <a:ext cx="382588" cy="304800"/>
          </a:xfrm>
          <a:prstGeom prst="rightArrow">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8" name="Right Arrow 17"/>
          <p:cNvSpPr/>
          <p:nvPr/>
        </p:nvSpPr>
        <p:spPr bwMode="auto">
          <a:xfrm>
            <a:off x="6475412" y="2099846"/>
            <a:ext cx="382588" cy="304800"/>
          </a:xfrm>
          <a:prstGeom prst="rightArrow">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9" name="TextBox 18"/>
          <p:cNvSpPr txBox="1"/>
          <p:nvPr/>
        </p:nvSpPr>
        <p:spPr>
          <a:xfrm>
            <a:off x="1053084" y="2023646"/>
            <a:ext cx="1385316" cy="461665"/>
          </a:xfrm>
          <a:prstGeom prst="rect">
            <a:avLst/>
          </a:prstGeom>
          <a:noFill/>
        </p:spPr>
        <p:txBody>
          <a:bodyPr wrap="none" rtlCol="0">
            <a:spAutoFit/>
          </a:bodyPr>
          <a:lstStyle/>
          <a:p>
            <a:r>
              <a:rPr lang="en-US" dirty="0" err="1" smtClean="0">
                <a:solidFill>
                  <a:srgbClr val="0070C0"/>
                </a:solidFill>
                <a:latin typeface="Arial" pitchFamily="34" charset="0"/>
                <a:cs typeface="Arial" pitchFamily="34" charset="0"/>
              </a:rPr>
              <a:t>enqueue</a:t>
            </a:r>
            <a:endParaRPr lang="en-US" dirty="0">
              <a:solidFill>
                <a:srgbClr val="0070C0"/>
              </a:solidFill>
              <a:latin typeface="Arial" pitchFamily="34" charset="0"/>
              <a:cs typeface="Arial" pitchFamily="34" charset="0"/>
            </a:endParaRPr>
          </a:p>
        </p:txBody>
      </p:sp>
      <p:sp>
        <p:nvSpPr>
          <p:cNvPr id="20" name="TextBox 19"/>
          <p:cNvSpPr txBox="1"/>
          <p:nvPr/>
        </p:nvSpPr>
        <p:spPr>
          <a:xfrm>
            <a:off x="7072884" y="2023646"/>
            <a:ext cx="1385316" cy="461665"/>
          </a:xfrm>
          <a:prstGeom prst="rect">
            <a:avLst/>
          </a:prstGeom>
          <a:noFill/>
        </p:spPr>
        <p:txBody>
          <a:bodyPr wrap="none" rtlCol="0">
            <a:spAutoFit/>
          </a:bodyPr>
          <a:lstStyle/>
          <a:p>
            <a:r>
              <a:rPr lang="en-US" dirty="0" err="1" smtClean="0">
                <a:solidFill>
                  <a:srgbClr val="0070C0"/>
                </a:solidFill>
                <a:latin typeface="Arial" pitchFamily="34" charset="0"/>
                <a:cs typeface="Arial" pitchFamily="34" charset="0"/>
              </a:rPr>
              <a:t>dequeue</a:t>
            </a:r>
            <a:endParaRPr lang="en-US" dirty="0">
              <a:solidFill>
                <a:srgbClr val="0070C0"/>
              </a:solidFill>
              <a:latin typeface="Arial" pitchFamily="34" charset="0"/>
              <a:cs typeface="Arial" pitchFamily="34" charset="0"/>
            </a:endParaRPr>
          </a:p>
        </p:txBody>
      </p:sp>
      <p:sp>
        <p:nvSpPr>
          <p:cNvPr id="21" name="TextBox 20"/>
          <p:cNvSpPr txBox="1"/>
          <p:nvPr/>
        </p:nvSpPr>
        <p:spPr>
          <a:xfrm>
            <a:off x="3124200" y="2709446"/>
            <a:ext cx="639919" cy="338554"/>
          </a:xfrm>
          <a:prstGeom prst="rect">
            <a:avLst/>
          </a:prstGeom>
          <a:noFill/>
        </p:spPr>
        <p:txBody>
          <a:bodyPr wrap="none" rtlCol="0">
            <a:spAutoFit/>
          </a:bodyPr>
          <a:lstStyle/>
          <a:p>
            <a:r>
              <a:rPr lang="en-US" sz="1600" dirty="0" smtClean="0">
                <a:latin typeface="Arial" pitchFamily="34" charset="0"/>
                <a:cs typeface="Arial" pitchFamily="34" charset="0"/>
              </a:rPr>
              <a:t>head</a:t>
            </a:r>
            <a:endParaRPr lang="en-US" sz="1600" dirty="0">
              <a:latin typeface="Arial" pitchFamily="34" charset="0"/>
              <a:cs typeface="Arial" pitchFamily="34" charset="0"/>
            </a:endParaRPr>
          </a:p>
        </p:txBody>
      </p:sp>
      <p:sp>
        <p:nvSpPr>
          <p:cNvPr id="22" name="TextBox 21"/>
          <p:cNvSpPr txBox="1"/>
          <p:nvPr/>
        </p:nvSpPr>
        <p:spPr>
          <a:xfrm>
            <a:off x="5943600" y="2709446"/>
            <a:ext cx="445956" cy="338554"/>
          </a:xfrm>
          <a:prstGeom prst="rect">
            <a:avLst/>
          </a:prstGeom>
          <a:noFill/>
        </p:spPr>
        <p:txBody>
          <a:bodyPr wrap="none" rtlCol="0">
            <a:spAutoFit/>
          </a:bodyPr>
          <a:lstStyle/>
          <a:p>
            <a:r>
              <a:rPr lang="en-US" sz="1600" dirty="0" smtClean="0">
                <a:latin typeface="Arial" pitchFamily="34" charset="0"/>
                <a:cs typeface="Arial" pitchFamily="34" charset="0"/>
              </a:rPr>
              <a:t>tail</a:t>
            </a:r>
            <a:endParaRPr lang="en-US" sz="1600" dirty="0">
              <a:latin typeface="Arial" pitchFamily="34" charset="0"/>
              <a:cs typeface="Arial" pitchFamily="34" charset="0"/>
            </a:endParaRPr>
          </a:p>
        </p:txBody>
      </p:sp>
    </p:spTree>
    <p:extLst>
      <p:ext uri="{BB962C8B-B14F-4D97-AF65-F5344CB8AC3E}">
        <p14:creationId xmlns:p14="http://schemas.microsoft.com/office/powerpoint/2010/main" xmlns="" val="3712054331"/>
      </p:ext>
    </p:extLst>
  </p:cSld>
  <p:clrMapOvr>
    <a:masterClrMapping/>
  </p:clrMapOvr>
  <p:transition>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Original Implementation</a:t>
            </a:r>
            <a:endParaRPr lang="en-US" dirty="0"/>
          </a:p>
        </p:txBody>
      </p:sp>
      <p:sp>
        <p:nvSpPr>
          <p:cNvPr id="3" name="Content Placeholder 2"/>
          <p:cNvSpPr>
            <a:spLocks noGrp="1"/>
          </p:cNvSpPr>
          <p:nvPr>
            <p:ph type="body" sz="quarter" idx="10"/>
          </p:nvPr>
        </p:nvSpPr>
        <p:spPr>
          <a:xfrm>
            <a:off x="533399" y="5730982"/>
            <a:ext cx="8277225" cy="796054"/>
          </a:xfrm>
        </p:spPr>
        <p:txBody>
          <a:bodyPr>
            <a:normAutofit/>
          </a:bodyPr>
          <a:lstStyle/>
          <a:p>
            <a:r>
              <a:rPr lang="en-US" sz="2000" dirty="0" smtClean="0"/>
              <a:t>Sequential operation verified</a:t>
            </a:r>
            <a:endParaRPr lang="en-US" sz="2000" dirty="0"/>
          </a:p>
        </p:txBody>
      </p:sp>
      <p:sp>
        <p:nvSpPr>
          <p:cNvPr id="4" name="Content Placeholder 1"/>
          <p:cNvSpPr txBox="1">
            <a:spLocks/>
          </p:cNvSpPr>
          <p:nvPr/>
        </p:nvSpPr>
        <p:spPr bwMode="auto">
          <a:xfrm>
            <a:off x="1831964" y="1048118"/>
            <a:ext cx="5940436" cy="4514482"/>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r>
              <a:rPr lang="fr-FR" sz="1200" dirty="0" err="1" smtClean="0">
                <a:latin typeface="Courier New" pitchFamily="49" charset="0"/>
                <a:cs typeface="Courier New" pitchFamily="49" charset="0"/>
              </a:rPr>
              <a:t>int</a:t>
            </a:r>
            <a:r>
              <a:rPr lang="fr-FR" sz="1200" dirty="0" smtClean="0">
                <a:latin typeface="Courier New" pitchFamily="49" charset="0"/>
                <a:cs typeface="Courier New" pitchFamily="49" charset="0"/>
              </a:rPr>
              <a:t> </a:t>
            </a:r>
            <a:r>
              <a:rPr lang="fr-FR" sz="1200" b="1" dirty="0" err="1" smtClean="0">
                <a:latin typeface="Courier New" pitchFamily="49" charset="0"/>
                <a:cs typeface="Courier New" pitchFamily="49" charset="0"/>
              </a:rPr>
              <a:t>queue_enqueue</a:t>
            </a:r>
            <a:r>
              <a:rPr lang="fr-FR" sz="1200" dirty="0" smtClean="0">
                <a:latin typeface="Courier New" pitchFamily="49" charset="0"/>
                <a:cs typeface="Courier New" pitchFamily="49" charset="0"/>
              </a:rPr>
              <a:t>(</a:t>
            </a:r>
            <a:r>
              <a:rPr lang="fr-FR" sz="1200" dirty="0" err="1" smtClean="0">
                <a:latin typeface="Courier New" pitchFamily="49" charset="0"/>
                <a:cs typeface="Courier New" pitchFamily="49" charset="0"/>
              </a:rPr>
              <a:t>queue_t</a:t>
            </a:r>
            <a:r>
              <a:rPr lang="fr-FR" sz="1200" dirty="0" smtClean="0">
                <a:latin typeface="Courier New" pitchFamily="49" charset="0"/>
                <a:cs typeface="Courier New" pitchFamily="49" charset="0"/>
              </a:rPr>
              <a:t> *queue, </a:t>
            </a:r>
            <a:r>
              <a:rPr lang="fr-FR" sz="1200" dirty="0" err="1" smtClean="0">
                <a:latin typeface="Courier New" pitchFamily="49" charset="0"/>
                <a:cs typeface="Courier New" pitchFamily="49" charset="0"/>
              </a:rPr>
              <a:t>queue_item_t</a:t>
            </a:r>
            <a:r>
              <a:rPr lang="fr-FR" sz="1200" dirty="0" smtClean="0">
                <a:latin typeface="Courier New" pitchFamily="49" charset="0"/>
                <a:cs typeface="Courier New" pitchFamily="49" charset="0"/>
              </a:rPr>
              <a:t> item) {</a:t>
            </a:r>
            <a:br>
              <a:rPr lang="fr-FR" sz="1200" dirty="0" smtClean="0">
                <a:latin typeface="Courier New" pitchFamily="49" charset="0"/>
                <a:cs typeface="Courier New" pitchFamily="49" charset="0"/>
              </a:rPr>
            </a:br>
            <a:r>
              <a:rPr lang="en-US" sz="1200" dirty="0" smtClean="0">
                <a:latin typeface="Courier New" pitchFamily="49" charset="0"/>
                <a:cs typeface="Courier New" pitchFamily="49" charset="0"/>
              </a:rPr>
              <a:t>  // error checking omitted…</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if (queue-&gt;buffer[queue-&gt;head]) {</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errno</a:t>
            </a:r>
            <a:r>
              <a:rPr lang="en-US" sz="1200" dirty="0" smtClean="0">
                <a:latin typeface="Courier New" pitchFamily="49" charset="0"/>
                <a:cs typeface="Courier New" pitchFamily="49" charset="0"/>
              </a:rPr>
              <a:t> = ERR_QUEUE_FULL; return 1;</a:t>
            </a:r>
          </a:p>
          <a:p>
            <a:r>
              <a:rPr lang="en-US" sz="1200" dirty="0" smtClean="0">
                <a:latin typeface="Courier New" pitchFamily="49" charset="0"/>
                <a:cs typeface="Courier New" pitchFamily="49" charset="0"/>
              </a:rPr>
              <a:t>  }</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queue-&gt;buffer[queue-&gt;head] = item;</a:t>
            </a:r>
          </a:p>
          <a:p>
            <a:r>
              <a:rPr lang="en-US" sz="1200" dirty="0" smtClean="0">
                <a:latin typeface="Courier New" pitchFamily="49" charset="0"/>
                <a:cs typeface="Courier New" pitchFamily="49" charset="0"/>
              </a:rPr>
              <a:t>  (queue-&gt;head &lt; queue-&gt;size - 1) ? ++queue-&gt;head : 0;</a:t>
            </a:r>
          </a:p>
          <a:p>
            <a:r>
              <a:rPr lang="en-US" sz="1200" dirty="0" smtClean="0">
                <a:latin typeface="Courier New" pitchFamily="49" charset="0"/>
                <a:cs typeface="Courier New" pitchFamily="49" charset="0"/>
              </a:rPr>
              <a:t>  return 0;</a:t>
            </a:r>
          </a:p>
          <a:p>
            <a:r>
              <a:rPr lang="en-US" sz="1200" dirty="0" smtClean="0">
                <a:latin typeface="Courier New" pitchFamily="49" charset="0"/>
                <a:cs typeface="Courier New" pitchFamily="49" charset="0"/>
              </a:rPr>
              <a:t>}</a:t>
            </a:r>
          </a:p>
          <a:p>
            <a:endParaRPr lang="en-US" sz="1200" dirty="0" smtClean="0">
              <a:latin typeface="Courier New" pitchFamily="49" charset="0"/>
              <a:cs typeface="Courier New" pitchFamily="49" charset="0"/>
            </a:endParaRPr>
          </a:p>
          <a:p>
            <a:r>
              <a:rPr lang="fr-FR" sz="1200" dirty="0" err="1" smtClean="0">
                <a:latin typeface="Courier New" pitchFamily="49" charset="0"/>
                <a:cs typeface="Courier New" pitchFamily="49" charset="0"/>
              </a:rPr>
              <a:t>int</a:t>
            </a:r>
            <a:r>
              <a:rPr lang="fr-FR" sz="1200" dirty="0" smtClean="0">
                <a:latin typeface="Courier New" pitchFamily="49" charset="0"/>
                <a:cs typeface="Courier New" pitchFamily="49" charset="0"/>
              </a:rPr>
              <a:t> </a:t>
            </a:r>
            <a:r>
              <a:rPr lang="fr-FR" sz="1200" b="1" dirty="0" err="1" smtClean="0">
                <a:latin typeface="Courier New" pitchFamily="49" charset="0"/>
                <a:cs typeface="Courier New" pitchFamily="49" charset="0"/>
              </a:rPr>
              <a:t>queue_dequeue</a:t>
            </a:r>
            <a:r>
              <a:rPr lang="fr-FR" sz="1200" dirty="0" smtClean="0">
                <a:latin typeface="Courier New" pitchFamily="49" charset="0"/>
                <a:cs typeface="Courier New" pitchFamily="49" charset="0"/>
              </a:rPr>
              <a:t>(</a:t>
            </a:r>
            <a:r>
              <a:rPr lang="fr-FR" sz="1200" dirty="0" err="1" smtClean="0">
                <a:latin typeface="Courier New" pitchFamily="49" charset="0"/>
                <a:cs typeface="Courier New" pitchFamily="49" charset="0"/>
              </a:rPr>
              <a:t>queue_t</a:t>
            </a:r>
            <a:r>
              <a:rPr lang="fr-FR" sz="1200" dirty="0" smtClean="0">
                <a:latin typeface="Courier New" pitchFamily="49" charset="0"/>
                <a:cs typeface="Courier New" pitchFamily="49" charset="0"/>
              </a:rPr>
              <a:t> *queue, </a:t>
            </a:r>
            <a:r>
              <a:rPr lang="fr-FR" sz="1200" dirty="0" err="1" smtClean="0">
                <a:latin typeface="Courier New" pitchFamily="49" charset="0"/>
                <a:cs typeface="Courier New" pitchFamily="49" charset="0"/>
              </a:rPr>
              <a:t>queue_item_t</a:t>
            </a:r>
            <a:r>
              <a:rPr lang="fr-FR" sz="1200" dirty="0" smtClean="0">
                <a:latin typeface="Courier New" pitchFamily="49" charset="0"/>
                <a:cs typeface="Courier New" pitchFamily="49" charset="0"/>
              </a:rPr>
              <a:t> *item) {</a:t>
            </a:r>
          </a:p>
          <a:p>
            <a:r>
              <a:rPr lang="en-US" sz="1200" dirty="0" smtClean="0">
                <a:latin typeface="Courier New" pitchFamily="49" charset="0"/>
                <a:cs typeface="Courier New" pitchFamily="49" charset="0"/>
              </a:rPr>
              <a:t>  // error checking omitted…</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*item = queue-&gt;buffer[queue-&gt;tail];</a:t>
            </a:r>
          </a:p>
          <a:p>
            <a:r>
              <a:rPr lang="en-US" sz="1200" dirty="0" smtClean="0">
                <a:latin typeface="Courier New" pitchFamily="49" charset="0"/>
                <a:cs typeface="Courier New" pitchFamily="49" charset="0"/>
              </a:rPr>
              <a:t>  if (!*item) {</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errno</a:t>
            </a:r>
            <a:r>
              <a:rPr lang="en-US" sz="1200" dirty="0" smtClean="0">
                <a:latin typeface="Courier New" pitchFamily="49" charset="0"/>
                <a:cs typeface="Courier New" pitchFamily="49" charset="0"/>
              </a:rPr>
              <a:t> = ERR_QUEUE_EMPTY; return 1;</a:t>
            </a:r>
          </a:p>
          <a:p>
            <a:r>
              <a:rPr lang="en-US" sz="1200" dirty="0" smtClean="0">
                <a:latin typeface="Courier New" pitchFamily="49" charset="0"/>
                <a:cs typeface="Courier New" pitchFamily="49" charset="0"/>
              </a:rPr>
              <a:t>  }</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queue-&gt;buffer[queue-&gt;tail] = NULL;</a:t>
            </a:r>
          </a:p>
          <a:p>
            <a:r>
              <a:rPr lang="fr-FR" sz="1200" dirty="0" smtClean="0">
                <a:latin typeface="Courier New" pitchFamily="49" charset="0"/>
                <a:cs typeface="Courier New" pitchFamily="49" charset="0"/>
              </a:rPr>
              <a:t>  (queue-&gt;</a:t>
            </a:r>
            <a:r>
              <a:rPr lang="fr-FR" sz="1200" dirty="0" err="1" smtClean="0">
                <a:latin typeface="Courier New" pitchFamily="49" charset="0"/>
                <a:cs typeface="Courier New" pitchFamily="49" charset="0"/>
              </a:rPr>
              <a:t>tail</a:t>
            </a:r>
            <a:r>
              <a:rPr lang="fr-FR" sz="1200" dirty="0" smtClean="0">
                <a:latin typeface="Courier New" pitchFamily="49" charset="0"/>
                <a:cs typeface="Courier New" pitchFamily="49" charset="0"/>
              </a:rPr>
              <a:t> &lt; queue-&gt;size -1) ? ++queue-&gt;</a:t>
            </a:r>
            <a:r>
              <a:rPr lang="fr-FR" sz="1200" dirty="0" err="1" smtClean="0">
                <a:latin typeface="Courier New" pitchFamily="49" charset="0"/>
                <a:cs typeface="Courier New" pitchFamily="49" charset="0"/>
              </a:rPr>
              <a:t>tail</a:t>
            </a:r>
            <a:r>
              <a:rPr lang="fr-FR" sz="1200" dirty="0" smtClean="0">
                <a:latin typeface="Courier New" pitchFamily="49" charset="0"/>
                <a:cs typeface="Courier New" pitchFamily="49" charset="0"/>
              </a:rPr>
              <a:t> : 0;</a:t>
            </a:r>
          </a:p>
          <a:p>
            <a:r>
              <a:rPr lang="en-US" sz="1200" dirty="0" smtClean="0">
                <a:latin typeface="Courier New" pitchFamily="49" charset="0"/>
                <a:cs typeface="Courier New" pitchFamily="49" charset="0"/>
              </a:rPr>
              <a:t>  return 0;</a:t>
            </a:r>
          </a:p>
          <a:p>
            <a:r>
              <a:rPr lang="en-US" sz="1200" dirty="0" smtClean="0">
                <a:latin typeface="Courier New" pitchFamily="49" charset="0"/>
                <a:cs typeface="Courier New" pitchFamily="49" charset="0"/>
              </a:rPr>
              <a:t>}</a:t>
            </a:r>
          </a:p>
          <a:p>
            <a:endParaRPr lang="en-US" sz="1200" dirty="0" smtClean="0">
              <a:latin typeface="Courier New" pitchFamily="49" charset="0"/>
              <a:cs typeface="Courier New" pitchFamily="49" charset="0"/>
            </a:endParaRPr>
          </a:p>
        </p:txBody>
      </p:sp>
    </p:spTree>
    <p:extLst>
      <p:ext uri="{BB962C8B-B14F-4D97-AF65-F5344CB8AC3E}">
        <p14:creationId xmlns:p14="http://schemas.microsoft.com/office/powerpoint/2010/main" xmlns="" val="66046124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title"/>
          </p:nvPr>
        </p:nvSpPr>
        <p:spPr/>
        <p:txBody>
          <a:bodyPr/>
          <a:lstStyle/>
          <a:p>
            <a:pPr eaLnBrk="1" hangingPunct="1">
              <a:defRPr/>
            </a:pPr>
            <a:r>
              <a:rPr lang="en-GB" dirty="0" err="1" smtClean="0"/>
              <a:t>QorIQ</a:t>
            </a:r>
            <a:r>
              <a:rPr lang="en-GB" dirty="0" smtClean="0"/>
              <a:t> P1025 Block Diagram</a:t>
            </a:r>
            <a:endParaRPr dirty="0" smtClean="0"/>
          </a:p>
        </p:txBody>
      </p:sp>
      <p:sp>
        <p:nvSpPr>
          <p:cNvPr id="46084" name="Line 52"/>
          <p:cNvSpPr>
            <a:spLocks noChangeShapeType="1"/>
          </p:cNvSpPr>
          <p:nvPr/>
        </p:nvSpPr>
        <p:spPr bwMode="auto">
          <a:xfrm>
            <a:off x="1828800" y="4633913"/>
            <a:ext cx="3175" cy="74295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085" name="Freeform 4"/>
          <p:cNvSpPr>
            <a:spLocks noEditPoints="1"/>
          </p:cNvSpPr>
          <p:nvPr/>
        </p:nvSpPr>
        <p:spPr bwMode="auto">
          <a:xfrm>
            <a:off x="2544763" y="3268663"/>
            <a:ext cx="69850" cy="246062"/>
          </a:xfrm>
          <a:custGeom>
            <a:avLst/>
            <a:gdLst>
              <a:gd name="T0" fmla="*/ 2147483647 w 82"/>
              <a:gd name="T1" fmla="*/ 2147483647 h 386"/>
              <a:gd name="T2" fmla="*/ 2147483647 w 82"/>
              <a:gd name="T3" fmla="*/ 2147483647 h 386"/>
              <a:gd name="T4" fmla="*/ 2147483647 w 82"/>
              <a:gd name="T5" fmla="*/ 2147483647 h 386"/>
              <a:gd name="T6" fmla="*/ 2147483647 w 82"/>
              <a:gd name="T7" fmla="*/ 2147483647 h 386"/>
              <a:gd name="T8" fmla="*/ 2147483647 w 82"/>
              <a:gd name="T9" fmla="*/ 2147483647 h 386"/>
              <a:gd name="T10" fmla="*/ 2147483647 w 82"/>
              <a:gd name="T11" fmla="*/ 2147483647 h 386"/>
              <a:gd name="T12" fmla="*/ 2147483647 w 82"/>
              <a:gd name="T13" fmla="*/ 2147483647 h 386"/>
              <a:gd name="T14" fmla="*/ 0 w 82"/>
              <a:gd name="T15" fmla="*/ 2147483647 h 386"/>
              <a:gd name="T16" fmla="*/ 2147483647 w 82"/>
              <a:gd name="T17" fmla="*/ 2147483647 h 386"/>
              <a:gd name="T18" fmla="*/ 0 w 82"/>
              <a:gd name="T19" fmla="*/ 2147483647 h 386"/>
              <a:gd name="T20" fmla="*/ 2147483647 w 82"/>
              <a:gd name="T21" fmla="*/ 0 h 386"/>
              <a:gd name="T22" fmla="*/ 2147483647 w 82"/>
              <a:gd name="T23" fmla="*/ 2147483647 h 386"/>
              <a:gd name="T24" fmla="*/ 0 w 82"/>
              <a:gd name="T25" fmla="*/ 2147483647 h 3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2"/>
              <a:gd name="T40" fmla="*/ 0 h 386"/>
              <a:gd name="T41" fmla="*/ 82 w 82"/>
              <a:gd name="T42" fmla="*/ 386 h 38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2" h="386">
                <a:moveTo>
                  <a:pt x="33" y="319"/>
                </a:moveTo>
                <a:lnTo>
                  <a:pt x="33" y="67"/>
                </a:lnTo>
                <a:lnTo>
                  <a:pt x="49" y="67"/>
                </a:lnTo>
                <a:lnTo>
                  <a:pt x="49" y="319"/>
                </a:lnTo>
                <a:lnTo>
                  <a:pt x="33" y="319"/>
                </a:lnTo>
                <a:close/>
                <a:moveTo>
                  <a:pt x="82" y="305"/>
                </a:moveTo>
                <a:lnTo>
                  <a:pt x="41" y="386"/>
                </a:lnTo>
                <a:lnTo>
                  <a:pt x="0" y="305"/>
                </a:lnTo>
                <a:lnTo>
                  <a:pt x="82" y="305"/>
                </a:lnTo>
                <a:close/>
                <a:moveTo>
                  <a:pt x="0" y="82"/>
                </a:moveTo>
                <a:lnTo>
                  <a:pt x="41" y="0"/>
                </a:lnTo>
                <a:lnTo>
                  <a:pt x="82" y="82"/>
                </a:lnTo>
                <a:lnTo>
                  <a:pt x="0" y="82"/>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086" name="Rectangle 5"/>
          <p:cNvSpPr>
            <a:spLocks noChangeArrowheads="1"/>
          </p:cNvSpPr>
          <p:nvPr/>
        </p:nvSpPr>
        <p:spPr bwMode="auto">
          <a:xfrm>
            <a:off x="1347788" y="3062288"/>
            <a:ext cx="2392362" cy="214312"/>
          </a:xfrm>
          <a:prstGeom prst="rect">
            <a:avLst/>
          </a:prstGeom>
          <a:solidFill>
            <a:srgbClr val="A7D9E7"/>
          </a:solidFill>
          <a:ln w="9525">
            <a:noFill/>
            <a:miter lim="800000"/>
            <a:headEnd/>
            <a:tailEnd/>
          </a:ln>
        </p:spPr>
        <p:txBody>
          <a:bodyPr anchor="ctr"/>
          <a:lstStyle/>
          <a:p>
            <a:pPr algn="ctr">
              <a:defRPr/>
            </a:pPr>
            <a:r>
              <a:rPr lang="en-US" sz="1200" dirty="0">
                <a:latin typeface="+mn-lt"/>
              </a:rPr>
              <a:t>Coherency Module</a:t>
            </a:r>
          </a:p>
        </p:txBody>
      </p:sp>
      <p:sp>
        <p:nvSpPr>
          <p:cNvPr id="46087" name="Line 6"/>
          <p:cNvSpPr>
            <a:spLocks noChangeShapeType="1"/>
          </p:cNvSpPr>
          <p:nvPr/>
        </p:nvSpPr>
        <p:spPr bwMode="auto">
          <a:xfrm flipV="1">
            <a:off x="3198813" y="2714625"/>
            <a:ext cx="1587" cy="166688"/>
          </a:xfrm>
          <a:prstGeom prst="line">
            <a:avLst/>
          </a:prstGeom>
          <a:noFill/>
          <a:ln w="9525">
            <a:solidFill>
              <a:schemeClr val="tx1"/>
            </a:solidFill>
            <a:round/>
            <a:headEnd/>
            <a:tailEnd type="triangle" w="med" len="med"/>
          </a:ln>
        </p:spPr>
        <p:txBody>
          <a:bodyPr/>
          <a:lstStyle/>
          <a:p>
            <a:pPr>
              <a:defRPr/>
            </a:pPr>
            <a:endParaRPr lang="en-US" dirty="0">
              <a:latin typeface="+mn-lt"/>
            </a:endParaRPr>
          </a:p>
        </p:txBody>
      </p:sp>
      <p:sp>
        <p:nvSpPr>
          <p:cNvPr id="46088" name="Line 7"/>
          <p:cNvSpPr>
            <a:spLocks noChangeShapeType="1"/>
          </p:cNvSpPr>
          <p:nvPr/>
        </p:nvSpPr>
        <p:spPr bwMode="auto">
          <a:xfrm flipV="1">
            <a:off x="1979613" y="2714625"/>
            <a:ext cx="1587" cy="166688"/>
          </a:xfrm>
          <a:prstGeom prst="line">
            <a:avLst/>
          </a:prstGeom>
          <a:noFill/>
          <a:ln w="9525">
            <a:solidFill>
              <a:schemeClr val="tx1"/>
            </a:solidFill>
            <a:round/>
            <a:headEnd/>
            <a:tailEnd type="triangle" w="med" len="med"/>
          </a:ln>
        </p:spPr>
        <p:txBody>
          <a:bodyPr/>
          <a:lstStyle/>
          <a:p>
            <a:pPr>
              <a:defRPr/>
            </a:pPr>
            <a:endParaRPr lang="en-US" dirty="0">
              <a:latin typeface="+mn-lt"/>
            </a:endParaRPr>
          </a:p>
        </p:txBody>
      </p:sp>
      <p:sp>
        <p:nvSpPr>
          <p:cNvPr id="46089" name="Line 8"/>
          <p:cNvSpPr>
            <a:spLocks noChangeShapeType="1"/>
          </p:cNvSpPr>
          <p:nvPr/>
        </p:nvSpPr>
        <p:spPr bwMode="auto">
          <a:xfrm>
            <a:off x="2589213" y="2714625"/>
            <a:ext cx="1587" cy="381000"/>
          </a:xfrm>
          <a:prstGeom prst="line">
            <a:avLst/>
          </a:prstGeom>
          <a:noFill/>
          <a:ln w="9525">
            <a:solidFill>
              <a:schemeClr val="tx1"/>
            </a:solidFill>
            <a:round/>
            <a:headEnd type="triangle" w="med" len="med"/>
            <a:tailEnd type="triangle" w="med" len="med"/>
          </a:ln>
        </p:spPr>
        <p:txBody>
          <a:bodyPr/>
          <a:lstStyle/>
          <a:p>
            <a:pPr>
              <a:defRPr/>
            </a:pPr>
            <a:endParaRPr lang="en-US" dirty="0">
              <a:latin typeface="+mn-lt"/>
            </a:endParaRPr>
          </a:p>
        </p:txBody>
      </p:sp>
      <p:sp>
        <p:nvSpPr>
          <p:cNvPr id="46090" name="Line 9"/>
          <p:cNvSpPr>
            <a:spLocks noChangeShapeType="1"/>
          </p:cNvSpPr>
          <p:nvPr/>
        </p:nvSpPr>
        <p:spPr bwMode="auto">
          <a:xfrm>
            <a:off x="1979613" y="2881313"/>
            <a:ext cx="1220787"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091" name="Text Box 10"/>
          <p:cNvSpPr txBox="1">
            <a:spLocks noChangeArrowheads="1"/>
          </p:cNvSpPr>
          <p:nvPr/>
        </p:nvSpPr>
        <p:spPr bwMode="auto">
          <a:xfrm>
            <a:off x="481013" y="3522663"/>
            <a:ext cx="3587750" cy="274637"/>
          </a:xfrm>
          <a:prstGeom prst="rect">
            <a:avLst/>
          </a:prstGeom>
          <a:noFill/>
          <a:ln w="9525">
            <a:noFill/>
            <a:miter lim="800000"/>
            <a:headEnd/>
            <a:tailEnd/>
          </a:ln>
        </p:spPr>
        <p:txBody>
          <a:bodyPr>
            <a:spAutoFit/>
          </a:bodyPr>
          <a:lstStyle/>
          <a:p>
            <a:pPr algn="ctr">
              <a:spcBef>
                <a:spcPct val="50000"/>
              </a:spcBef>
              <a:defRPr/>
            </a:pPr>
            <a:r>
              <a:rPr lang="en-US" sz="1200" dirty="0">
                <a:latin typeface="+mn-lt"/>
              </a:rPr>
              <a:t>System Bus</a:t>
            </a:r>
          </a:p>
        </p:txBody>
      </p:sp>
      <p:grpSp>
        <p:nvGrpSpPr>
          <p:cNvPr id="2" name="Group 11"/>
          <p:cNvGrpSpPr>
            <a:grpSpLocks/>
          </p:cNvGrpSpPr>
          <p:nvPr/>
        </p:nvGrpSpPr>
        <p:grpSpPr bwMode="auto">
          <a:xfrm>
            <a:off x="1347788" y="1676400"/>
            <a:ext cx="844550" cy="1038225"/>
            <a:chOff x="1920" y="829"/>
            <a:chExt cx="768" cy="443"/>
          </a:xfrm>
        </p:grpSpPr>
        <p:sp>
          <p:nvSpPr>
            <p:cNvPr id="46154" name="Rectangle 12"/>
            <p:cNvSpPr>
              <a:spLocks noChangeArrowheads="1"/>
            </p:cNvSpPr>
            <p:nvPr/>
          </p:nvSpPr>
          <p:spPr bwMode="auto">
            <a:xfrm>
              <a:off x="1920"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 KB </a:t>
              </a:r>
            </a:p>
            <a:p>
              <a:pPr algn="ctr">
                <a:defRPr/>
              </a:pPr>
              <a:r>
                <a:rPr lang="en-US" sz="800" dirty="0">
                  <a:latin typeface="+mn-lt"/>
                </a:rPr>
                <a:t>I-</a:t>
              </a:r>
              <a:br>
                <a:rPr lang="en-US" sz="800" dirty="0">
                  <a:latin typeface="+mn-lt"/>
                </a:rPr>
              </a:br>
              <a:r>
                <a:rPr lang="en-US" sz="800" dirty="0">
                  <a:latin typeface="+mn-lt"/>
                </a:rPr>
                <a:t>Cache</a:t>
              </a:r>
            </a:p>
          </p:txBody>
        </p:sp>
        <p:sp>
          <p:nvSpPr>
            <p:cNvPr id="46155" name="Rectangle 13"/>
            <p:cNvSpPr>
              <a:spLocks noChangeArrowheads="1"/>
            </p:cNvSpPr>
            <p:nvPr/>
          </p:nvSpPr>
          <p:spPr bwMode="auto">
            <a:xfrm>
              <a:off x="1920" y="829"/>
              <a:ext cx="768" cy="253"/>
            </a:xfrm>
            <a:prstGeom prst="rect">
              <a:avLst/>
            </a:prstGeom>
            <a:solidFill>
              <a:srgbClr val="AFBC22"/>
            </a:solidFill>
            <a:ln w="9525">
              <a:noFill/>
              <a:miter lim="800000"/>
              <a:headEnd/>
              <a:tailEnd/>
            </a:ln>
          </p:spPr>
          <p:txBody>
            <a:bodyPr anchor="ctr"/>
            <a:lstStyle/>
            <a:p>
              <a:pPr algn="ctr">
                <a:defRPr/>
              </a:pPr>
              <a:r>
                <a:rPr lang="en-US" sz="1200" dirty="0">
                  <a:latin typeface="+mn-lt"/>
                </a:rPr>
                <a:t>e500 Core</a:t>
              </a:r>
            </a:p>
          </p:txBody>
        </p:sp>
        <p:sp>
          <p:nvSpPr>
            <p:cNvPr id="46156" name="Rectangle 14"/>
            <p:cNvSpPr>
              <a:spLocks noChangeArrowheads="1"/>
            </p:cNvSpPr>
            <p:nvPr/>
          </p:nvSpPr>
          <p:spPr bwMode="auto">
            <a:xfrm>
              <a:off x="2323"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 KB       </a:t>
              </a:r>
            </a:p>
            <a:p>
              <a:pPr algn="ctr">
                <a:defRPr/>
              </a:pPr>
              <a:r>
                <a:rPr lang="en-US" sz="800" dirty="0">
                  <a:latin typeface="+mn-lt"/>
                </a:rPr>
                <a:t>D-Cache</a:t>
              </a:r>
            </a:p>
          </p:txBody>
        </p:sp>
      </p:grpSp>
      <p:sp>
        <p:nvSpPr>
          <p:cNvPr id="46093" name="Rectangle 15"/>
          <p:cNvSpPr>
            <a:spLocks noChangeArrowheads="1"/>
          </p:cNvSpPr>
          <p:nvPr/>
        </p:nvSpPr>
        <p:spPr bwMode="auto">
          <a:xfrm>
            <a:off x="1208088" y="3511550"/>
            <a:ext cx="2954337" cy="241300"/>
          </a:xfrm>
          <a:prstGeom prst="rect">
            <a:avLst/>
          </a:prstGeom>
          <a:solidFill>
            <a:srgbClr val="D3ECF3"/>
          </a:solidFill>
          <a:ln w="9525">
            <a:noFill/>
            <a:miter lim="800000"/>
            <a:headEnd/>
            <a:tailEnd/>
          </a:ln>
        </p:spPr>
        <p:txBody>
          <a:bodyPr wrap="none" anchor="ctr"/>
          <a:lstStyle/>
          <a:p>
            <a:pPr algn="ctr">
              <a:defRPr/>
            </a:pPr>
            <a:r>
              <a:rPr lang="en-US" sz="1200" dirty="0">
                <a:latin typeface="+mn-lt"/>
              </a:rPr>
              <a:t>System Bus       </a:t>
            </a:r>
          </a:p>
        </p:txBody>
      </p:sp>
      <p:sp>
        <p:nvSpPr>
          <p:cNvPr id="46094" name="Rectangle 16"/>
          <p:cNvSpPr>
            <a:spLocks noChangeArrowheads="1"/>
          </p:cNvSpPr>
          <p:nvPr/>
        </p:nvSpPr>
        <p:spPr bwMode="auto">
          <a:xfrm>
            <a:off x="3881438" y="1676400"/>
            <a:ext cx="280987" cy="2076450"/>
          </a:xfrm>
          <a:prstGeom prst="rect">
            <a:avLst/>
          </a:prstGeom>
          <a:solidFill>
            <a:srgbClr val="D3ECF3"/>
          </a:solidFill>
          <a:ln w="9525">
            <a:noFill/>
            <a:miter lim="800000"/>
            <a:headEnd/>
            <a:tailEnd/>
          </a:ln>
        </p:spPr>
        <p:txBody>
          <a:bodyPr wrap="none" anchor="ctr"/>
          <a:lstStyle/>
          <a:p>
            <a:pPr>
              <a:defRPr/>
            </a:pPr>
            <a:endParaRPr lang="en-US" dirty="0">
              <a:latin typeface="+mn-lt"/>
            </a:endParaRPr>
          </a:p>
        </p:txBody>
      </p:sp>
      <p:sp>
        <p:nvSpPr>
          <p:cNvPr id="46095" name="Rectangle 17"/>
          <p:cNvSpPr>
            <a:spLocks noChangeArrowheads="1"/>
          </p:cNvSpPr>
          <p:nvPr/>
        </p:nvSpPr>
        <p:spPr bwMode="auto">
          <a:xfrm>
            <a:off x="4303713" y="2160588"/>
            <a:ext cx="773112" cy="277812"/>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Enhanced Local Bus</a:t>
            </a:r>
          </a:p>
        </p:txBody>
      </p:sp>
      <p:sp>
        <p:nvSpPr>
          <p:cNvPr id="46096" name="Rectangle 18"/>
          <p:cNvSpPr>
            <a:spLocks noChangeArrowheads="1"/>
          </p:cNvSpPr>
          <p:nvPr/>
        </p:nvSpPr>
        <p:spPr bwMode="auto">
          <a:xfrm>
            <a:off x="5094288" y="1695450"/>
            <a:ext cx="177800" cy="98425"/>
          </a:xfrm>
          <a:prstGeom prst="rect">
            <a:avLst/>
          </a:prstGeom>
          <a:noFill/>
          <a:ln w="9525">
            <a:noFill/>
            <a:miter lim="800000"/>
            <a:headEnd/>
            <a:tailEnd/>
          </a:ln>
        </p:spPr>
        <p:txBody>
          <a:bodyPr wrap="none" lIns="0" tIns="0" rIns="0" bIns="0">
            <a:spAutoFit/>
          </a:bodyPr>
          <a:lstStyle/>
          <a:p>
            <a:pPr>
              <a:lnSpc>
                <a:spcPct val="80000"/>
              </a:lnSpc>
              <a:spcBef>
                <a:spcPct val="20000"/>
              </a:spcBef>
              <a:defRPr/>
            </a:pPr>
            <a:r>
              <a:rPr lang="en-US" sz="800" dirty="0">
                <a:latin typeface="+mn-lt"/>
              </a:rPr>
              <a:t>32b</a:t>
            </a:r>
            <a:endParaRPr lang="en-US" sz="1400" dirty="0">
              <a:latin typeface="+mn-lt"/>
            </a:endParaRPr>
          </a:p>
        </p:txBody>
      </p:sp>
      <p:sp>
        <p:nvSpPr>
          <p:cNvPr id="46097" name="Rectangle 19"/>
          <p:cNvSpPr>
            <a:spLocks noChangeArrowheads="1"/>
          </p:cNvSpPr>
          <p:nvPr/>
        </p:nvSpPr>
        <p:spPr bwMode="auto">
          <a:xfrm>
            <a:off x="4303713" y="2506663"/>
            <a:ext cx="773112" cy="415925"/>
          </a:xfrm>
          <a:prstGeom prst="rect">
            <a:avLst/>
          </a:prstGeom>
          <a:solidFill>
            <a:srgbClr val="CED6D1"/>
          </a:solidFill>
          <a:ln w="9525">
            <a:solidFill>
              <a:schemeClr val="tx1"/>
            </a:solidFill>
            <a:miter lim="800000"/>
            <a:headEnd/>
            <a:tailEnd/>
          </a:ln>
        </p:spPr>
        <p:txBody>
          <a:bodyPr lIns="0" tIns="0" rIns="0" bIns="0" anchor="ctr"/>
          <a:lstStyle/>
          <a:p>
            <a:pPr algn="ctr">
              <a:defRPr/>
            </a:pPr>
            <a:r>
              <a:rPr lang="fr-FR" sz="800" dirty="0">
                <a:latin typeface="+mn-lt"/>
              </a:rPr>
              <a:t>Perf Mon, DUART, MPIC</a:t>
            </a:r>
          </a:p>
          <a:p>
            <a:pPr algn="ctr">
              <a:defRPr/>
            </a:pPr>
            <a:r>
              <a:rPr lang="fr-FR" sz="800" dirty="0">
                <a:latin typeface="+mn-lt"/>
              </a:rPr>
              <a:t>2x I</a:t>
            </a:r>
            <a:r>
              <a:rPr lang="fr-FR" sz="800" baseline="30000" dirty="0">
                <a:latin typeface="+mn-lt"/>
              </a:rPr>
              <a:t>2</a:t>
            </a:r>
            <a:r>
              <a:rPr lang="fr-FR" sz="800" dirty="0">
                <a:latin typeface="+mn-lt"/>
              </a:rPr>
              <a:t>C, Timers </a:t>
            </a:r>
            <a:endParaRPr lang="en-US" sz="800" dirty="0">
              <a:latin typeface="+mn-lt"/>
            </a:endParaRPr>
          </a:p>
        </p:txBody>
      </p:sp>
      <p:sp>
        <p:nvSpPr>
          <p:cNvPr id="46098" name="Freeform 20"/>
          <p:cNvSpPr>
            <a:spLocks noEditPoints="1"/>
          </p:cNvSpPr>
          <p:nvPr/>
        </p:nvSpPr>
        <p:spPr bwMode="auto">
          <a:xfrm rot="5400000">
            <a:off x="4199732" y="1847056"/>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099" name="Freeform 21"/>
          <p:cNvSpPr>
            <a:spLocks noEditPoints="1"/>
          </p:cNvSpPr>
          <p:nvPr/>
        </p:nvSpPr>
        <p:spPr bwMode="auto">
          <a:xfrm>
            <a:off x="3106738" y="3752850"/>
            <a:ext cx="69850" cy="207963"/>
          </a:xfrm>
          <a:custGeom>
            <a:avLst/>
            <a:gdLst>
              <a:gd name="T0" fmla="*/ 2147483647 w 81"/>
              <a:gd name="T1" fmla="*/ 2147483647 h 434"/>
              <a:gd name="T2" fmla="*/ 2147483647 w 81"/>
              <a:gd name="T3" fmla="*/ 2147483647 h 434"/>
              <a:gd name="T4" fmla="*/ 2147483647 w 81"/>
              <a:gd name="T5" fmla="*/ 2147483647 h 434"/>
              <a:gd name="T6" fmla="*/ 2147483647 w 81"/>
              <a:gd name="T7" fmla="*/ 2147483647 h 434"/>
              <a:gd name="T8" fmla="*/ 2147483647 w 81"/>
              <a:gd name="T9" fmla="*/ 2147483647 h 434"/>
              <a:gd name="T10" fmla="*/ 2147483647 w 81"/>
              <a:gd name="T11" fmla="*/ 2147483647 h 434"/>
              <a:gd name="T12" fmla="*/ 2147483647 w 81"/>
              <a:gd name="T13" fmla="*/ 2147483647 h 434"/>
              <a:gd name="T14" fmla="*/ 0 w 81"/>
              <a:gd name="T15" fmla="*/ 2147483647 h 434"/>
              <a:gd name="T16" fmla="*/ 2147483647 w 81"/>
              <a:gd name="T17" fmla="*/ 2147483647 h 434"/>
              <a:gd name="T18" fmla="*/ 0 w 81"/>
              <a:gd name="T19" fmla="*/ 2147483647 h 434"/>
              <a:gd name="T20" fmla="*/ 2147483647 w 81"/>
              <a:gd name="T21" fmla="*/ 0 h 434"/>
              <a:gd name="T22" fmla="*/ 2147483647 w 81"/>
              <a:gd name="T23" fmla="*/ 2147483647 h 434"/>
              <a:gd name="T24" fmla="*/ 0 w 81"/>
              <a:gd name="T25" fmla="*/ 2147483647 h 4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434"/>
              <a:gd name="T41" fmla="*/ 81 w 81"/>
              <a:gd name="T42" fmla="*/ 434 h 4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434">
                <a:moveTo>
                  <a:pt x="32" y="366"/>
                </a:moveTo>
                <a:lnTo>
                  <a:pt x="32" y="68"/>
                </a:lnTo>
                <a:lnTo>
                  <a:pt x="48" y="68"/>
                </a:lnTo>
                <a:lnTo>
                  <a:pt x="48" y="366"/>
                </a:lnTo>
                <a:lnTo>
                  <a:pt x="32" y="366"/>
                </a:lnTo>
                <a:close/>
                <a:moveTo>
                  <a:pt x="81" y="353"/>
                </a:moveTo>
                <a:lnTo>
                  <a:pt x="40" y="434"/>
                </a:lnTo>
                <a:lnTo>
                  <a:pt x="0" y="353"/>
                </a:lnTo>
                <a:lnTo>
                  <a:pt x="81" y="353"/>
                </a:lnTo>
                <a:close/>
                <a:moveTo>
                  <a:pt x="0" y="81"/>
                </a:moveTo>
                <a:lnTo>
                  <a:pt x="40" y="0"/>
                </a:lnTo>
                <a:lnTo>
                  <a:pt x="81" y="81"/>
                </a:lnTo>
                <a:lnTo>
                  <a:pt x="0" y="81"/>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100" name="Rectangle 22"/>
          <p:cNvSpPr>
            <a:spLocks noChangeArrowheads="1"/>
          </p:cNvSpPr>
          <p:nvPr/>
        </p:nvSpPr>
        <p:spPr bwMode="auto">
          <a:xfrm flipH="1">
            <a:off x="2590800" y="3960813"/>
            <a:ext cx="1828800" cy="333375"/>
          </a:xfrm>
          <a:prstGeom prst="rect">
            <a:avLst/>
          </a:prstGeom>
          <a:solidFill>
            <a:srgbClr val="DEDAD4"/>
          </a:solidFill>
          <a:ln w="9525" algn="ctr">
            <a:solidFill>
              <a:schemeClr val="tx1"/>
            </a:solidFill>
            <a:miter lim="800000"/>
            <a:headEnd/>
            <a:tailEnd/>
          </a:ln>
        </p:spPr>
        <p:txBody>
          <a:bodyPr anchor="ctr"/>
          <a:lstStyle/>
          <a:p>
            <a:pPr algn="ctr">
              <a:defRPr/>
            </a:pPr>
            <a:r>
              <a:rPr lang="en-US" sz="1200" dirty="0">
                <a:latin typeface="+mn-lt"/>
              </a:rPr>
              <a:t>On-Chip Network</a:t>
            </a:r>
          </a:p>
        </p:txBody>
      </p:sp>
      <p:sp>
        <p:nvSpPr>
          <p:cNvPr id="46101" name="Line 26"/>
          <p:cNvSpPr>
            <a:spLocks noChangeShapeType="1"/>
          </p:cNvSpPr>
          <p:nvPr/>
        </p:nvSpPr>
        <p:spPr bwMode="auto">
          <a:xfrm>
            <a:off x="3505200" y="5207000"/>
            <a:ext cx="0" cy="207963"/>
          </a:xfrm>
          <a:prstGeom prst="line">
            <a:avLst/>
          </a:prstGeom>
          <a:noFill/>
          <a:ln w="9525">
            <a:solidFill>
              <a:schemeClr val="tx1"/>
            </a:solidFill>
            <a:round/>
            <a:headEnd/>
            <a:tailEnd/>
          </a:ln>
        </p:spPr>
        <p:txBody>
          <a:bodyPr/>
          <a:lstStyle/>
          <a:p>
            <a:pPr>
              <a:defRPr/>
            </a:pPr>
            <a:endParaRPr lang="en-US" dirty="0">
              <a:latin typeface="+mn-lt"/>
            </a:endParaRPr>
          </a:p>
        </p:txBody>
      </p:sp>
      <p:grpSp>
        <p:nvGrpSpPr>
          <p:cNvPr id="3" name="Group 27"/>
          <p:cNvGrpSpPr>
            <a:grpSpLocks/>
          </p:cNvGrpSpPr>
          <p:nvPr/>
        </p:nvGrpSpPr>
        <p:grpSpPr bwMode="auto">
          <a:xfrm>
            <a:off x="2895600" y="1676400"/>
            <a:ext cx="844550" cy="1038225"/>
            <a:chOff x="1920" y="829"/>
            <a:chExt cx="768" cy="443"/>
          </a:xfrm>
        </p:grpSpPr>
        <p:sp>
          <p:nvSpPr>
            <p:cNvPr id="46151" name="Rectangle 28"/>
            <p:cNvSpPr>
              <a:spLocks noChangeArrowheads="1"/>
            </p:cNvSpPr>
            <p:nvPr/>
          </p:nvSpPr>
          <p:spPr bwMode="auto">
            <a:xfrm>
              <a:off x="1920"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32KB </a:t>
              </a:r>
            </a:p>
            <a:p>
              <a:pPr algn="ctr">
                <a:defRPr/>
              </a:pPr>
              <a:r>
                <a:rPr lang="en-US" sz="800" dirty="0">
                  <a:latin typeface="+mn-lt"/>
                </a:rPr>
                <a:t>I-</a:t>
              </a:r>
              <a:br>
                <a:rPr lang="en-US" sz="800" dirty="0">
                  <a:latin typeface="+mn-lt"/>
                </a:rPr>
              </a:br>
              <a:r>
                <a:rPr lang="en-US" sz="800" dirty="0">
                  <a:latin typeface="+mn-lt"/>
                </a:rPr>
                <a:t>Cache</a:t>
              </a:r>
            </a:p>
          </p:txBody>
        </p:sp>
        <p:sp>
          <p:nvSpPr>
            <p:cNvPr id="46152" name="Rectangle 29"/>
            <p:cNvSpPr>
              <a:spLocks noChangeArrowheads="1"/>
            </p:cNvSpPr>
            <p:nvPr/>
          </p:nvSpPr>
          <p:spPr bwMode="auto">
            <a:xfrm>
              <a:off x="1920" y="829"/>
              <a:ext cx="768" cy="253"/>
            </a:xfrm>
            <a:prstGeom prst="rect">
              <a:avLst/>
            </a:prstGeom>
            <a:solidFill>
              <a:srgbClr val="AFBC22"/>
            </a:solidFill>
            <a:ln w="9525">
              <a:noFill/>
              <a:miter lim="800000"/>
              <a:headEnd/>
              <a:tailEnd/>
            </a:ln>
          </p:spPr>
          <p:txBody>
            <a:bodyPr anchor="ctr"/>
            <a:lstStyle/>
            <a:p>
              <a:pPr algn="ctr">
                <a:defRPr/>
              </a:pPr>
              <a:r>
                <a:rPr lang="en-US" sz="1200" dirty="0">
                  <a:latin typeface="+mn-lt"/>
                </a:rPr>
                <a:t>e500 Core</a:t>
              </a:r>
            </a:p>
          </p:txBody>
        </p:sp>
        <p:sp>
          <p:nvSpPr>
            <p:cNvPr id="46153" name="Rectangle 30"/>
            <p:cNvSpPr>
              <a:spLocks noChangeArrowheads="1"/>
            </p:cNvSpPr>
            <p:nvPr/>
          </p:nvSpPr>
          <p:spPr bwMode="auto">
            <a:xfrm>
              <a:off x="2323"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32KB       </a:t>
              </a:r>
            </a:p>
            <a:p>
              <a:pPr algn="ctr">
                <a:defRPr/>
              </a:pPr>
              <a:r>
                <a:rPr lang="en-US" sz="800" dirty="0">
                  <a:latin typeface="+mn-lt"/>
                </a:rPr>
                <a:t>D-Cache</a:t>
              </a:r>
            </a:p>
          </p:txBody>
        </p:sp>
      </p:grpSp>
      <p:sp>
        <p:nvSpPr>
          <p:cNvPr id="46103" name="Rectangle 31"/>
          <p:cNvSpPr>
            <a:spLocks noChangeArrowheads="1"/>
          </p:cNvSpPr>
          <p:nvPr/>
        </p:nvSpPr>
        <p:spPr bwMode="auto">
          <a:xfrm>
            <a:off x="2263775" y="1676400"/>
            <a:ext cx="561975" cy="1038225"/>
          </a:xfrm>
          <a:prstGeom prst="rect">
            <a:avLst/>
          </a:prstGeom>
          <a:solidFill>
            <a:srgbClr val="AFBC22"/>
          </a:solidFill>
          <a:ln w="9525">
            <a:noFill/>
            <a:miter lim="800000"/>
            <a:headEnd/>
            <a:tailEnd/>
          </a:ln>
        </p:spPr>
        <p:txBody>
          <a:bodyPr lIns="0" rIns="0" anchor="ctr"/>
          <a:lstStyle/>
          <a:p>
            <a:pPr algn="ctr" defTabSz="882650">
              <a:defRPr/>
            </a:pPr>
            <a:r>
              <a:rPr lang="en-US" sz="1200" dirty="0">
                <a:latin typeface="+mn-lt"/>
              </a:rPr>
              <a:t>256 KB L2</a:t>
            </a:r>
          </a:p>
        </p:txBody>
      </p:sp>
      <p:sp>
        <p:nvSpPr>
          <p:cNvPr id="46104" name="Rectangle 32"/>
          <p:cNvSpPr>
            <a:spLocks noChangeArrowheads="1"/>
          </p:cNvSpPr>
          <p:nvPr/>
        </p:nvSpPr>
        <p:spPr bwMode="auto">
          <a:xfrm>
            <a:off x="4303713" y="1676400"/>
            <a:ext cx="773112" cy="415925"/>
          </a:xfrm>
          <a:prstGeom prst="rect">
            <a:avLst/>
          </a:prstGeom>
          <a:solidFill>
            <a:srgbClr val="CED6D1"/>
          </a:solidFill>
          <a:ln w="9525">
            <a:solidFill>
              <a:schemeClr val="tx1"/>
            </a:solidFill>
            <a:miter lim="800000"/>
            <a:headEnd/>
            <a:tailEnd/>
          </a:ln>
        </p:spPr>
        <p:txBody>
          <a:bodyPr lIns="0" tIns="0" rIns="0" bIns="0" anchor="ctr"/>
          <a:lstStyle/>
          <a:p>
            <a:pPr algn="ctr">
              <a:defRPr/>
            </a:pPr>
            <a:r>
              <a:rPr lang="en-US" sz="800" dirty="0">
                <a:latin typeface="+mn-lt"/>
              </a:rPr>
              <a:t>DDR2/DDR3, SDRAM Controller</a:t>
            </a:r>
          </a:p>
        </p:txBody>
      </p:sp>
      <p:sp>
        <p:nvSpPr>
          <p:cNvPr id="46105" name="Rectangle 33"/>
          <p:cNvSpPr>
            <a:spLocks noChangeArrowheads="1"/>
          </p:cNvSpPr>
          <p:nvPr/>
        </p:nvSpPr>
        <p:spPr bwMode="auto">
          <a:xfrm>
            <a:off x="925513" y="1676400"/>
            <a:ext cx="282575" cy="2076450"/>
          </a:xfrm>
          <a:prstGeom prst="rect">
            <a:avLst/>
          </a:prstGeom>
          <a:solidFill>
            <a:srgbClr val="D3ECF3"/>
          </a:solidFill>
          <a:ln w="9525">
            <a:noFill/>
            <a:miter lim="800000"/>
            <a:headEnd/>
            <a:tailEnd/>
          </a:ln>
        </p:spPr>
        <p:txBody>
          <a:bodyPr wrap="none" anchor="ctr"/>
          <a:lstStyle/>
          <a:p>
            <a:pPr>
              <a:defRPr/>
            </a:pPr>
            <a:endParaRPr lang="en-US" dirty="0">
              <a:latin typeface="+mn-lt"/>
            </a:endParaRPr>
          </a:p>
        </p:txBody>
      </p:sp>
      <p:grpSp>
        <p:nvGrpSpPr>
          <p:cNvPr id="4" name="Group 36"/>
          <p:cNvGrpSpPr>
            <a:grpSpLocks/>
          </p:cNvGrpSpPr>
          <p:nvPr/>
        </p:nvGrpSpPr>
        <p:grpSpPr bwMode="auto">
          <a:xfrm>
            <a:off x="152400" y="1676400"/>
            <a:ext cx="633413" cy="377825"/>
            <a:chOff x="596" y="903"/>
            <a:chExt cx="586" cy="262"/>
          </a:xfrm>
        </p:grpSpPr>
        <p:sp>
          <p:nvSpPr>
            <p:cNvPr id="46148" name="Rectangle 37"/>
            <p:cNvSpPr>
              <a:spLocks noChangeArrowheads="1"/>
            </p:cNvSpPr>
            <p:nvPr/>
          </p:nvSpPr>
          <p:spPr bwMode="auto">
            <a:xfrm>
              <a:off x="596" y="903"/>
              <a:ext cx="586" cy="262"/>
            </a:xfrm>
            <a:prstGeom prst="rect">
              <a:avLst/>
            </a:prstGeom>
            <a:solidFill>
              <a:srgbClr val="BFD6E0"/>
            </a:solidFill>
            <a:ln w="9525">
              <a:solidFill>
                <a:schemeClr val="tx1"/>
              </a:solidFill>
              <a:miter lim="800000"/>
              <a:headEnd/>
              <a:tailEnd/>
            </a:ln>
          </p:spPr>
          <p:txBody>
            <a:bodyPr lIns="0" rIns="0"/>
            <a:lstStyle/>
            <a:p>
              <a:pPr>
                <a:defRPr/>
              </a:pPr>
              <a:endParaRPr lang="en-US" dirty="0">
                <a:latin typeface="+mn-lt"/>
              </a:endParaRPr>
            </a:p>
          </p:txBody>
        </p:sp>
        <p:sp>
          <p:nvSpPr>
            <p:cNvPr id="46149" name="Rectangle 38"/>
            <p:cNvSpPr>
              <a:spLocks noChangeArrowheads="1"/>
            </p:cNvSpPr>
            <p:nvPr/>
          </p:nvSpPr>
          <p:spPr bwMode="auto">
            <a:xfrm>
              <a:off x="725" y="953"/>
              <a:ext cx="0" cy="120"/>
            </a:xfrm>
            <a:prstGeom prst="rect">
              <a:avLst/>
            </a:prstGeom>
            <a:solidFill>
              <a:srgbClr val="BFD6E0"/>
            </a:solidFill>
            <a:ln w="9525">
              <a:noFill/>
              <a:miter lim="800000"/>
              <a:headEnd/>
              <a:tailEnd/>
            </a:ln>
          </p:spPr>
          <p:txBody>
            <a:bodyPr wrap="none" lIns="0" tIns="0" rIns="0" bIns="0">
              <a:spAutoFit/>
            </a:bodyPr>
            <a:lstStyle/>
            <a:p>
              <a:pPr>
                <a:lnSpc>
                  <a:spcPct val="80000"/>
                </a:lnSpc>
                <a:spcBef>
                  <a:spcPct val="20000"/>
                </a:spcBef>
                <a:defRPr/>
              </a:pPr>
              <a:endParaRPr lang="en-US" sz="1400" dirty="0">
                <a:latin typeface="+mn-lt"/>
              </a:endParaRPr>
            </a:p>
          </p:txBody>
        </p:sp>
        <p:sp>
          <p:nvSpPr>
            <p:cNvPr id="46150" name="Rectangle 39"/>
            <p:cNvSpPr>
              <a:spLocks noChangeArrowheads="1"/>
            </p:cNvSpPr>
            <p:nvPr/>
          </p:nvSpPr>
          <p:spPr bwMode="auto">
            <a:xfrm>
              <a:off x="684" y="945"/>
              <a:ext cx="402" cy="154"/>
            </a:xfrm>
            <a:prstGeom prst="rect">
              <a:avLst/>
            </a:prstGeom>
            <a:solidFill>
              <a:srgbClr val="BFD6E0"/>
            </a:solidFill>
            <a:ln w="9525">
              <a:noFill/>
              <a:miter lim="800000"/>
              <a:headEnd/>
              <a:tailEnd/>
            </a:ln>
          </p:spPr>
          <p:txBody>
            <a:bodyPr wrap="none" lIns="0" tIns="0" rIns="0" bIns="0">
              <a:spAutoFit/>
            </a:bodyPr>
            <a:lstStyle/>
            <a:p>
              <a:pPr algn="ctr">
                <a:lnSpc>
                  <a:spcPct val="80000"/>
                </a:lnSpc>
                <a:spcBef>
                  <a:spcPct val="20000"/>
                </a:spcBef>
                <a:defRPr/>
              </a:pPr>
              <a:r>
                <a:rPr lang="en-US" sz="800" dirty="0">
                  <a:latin typeface="+mn-lt"/>
                </a:rPr>
                <a:t>Security </a:t>
              </a:r>
            </a:p>
            <a:p>
              <a:pPr algn="ctr">
                <a:lnSpc>
                  <a:spcPct val="80000"/>
                </a:lnSpc>
                <a:spcBef>
                  <a:spcPct val="20000"/>
                </a:spcBef>
                <a:defRPr/>
              </a:pPr>
              <a:r>
                <a:rPr lang="en-US" sz="800" dirty="0">
                  <a:latin typeface="+mn-lt"/>
                </a:rPr>
                <a:t>Accel</a:t>
              </a:r>
            </a:p>
          </p:txBody>
        </p:sp>
      </p:grpSp>
      <p:grpSp>
        <p:nvGrpSpPr>
          <p:cNvPr id="5" name="Group 40"/>
          <p:cNvGrpSpPr>
            <a:grpSpLocks/>
          </p:cNvGrpSpPr>
          <p:nvPr/>
        </p:nvGrpSpPr>
        <p:grpSpPr bwMode="auto">
          <a:xfrm>
            <a:off x="152400" y="2022475"/>
            <a:ext cx="633413" cy="209550"/>
            <a:chOff x="596" y="903"/>
            <a:chExt cx="586" cy="275"/>
          </a:xfrm>
        </p:grpSpPr>
        <p:sp>
          <p:nvSpPr>
            <p:cNvPr id="46145" name="Rectangle 41"/>
            <p:cNvSpPr>
              <a:spLocks noChangeArrowheads="1"/>
            </p:cNvSpPr>
            <p:nvPr/>
          </p:nvSpPr>
          <p:spPr bwMode="auto">
            <a:xfrm>
              <a:off x="596" y="903"/>
              <a:ext cx="586" cy="263"/>
            </a:xfrm>
            <a:prstGeom prst="rect">
              <a:avLst/>
            </a:prstGeom>
            <a:solidFill>
              <a:srgbClr val="BFD6E0"/>
            </a:solidFill>
            <a:ln w="9525">
              <a:solidFill>
                <a:schemeClr val="tx1"/>
              </a:solidFill>
              <a:miter lim="800000"/>
              <a:headEnd/>
              <a:tailEnd/>
            </a:ln>
          </p:spPr>
          <p:txBody>
            <a:bodyPr/>
            <a:lstStyle/>
            <a:p>
              <a:pPr>
                <a:defRPr/>
              </a:pPr>
              <a:endParaRPr lang="en-US" dirty="0">
                <a:latin typeface="+mn-lt"/>
              </a:endParaRPr>
            </a:p>
          </p:txBody>
        </p:sp>
        <p:sp>
          <p:nvSpPr>
            <p:cNvPr id="46146" name="Rectangle 42"/>
            <p:cNvSpPr>
              <a:spLocks noChangeArrowheads="1"/>
            </p:cNvSpPr>
            <p:nvPr/>
          </p:nvSpPr>
          <p:spPr bwMode="auto">
            <a:xfrm>
              <a:off x="725" y="953"/>
              <a:ext cx="0" cy="225"/>
            </a:xfrm>
            <a:prstGeom prst="rect">
              <a:avLst/>
            </a:prstGeom>
            <a:solidFill>
              <a:srgbClr val="BFD6E0"/>
            </a:solidFill>
            <a:ln w="9525">
              <a:noFill/>
              <a:miter lim="800000"/>
              <a:headEnd/>
              <a:tailEnd/>
            </a:ln>
          </p:spPr>
          <p:txBody>
            <a:bodyPr wrap="none" lIns="0" tIns="0" rIns="0" bIns="0">
              <a:spAutoFit/>
            </a:bodyPr>
            <a:lstStyle/>
            <a:p>
              <a:pPr>
                <a:lnSpc>
                  <a:spcPct val="80000"/>
                </a:lnSpc>
                <a:spcBef>
                  <a:spcPct val="20000"/>
                </a:spcBef>
                <a:defRPr/>
              </a:pPr>
              <a:endParaRPr lang="en-US" sz="1400" dirty="0">
                <a:latin typeface="+mn-lt"/>
              </a:endParaRPr>
            </a:p>
          </p:txBody>
        </p:sp>
        <p:sp>
          <p:nvSpPr>
            <p:cNvPr id="46147" name="Rectangle 43"/>
            <p:cNvSpPr>
              <a:spLocks noChangeArrowheads="1"/>
            </p:cNvSpPr>
            <p:nvPr/>
          </p:nvSpPr>
          <p:spPr bwMode="auto">
            <a:xfrm>
              <a:off x="784" y="945"/>
              <a:ext cx="206" cy="131"/>
            </a:xfrm>
            <a:prstGeom prst="rect">
              <a:avLst/>
            </a:prstGeom>
            <a:solidFill>
              <a:srgbClr val="BFD6E0"/>
            </a:solidFill>
            <a:ln w="9525">
              <a:noFill/>
              <a:miter lim="800000"/>
              <a:headEnd/>
              <a:tailEnd/>
            </a:ln>
          </p:spPr>
          <p:txBody>
            <a:bodyPr wrap="none" lIns="0" tIns="0" rIns="0" bIns="0">
              <a:spAutoFit/>
            </a:bodyPr>
            <a:lstStyle/>
            <a:p>
              <a:pPr algn="ctr">
                <a:lnSpc>
                  <a:spcPct val="80000"/>
                </a:lnSpc>
                <a:spcBef>
                  <a:spcPct val="20000"/>
                </a:spcBef>
                <a:defRPr/>
              </a:pPr>
              <a:r>
                <a:rPr lang="en-US" sz="800" dirty="0">
                  <a:latin typeface="+mn-lt"/>
                </a:rPr>
                <a:t>XOR</a:t>
              </a:r>
            </a:p>
          </p:txBody>
        </p:sp>
      </p:grpSp>
      <p:sp>
        <p:nvSpPr>
          <p:cNvPr id="46108" name="Freeform 44"/>
          <p:cNvSpPr>
            <a:spLocks noEditPoints="1"/>
          </p:cNvSpPr>
          <p:nvPr/>
        </p:nvSpPr>
        <p:spPr bwMode="auto">
          <a:xfrm rot="5400000">
            <a:off x="4199732" y="2262981"/>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09" name="Freeform 45"/>
          <p:cNvSpPr>
            <a:spLocks noEditPoints="1"/>
          </p:cNvSpPr>
          <p:nvPr/>
        </p:nvSpPr>
        <p:spPr bwMode="auto">
          <a:xfrm rot="5400000">
            <a:off x="4199732" y="2609056"/>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0" name="Freeform 46"/>
          <p:cNvSpPr>
            <a:spLocks noEditPoints="1"/>
          </p:cNvSpPr>
          <p:nvPr/>
        </p:nvSpPr>
        <p:spPr bwMode="auto">
          <a:xfrm rot="5400000">
            <a:off x="822326" y="1847850"/>
            <a:ext cx="68262" cy="141287"/>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1" name="Rectangle 47"/>
          <p:cNvSpPr>
            <a:spLocks noChangeArrowheads="1"/>
          </p:cNvSpPr>
          <p:nvPr/>
        </p:nvSpPr>
        <p:spPr bwMode="auto">
          <a:xfrm>
            <a:off x="5092700" y="2041525"/>
            <a:ext cx="177800" cy="98425"/>
          </a:xfrm>
          <a:prstGeom prst="rect">
            <a:avLst/>
          </a:prstGeom>
          <a:noFill/>
          <a:ln w="9525">
            <a:noFill/>
            <a:miter lim="800000"/>
            <a:headEnd/>
            <a:tailEnd/>
          </a:ln>
        </p:spPr>
        <p:txBody>
          <a:bodyPr wrap="none" lIns="0" tIns="0" rIns="0" bIns="0">
            <a:spAutoFit/>
          </a:bodyPr>
          <a:lstStyle/>
          <a:p>
            <a:pPr>
              <a:lnSpc>
                <a:spcPct val="80000"/>
              </a:lnSpc>
              <a:spcBef>
                <a:spcPct val="20000"/>
              </a:spcBef>
              <a:defRPr/>
            </a:pPr>
            <a:r>
              <a:rPr lang="en-US" sz="800" dirty="0">
                <a:latin typeface="+mn-lt"/>
              </a:rPr>
              <a:t>16b</a:t>
            </a:r>
            <a:endParaRPr lang="en-US" sz="1400" dirty="0">
              <a:latin typeface="+mn-lt"/>
            </a:endParaRPr>
          </a:p>
        </p:txBody>
      </p:sp>
      <p:sp>
        <p:nvSpPr>
          <p:cNvPr id="46112" name="Rectangle 50"/>
          <p:cNvSpPr>
            <a:spLocks noChangeArrowheads="1"/>
          </p:cNvSpPr>
          <p:nvPr/>
        </p:nvSpPr>
        <p:spPr bwMode="auto">
          <a:xfrm>
            <a:off x="4303713" y="2992438"/>
            <a:ext cx="773112" cy="206375"/>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USB2.0</a:t>
            </a:r>
          </a:p>
        </p:txBody>
      </p:sp>
      <p:sp>
        <p:nvSpPr>
          <p:cNvPr id="46113" name="Freeform 51"/>
          <p:cNvSpPr>
            <a:spLocks noEditPoints="1"/>
          </p:cNvSpPr>
          <p:nvPr/>
        </p:nvSpPr>
        <p:spPr bwMode="auto">
          <a:xfrm rot="5400000">
            <a:off x="4198938" y="3024187"/>
            <a:ext cx="69850"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4" name="Freeform 53"/>
          <p:cNvSpPr>
            <a:spLocks noEditPoints="1"/>
          </p:cNvSpPr>
          <p:nvPr/>
        </p:nvSpPr>
        <p:spPr bwMode="auto">
          <a:xfrm rot="5400000">
            <a:off x="4199732" y="3301206"/>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7" name="Rectangle 56"/>
          <p:cNvSpPr>
            <a:spLocks noChangeArrowheads="1"/>
          </p:cNvSpPr>
          <p:nvPr/>
        </p:nvSpPr>
        <p:spPr bwMode="auto">
          <a:xfrm>
            <a:off x="4303713" y="3546475"/>
            <a:ext cx="773112" cy="206375"/>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SPI</a:t>
            </a:r>
          </a:p>
        </p:txBody>
      </p:sp>
      <p:sp>
        <p:nvSpPr>
          <p:cNvPr id="46118" name="Freeform 57"/>
          <p:cNvSpPr>
            <a:spLocks noEditPoints="1"/>
          </p:cNvSpPr>
          <p:nvPr/>
        </p:nvSpPr>
        <p:spPr bwMode="auto">
          <a:xfrm rot="5400000">
            <a:off x="4198938" y="3578225"/>
            <a:ext cx="69850"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9" name="Rectangle 65"/>
          <p:cNvSpPr>
            <a:spLocks noChangeArrowheads="1"/>
          </p:cNvSpPr>
          <p:nvPr/>
        </p:nvSpPr>
        <p:spPr bwMode="auto">
          <a:xfrm>
            <a:off x="4303713" y="3268663"/>
            <a:ext cx="773112" cy="207962"/>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SD/MMC</a:t>
            </a:r>
          </a:p>
        </p:txBody>
      </p:sp>
      <p:sp>
        <p:nvSpPr>
          <p:cNvPr id="46120" name="Rectangle 73"/>
          <p:cNvSpPr>
            <a:spLocks noChangeArrowheads="1"/>
          </p:cNvSpPr>
          <p:nvPr/>
        </p:nvSpPr>
        <p:spPr bwMode="auto">
          <a:xfrm>
            <a:off x="3208338" y="4376738"/>
            <a:ext cx="585787" cy="276225"/>
          </a:xfrm>
          <a:prstGeom prst="rect">
            <a:avLst/>
          </a:prstGeom>
          <a:solidFill>
            <a:srgbClr val="DEDAD4"/>
          </a:solidFill>
          <a:ln w="9525">
            <a:solidFill>
              <a:schemeClr val="tx1"/>
            </a:solidFill>
            <a:miter lim="800000"/>
            <a:headEnd/>
            <a:tailEnd/>
          </a:ln>
        </p:spPr>
        <p:txBody>
          <a:bodyPr lIns="0" rIns="0" anchor="ctr"/>
          <a:lstStyle/>
          <a:p>
            <a:pPr algn="ctr">
              <a:defRPr/>
            </a:pPr>
            <a:r>
              <a:rPr lang="en-US" sz="800" dirty="0">
                <a:latin typeface="+mn-lt"/>
              </a:rPr>
              <a:t>PCI</a:t>
            </a:r>
            <a:r>
              <a:rPr lang="en-US" sz="800" baseline="30000" dirty="0"/>
              <a:t> ®</a:t>
            </a:r>
            <a:r>
              <a:rPr lang="en-US" sz="800" dirty="0">
                <a:latin typeface="+mn-lt"/>
              </a:rPr>
              <a:t> Express</a:t>
            </a:r>
          </a:p>
        </p:txBody>
      </p:sp>
      <p:sp>
        <p:nvSpPr>
          <p:cNvPr id="46121" name="Rectangle 25"/>
          <p:cNvSpPr>
            <a:spLocks noChangeArrowheads="1"/>
          </p:cNvSpPr>
          <p:nvPr/>
        </p:nvSpPr>
        <p:spPr bwMode="auto">
          <a:xfrm>
            <a:off x="1524000" y="3948113"/>
            <a:ext cx="527050" cy="692150"/>
          </a:xfrm>
          <a:prstGeom prst="rect">
            <a:avLst/>
          </a:prstGeom>
          <a:solidFill>
            <a:srgbClr val="DEDAD4"/>
          </a:solidFill>
          <a:ln w="9525">
            <a:solidFill>
              <a:schemeClr val="tx1"/>
            </a:solidFill>
            <a:miter lim="800000"/>
            <a:headEnd/>
            <a:tailEnd/>
          </a:ln>
        </p:spPr>
        <p:txBody>
          <a:bodyPr anchor="ctr"/>
          <a:lstStyle/>
          <a:p>
            <a:pPr algn="ctr">
              <a:defRPr/>
            </a:pPr>
            <a:r>
              <a:rPr lang="en-US" sz="1000" dirty="0">
                <a:latin typeface="+mn-lt"/>
              </a:rPr>
              <a:t>3x GE MAC</a:t>
            </a:r>
          </a:p>
        </p:txBody>
      </p:sp>
      <p:sp>
        <p:nvSpPr>
          <p:cNvPr id="46122" name="Line 23"/>
          <p:cNvSpPr>
            <a:spLocks noChangeShapeType="1"/>
          </p:cNvSpPr>
          <p:nvPr/>
        </p:nvSpPr>
        <p:spPr bwMode="auto">
          <a:xfrm>
            <a:off x="3505200" y="4652963"/>
            <a:ext cx="1588" cy="427037"/>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23" name="Freeform 48"/>
          <p:cNvSpPr>
            <a:spLocks/>
          </p:cNvSpPr>
          <p:nvPr/>
        </p:nvSpPr>
        <p:spPr bwMode="auto">
          <a:xfrm>
            <a:off x="1828800" y="4652963"/>
            <a:ext cx="1295400" cy="277812"/>
          </a:xfrm>
          <a:custGeom>
            <a:avLst/>
            <a:gdLst>
              <a:gd name="T0" fmla="*/ 2147483647 w 1632"/>
              <a:gd name="T1" fmla="*/ 2147483647 h 192"/>
              <a:gd name="T2" fmla="*/ 2147483647 w 1632"/>
              <a:gd name="T3" fmla="*/ 2147483647 h 192"/>
              <a:gd name="T4" fmla="*/ 0 w 1632"/>
              <a:gd name="T5" fmla="*/ 2147483647 h 192"/>
              <a:gd name="T6" fmla="*/ 0 w 1632"/>
              <a:gd name="T7" fmla="*/ 0 h 192"/>
              <a:gd name="T8" fmla="*/ 0 60000 65536"/>
              <a:gd name="T9" fmla="*/ 0 60000 65536"/>
              <a:gd name="T10" fmla="*/ 0 60000 65536"/>
              <a:gd name="T11" fmla="*/ 0 60000 65536"/>
              <a:gd name="T12" fmla="*/ 0 w 1632"/>
              <a:gd name="T13" fmla="*/ 0 h 192"/>
              <a:gd name="T14" fmla="*/ 1632 w 1632"/>
              <a:gd name="T15" fmla="*/ 192 h 192"/>
            </a:gdLst>
            <a:ahLst/>
            <a:cxnLst>
              <a:cxn ang="T8">
                <a:pos x="T0" y="T1"/>
              </a:cxn>
              <a:cxn ang="T9">
                <a:pos x="T2" y="T3"/>
              </a:cxn>
              <a:cxn ang="T10">
                <a:pos x="T4" y="T5"/>
              </a:cxn>
              <a:cxn ang="T11">
                <a:pos x="T6" y="T7"/>
              </a:cxn>
            </a:cxnLst>
            <a:rect l="T12" t="T13" r="T14" b="T15"/>
            <a:pathLst>
              <a:path w="1632" h="192">
                <a:moveTo>
                  <a:pt x="1632" y="192"/>
                </a:moveTo>
                <a:lnTo>
                  <a:pt x="1632" y="144"/>
                </a:lnTo>
                <a:lnTo>
                  <a:pt x="0" y="144"/>
                </a:lnTo>
                <a:lnTo>
                  <a:pt x="0" y="0"/>
                </a:lnTo>
              </a:path>
            </a:pathLst>
          </a:custGeom>
          <a:noFill/>
          <a:ln w="3175">
            <a:solidFill>
              <a:schemeClr val="tx1"/>
            </a:solidFill>
            <a:round/>
            <a:headEnd/>
            <a:tailEnd/>
          </a:ln>
        </p:spPr>
        <p:txBody>
          <a:bodyPr wrap="none" lIns="88900" tIns="44450" rIns="88900" bIns="44450" anchor="ctr"/>
          <a:lstStyle/>
          <a:p>
            <a:pPr>
              <a:defRPr/>
            </a:pPr>
            <a:endParaRPr lang="en-US" dirty="0">
              <a:latin typeface="+mn-lt"/>
            </a:endParaRPr>
          </a:p>
        </p:txBody>
      </p:sp>
      <p:sp>
        <p:nvSpPr>
          <p:cNvPr id="46124" name="Rectangle 72"/>
          <p:cNvSpPr>
            <a:spLocks noChangeArrowheads="1"/>
          </p:cNvSpPr>
          <p:nvPr/>
        </p:nvSpPr>
        <p:spPr bwMode="auto">
          <a:xfrm>
            <a:off x="2565400" y="4376738"/>
            <a:ext cx="584200" cy="276225"/>
          </a:xfrm>
          <a:prstGeom prst="rect">
            <a:avLst/>
          </a:prstGeom>
          <a:solidFill>
            <a:srgbClr val="DEDAD4"/>
          </a:solidFill>
          <a:ln w="9525">
            <a:solidFill>
              <a:schemeClr val="tx1"/>
            </a:solidFill>
            <a:miter lim="800000"/>
            <a:headEnd/>
            <a:tailEnd/>
          </a:ln>
        </p:spPr>
        <p:txBody>
          <a:bodyPr lIns="0" rIns="0" anchor="ctr"/>
          <a:lstStyle/>
          <a:p>
            <a:pPr algn="ctr">
              <a:defRPr/>
            </a:pPr>
            <a:r>
              <a:rPr lang="en-US" sz="800" dirty="0">
                <a:latin typeface="+mn-lt"/>
              </a:rPr>
              <a:t>DMA</a:t>
            </a:r>
          </a:p>
        </p:txBody>
      </p:sp>
      <p:sp>
        <p:nvSpPr>
          <p:cNvPr id="46125" name="Text Box 24"/>
          <p:cNvSpPr txBox="1">
            <a:spLocks noChangeArrowheads="1"/>
          </p:cNvSpPr>
          <p:nvPr/>
        </p:nvSpPr>
        <p:spPr bwMode="auto">
          <a:xfrm>
            <a:off x="2973388" y="4930775"/>
            <a:ext cx="925512" cy="276225"/>
          </a:xfrm>
          <a:prstGeom prst="rect">
            <a:avLst/>
          </a:prstGeom>
          <a:solidFill>
            <a:schemeClr val="bg1"/>
          </a:solidFill>
          <a:ln w="9525">
            <a:solidFill>
              <a:schemeClr val="tx1"/>
            </a:solidFill>
            <a:miter lim="800000"/>
            <a:headEnd/>
            <a:tailEnd/>
          </a:ln>
        </p:spPr>
        <p:txBody>
          <a:bodyPr wrap="none">
            <a:spAutoFit/>
          </a:bodyPr>
          <a:lstStyle/>
          <a:p>
            <a:pPr>
              <a:defRPr/>
            </a:pPr>
            <a:r>
              <a:rPr lang="en-US" sz="1200" dirty="0">
                <a:latin typeface="+mn-lt"/>
              </a:rPr>
              <a:t>x4 SerDes</a:t>
            </a:r>
          </a:p>
        </p:txBody>
      </p:sp>
      <p:sp>
        <p:nvSpPr>
          <p:cNvPr id="46126" name="Freeform 67"/>
          <p:cNvSpPr>
            <a:spLocks/>
          </p:cNvSpPr>
          <p:nvPr/>
        </p:nvSpPr>
        <p:spPr bwMode="auto">
          <a:xfrm flipH="1">
            <a:off x="3692525" y="4584700"/>
            <a:ext cx="492125" cy="346075"/>
          </a:xfrm>
          <a:custGeom>
            <a:avLst/>
            <a:gdLst>
              <a:gd name="T0" fmla="*/ 2147483647 w 528"/>
              <a:gd name="T1" fmla="*/ 2147483647 h 192"/>
              <a:gd name="T2" fmla="*/ 2147483647 w 528"/>
              <a:gd name="T3" fmla="*/ 2147483647 h 192"/>
              <a:gd name="T4" fmla="*/ 0 w 528"/>
              <a:gd name="T5" fmla="*/ 2147483647 h 192"/>
              <a:gd name="T6" fmla="*/ 0 w 528"/>
              <a:gd name="T7" fmla="*/ 0 h 192"/>
              <a:gd name="T8" fmla="*/ 0 60000 65536"/>
              <a:gd name="T9" fmla="*/ 0 60000 65536"/>
              <a:gd name="T10" fmla="*/ 0 60000 65536"/>
              <a:gd name="T11" fmla="*/ 0 60000 65536"/>
              <a:gd name="T12" fmla="*/ 0 w 528"/>
              <a:gd name="T13" fmla="*/ 0 h 192"/>
              <a:gd name="T14" fmla="*/ 528 w 528"/>
              <a:gd name="T15" fmla="*/ 192 h 192"/>
            </a:gdLst>
            <a:ahLst/>
            <a:cxnLst>
              <a:cxn ang="T8">
                <a:pos x="T0" y="T1"/>
              </a:cxn>
              <a:cxn ang="T9">
                <a:pos x="T2" y="T3"/>
              </a:cxn>
              <a:cxn ang="T10">
                <a:pos x="T4" y="T5"/>
              </a:cxn>
              <a:cxn ang="T11">
                <a:pos x="T6" y="T7"/>
              </a:cxn>
            </a:cxnLst>
            <a:rect l="T12" t="T13" r="T14" b="T15"/>
            <a:pathLst>
              <a:path w="528" h="192">
                <a:moveTo>
                  <a:pt x="528" y="192"/>
                </a:moveTo>
                <a:lnTo>
                  <a:pt x="528" y="96"/>
                </a:lnTo>
                <a:lnTo>
                  <a:pt x="0" y="96"/>
                </a:lnTo>
                <a:lnTo>
                  <a:pt x="0" y="0"/>
                </a:lnTo>
              </a:path>
            </a:pathLst>
          </a:custGeom>
          <a:noFill/>
          <a:ln w="3175">
            <a:solidFill>
              <a:schemeClr val="tx1"/>
            </a:solidFill>
            <a:round/>
            <a:headEnd/>
            <a:tailEnd/>
          </a:ln>
        </p:spPr>
        <p:txBody>
          <a:bodyPr wrap="none" lIns="88900" tIns="44450" rIns="88900" bIns="44450" anchor="ctr"/>
          <a:lstStyle/>
          <a:p>
            <a:pPr>
              <a:defRPr/>
            </a:pPr>
            <a:endParaRPr lang="en-US" dirty="0">
              <a:latin typeface="+mn-lt"/>
            </a:endParaRPr>
          </a:p>
        </p:txBody>
      </p:sp>
      <p:sp>
        <p:nvSpPr>
          <p:cNvPr id="46127" name="Rectangle 25"/>
          <p:cNvSpPr>
            <a:spLocks noChangeArrowheads="1"/>
          </p:cNvSpPr>
          <p:nvPr/>
        </p:nvSpPr>
        <p:spPr bwMode="auto">
          <a:xfrm>
            <a:off x="762000" y="3948113"/>
            <a:ext cx="679450" cy="762000"/>
          </a:xfrm>
          <a:prstGeom prst="rect">
            <a:avLst/>
          </a:prstGeom>
          <a:solidFill>
            <a:srgbClr val="DEDAD4"/>
          </a:solidFill>
          <a:ln w="9525">
            <a:solidFill>
              <a:schemeClr val="tx1"/>
            </a:solidFill>
            <a:miter lim="800000"/>
            <a:headEnd/>
            <a:tailEnd/>
          </a:ln>
        </p:spPr>
        <p:txBody>
          <a:bodyPr anchor="ctr"/>
          <a:lstStyle/>
          <a:p>
            <a:pPr algn="ctr">
              <a:defRPr/>
            </a:pPr>
            <a:r>
              <a:rPr lang="en-US" sz="1000" dirty="0">
                <a:latin typeface="+mn-lt"/>
              </a:rPr>
              <a:t>QUICC</a:t>
            </a:r>
          </a:p>
          <a:p>
            <a:pPr algn="ctr">
              <a:defRPr/>
            </a:pPr>
            <a:r>
              <a:rPr lang="en-US" sz="1000" dirty="0">
                <a:latin typeface="+mn-lt"/>
              </a:rPr>
              <a:t>Engine</a:t>
            </a:r>
          </a:p>
          <a:p>
            <a:pPr algn="ctr">
              <a:defRPr/>
            </a:pPr>
            <a:endParaRPr lang="en-US" sz="1000" dirty="0">
              <a:latin typeface="+mn-lt"/>
            </a:endParaRPr>
          </a:p>
          <a:p>
            <a:pPr algn="ctr">
              <a:defRPr/>
            </a:pPr>
            <a:r>
              <a:rPr lang="en-US" sz="900" dirty="0">
                <a:latin typeface="+mn-lt"/>
              </a:rPr>
              <a:t>UTOPIA,TDM, MII</a:t>
            </a:r>
          </a:p>
        </p:txBody>
      </p:sp>
      <p:sp>
        <p:nvSpPr>
          <p:cNvPr id="46128" name="Freeform 35"/>
          <p:cNvSpPr>
            <a:spLocks noEditPoints="1"/>
          </p:cNvSpPr>
          <p:nvPr/>
        </p:nvSpPr>
        <p:spPr bwMode="auto">
          <a:xfrm>
            <a:off x="1150938" y="3752850"/>
            <a:ext cx="68262" cy="207963"/>
          </a:xfrm>
          <a:custGeom>
            <a:avLst/>
            <a:gdLst>
              <a:gd name="T0" fmla="*/ 2147483647 w 81"/>
              <a:gd name="T1" fmla="*/ 2147483647 h 434"/>
              <a:gd name="T2" fmla="*/ 2147483647 w 81"/>
              <a:gd name="T3" fmla="*/ 2147483647 h 434"/>
              <a:gd name="T4" fmla="*/ 2147483647 w 81"/>
              <a:gd name="T5" fmla="*/ 2147483647 h 434"/>
              <a:gd name="T6" fmla="*/ 2147483647 w 81"/>
              <a:gd name="T7" fmla="*/ 2147483647 h 434"/>
              <a:gd name="T8" fmla="*/ 2147483647 w 81"/>
              <a:gd name="T9" fmla="*/ 2147483647 h 434"/>
              <a:gd name="T10" fmla="*/ 2147483647 w 81"/>
              <a:gd name="T11" fmla="*/ 2147483647 h 434"/>
              <a:gd name="T12" fmla="*/ 2147483647 w 81"/>
              <a:gd name="T13" fmla="*/ 2147483647 h 434"/>
              <a:gd name="T14" fmla="*/ 0 w 81"/>
              <a:gd name="T15" fmla="*/ 2147483647 h 434"/>
              <a:gd name="T16" fmla="*/ 2147483647 w 81"/>
              <a:gd name="T17" fmla="*/ 2147483647 h 434"/>
              <a:gd name="T18" fmla="*/ 0 w 81"/>
              <a:gd name="T19" fmla="*/ 2147483647 h 434"/>
              <a:gd name="T20" fmla="*/ 2147483647 w 81"/>
              <a:gd name="T21" fmla="*/ 0 h 434"/>
              <a:gd name="T22" fmla="*/ 2147483647 w 81"/>
              <a:gd name="T23" fmla="*/ 2147483647 h 434"/>
              <a:gd name="T24" fmla="*/ 0 w 81"/>
              <a:gd name="T25" fmla="*/ 2147483647 h 4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434"/>
              <a:gd name="T41" fmla="*/ 81 w 81"/>
              <a:gd name="T42" fmla="*/ 434 h 4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434">
                <a:moveTo>
                  <a:pt x="32" y="366"/>
                </a:moveTo>
                <a:lnTo>
                  <a:pt x="32" y="68"/>
                </a:lnTo>
                <a:lnTo>
                  <a:pt x="48" y="68"/>
                </a:lnTo>
                <a:lnTo>
                  <a:pt x="48" y="366"/>
                </a:lnTo>
                <a:lnTo>
                  <a:pt x="32" y="366"/>
                </a:lnTo>
                <a:close/>
                <a:moveTo>
                  <a:pt x="81" y="353"/>
                </a:moveTo>
                <a:lnTo>
                  <a:pt x="40" y="434"/>
                </a:lnTo>
                <a:lnTo>
                  <a:pt x="0" y="353"/>
                </a:lnTo>
                <a:lnTo>
                  <a:pt x="81" y="353"/>
                </a:lnTo>
                <a:close/>
                <a:moveTo>
                  <a:pt x="0" y="81"/>
                </a:moveTo>
                <a:lnTo>
                  <a:pt x="40" y="0"/>
                </a:lnTo>
                <a:lnTo>
                  <a:pt x="81" y="81"/>
                </a:lnTo>
                <a:lnTo>
                  <a:pt x="0" y="81"/>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129" name="Freeform 35"/>
          <p:cNvSpPr>
            <a:spLocks noEditPoints="1"/>
          </p:cNvSpPr>
          <p:nvPr/>
        </p:nvSpPr>
        <p:spPr bwMode="auto">
          <a:xfrm>
            <a:off x="1912938" y="3752850"/>
            <a:ext cx="68262" cy="207963"/>
          </a:xfrm>
          <a:custGeom>
            <a:avLst/>
            <a:gdLst>
              <a:gd name="T0" fmla="*/ 2147483647 w 81"/>
              <a:gd name="T1" fmla="*/ 2147483647 h 434"/>
              <a:gd name="T2" fmla="*/ 2147483647 w 81"/>
              <a:gd name="T3" fmla="*/ 2147483647 h 434"/>
              <a:gd name="T4" fmla="*/ 2147483647 w 81"/>
              <a:gd name="T5" fmla="*/ 2147483647 h 434"/>
              <a:gd name="T6" fmla="*/ 2147483647 w 81"/>
              <a:gd name="T7" fmla="*/ 2147483647 h 434"/>
              <a:gd name="T8" fmla="*/ 2147483647 w 81"/>
              <a:gd name="T9" fmla="*/ 2147483647 h 434"/>
              <a:gd name="T10" fmla="*/ 2147483647 w 81"/>
              <a:gd name="T11" fmla="*/ 2147483647 h 434"/>
              <a:gd name="T12" fmla="*/ 2147483647 w 81"/>
              <a:gd name="T13" fmla="*/ 2147483647 h 434"/>
              <a:gd name="T14" fmla="*/ 0 w 81"/>
              <a:gd name="T15" fmla="*/ 2147483647 h 434"/>
              <a:gd name="T16" fmla="*/ 2147483647 w 81"/>
              <a:gd name="T17" fmla="*/ 2147483647 h 434"/>
              <a:gd name="T18" fmla="*/ 0 w 81"/>
              <a:gd name="T19" fmla="*/ 2147483647 h 434"/>
              <a:gd name="T20" fmla="*/ 2147483647 w 81"/>
              <a:gd name="T21" fmla="*/ 0 h 434"/>
              <a:gd name="T22" fmla="*/ 2147483647 w 81"/>
              <a:gd name="T23" fmla="*/ 2147483647 h 434"/>
              <a:gd name="T24" fmla="*/ 0 w 81"/>
              <a:gd name="T25" fmla="*/ 2147483647 h 4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434"/>
              <a:gd name="T41" fmla="*/ 81 w 81"/>
              <a:gd name="T42" fmla="*/ 434 h 4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434">
                <a:moveTo>
                  <a:pt x="32" y="366"/>
                </a:moveTo>
                <a:lnTo>
                  <a:pt x="32" y="68"/>
                </a:lnTo>
                <a:lnTo>
                  <a:pt x="48" y="68"/>
                </a:lnTo>
                <a:lnTo>
                  <a:pt x="48" y="366"/>
                </a:lnTo>
                <a:lnTo>
                  <a:pt x="32" y="366"/>
                </a:lnTo>
                <a:close/>
                <a:moveTo>
                  <a:pt x="81" y="353"/>
                </a:moveTo>
                <a:lnTo>
                  <a:pt x="40" y="434"/>
                </a:lnTo>
                <a:lnTo>
                  <a:pt x="0" y="353"/>
                </a:lnTo>
                <a:lnTo>
                  <a:pt x="81" y="353"/>
                </a:lnTo>
                <a:close/>
                <a:moveTo>
                  <a:pt x="0" y="81"/>
                </a:moveTo>
                <a:lnTo>
                  <a:pt x="40" y="0"/>
                </a:lnTo>
                <a:lnTo>
                  <a:pt x="81" y="81"/>
                </a:lnTo>
                <a:lnTo>
                  <a:pt x="0" y="81"/>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130" name="Rectangle 71"/>
          <p:cNvSpPr>
            <a:spLocks noChangeArrowheads="1"/>
          </p:cNvSpPr>
          <p:nvPr/>
        </p:nvSpPr>
        <p:spPr bwMode="auto">
          <a:xfrm>
            <a:off x="3870325" y="4376738"/>
            <a:ext cx="585788" cy="276225"/>
          </a:xfrm>
          <a:prstGeom prst="rect">
            <a:avLst/>
          </a:prstGeom>
          <a:solidFill>
            <a:srgbClr val="DEDAD4"/>
          </a:solidFill>
          <a:ln w="9525">
            <a:solidFill>
              <a:schemeClr val="tx1"/>
            </a:solidFill>
            <a:miter lim="800000"/>
            <a:headEnd/>
            <a:tailEnd/>
          </a:ln>
        </p:spPr>
        <p:txBody>
          <a:bodyPr lIns="0" rIns="0" anchor="ctr"/>
          <a:lstStyle/>
          <a:p>
            <a:pPr algn="ctr">
              <a:defRPr/>
            </a:pPr>
            <a:r>
              <a:rPr lang="en-US" sz="800" dirty="0">
                <a:latin typeface="+mn-lt"/>
              </a:rPr>
              <a:t>PCI</a:t>
            </a:r>
          </a:p>
          <a:p>
            <a:pPr algn="ctr">
              <a:defRPr/>
            </a:pPr>
            <a:r>
              <a:rPr lang="en-US" sz="800" dirty="0">
                <a:latin typeface="+mn-lt"/>
              </a:rPr>
              <a:t>Express</a:t>
            </a:r>
          </a:p>
        </p:txBody>
      </p:sp>
      <p:grpSp>
        <p:nvGrpSpPr>
          <p:cNvPr id="6" name="Group 74"/>
          <p:cNvGrpSpPr>
            <a:grpSpLocks/>
          </p:cNvGrpSpPr>
          <p:nvPr/>
        </p:nvGrpSpPr>
        <p:grpSpPr bwMode="auto">
          <a:xfrm>
            <a:off x="5065713" y="1814513"/>
            <a:ext cx="177800" cy="1709737"/>
            <a:chOff x="3191" y="729"/>
            <a:chExt cx="112" cy="1077"/>
          </a:xfrm>
        </p:grpSpPr>
        <p:sp>
          <p:nvSpPr>
            <p:cNvPr id="46138" name="Line 59"/>
            <p:cNvSpPr>
              <a:spLocks noChangeShapeType="1"/>
            </p:cNvSpPr>
            <p:nvPr/>
          </p:nvSpPr>
          <p:spPr bwMode="auto">
            <a:xfrm>
              <a:off x="3195" y="978"/>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39" name="Line 60"/>
            <p:cNvSpPr>
              <a:spLocks noChangeShapeType="1"/>
            </p:cNvSpPr>
            <p:nvPr/>
          </p:nvSpPr>
          <p:spPr bwMode="auto">
            <a:xfrm>
              <a:off x="3195" y="729"/>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0" name="Line 61"/>
            <p:cNvSpPr>
              <a:spLocks noChangeShapeType="1"/>
            </p:cNvSpPr>
            <p:nvPr/>
          </p:nvSpPr>
          <p:spPr bwMode="auto">
            <a:xfrm>
              <a:off x="3195" y="1239"/>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1" name="Line 62"/>
            <p:cNvSpPr>
              <a:spLocks noChangeShapeType="1"/>
            </p:cNvSpPr>
            <p:nvPr/>
          </p:nvSpPr>
          <p:spPr bwMode="auto">
            <a:xfrm>
              <a:off x="3197" y="1440"/>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2" name="Line 63"/>
            <p:cNvSpPr>
              <a:spLocks noChangeShapeType="1"/>
            </p:cNvSpPr>
            <p:nvPr/>
          </p:nvSpPr>
          <p:spPr bwMode="auto">
            <a:xfrm>
              <a:off x="3191" y="1632"/>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3" name="Line 64"/>
            <p:cNvSpPr>
              <a:spLocks noChangeShapeType="1"/>
            </p:cNvSpPr>
            <p:nvPr/>
          </p:nvSpPr>
          <p:spPr bwMode="auto">
            <a:xfrm>
              <a:off x="3195" y="1806"/>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4" name="Line 62"/>
            <p:cNvSpPr>
              <a:spLocks noChangeShapeType="1"/>
            </p:cNvSpPr>
            <p:nvPr/>
          </p:nvSpPr>
          <p:spPr bwMode="auto">
            <a:xfrm>
              <a:off x="3197" y="1500"/>
              <a:ext cx="106" cy="0"/>
            </a:xfrm>
            <a:prstGeom prst="line">
              <a:avLst/>
            </a:prstGeom>
            <a:noFill/>
            <a:ln w="9525">
              <a:solidFill>
                <a:schemeClr val="tx1"/>
              </a:solidFill>
              <a:round/>
              <a:headEnd/>
              <a:tailEnd/>
            </a:ln>
          </p:spPr>
          <p:txBody>
            <a:bodyPr/>
            <a:lstStyle/>
            <a:p>
              <a:pPr>
                <a:defRPr/>
              </a:pPr>
              <a:endParaRPr lang="en-US" dirty="0">
                <a:latin typeface="+mn-lt"/>
              </a:endParaRPr>
            </a:p>
          </p:txBody>
        </p:sp>
      </p:grpSp>
      <p:sp>
        <p:nvSpPr>
          <p:cNvPr id="46132" name="Line 52"/>
          <p:cNvSpPr>
            <a:spLocks noChangeShapeType="1"/>
          </p:cNvSpPr>
          <p:nvPr/>
        </p:nvSpPr>
        <p:spPr bwMode="auto">
          <a:xfrm>
            <a:off x="1066800" y="4729163"/>
            <a:ext cx="3175" cy="74295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11317" name="Text Box 2"/>
          <p:cNvSpPr txBox="1">
            <a:spLocks noChangeArrowheads="1"/>
          </p:cNvSpPr>
          <p:nvPr/>
        </p:nvSpPr>
        <p:spPr bwMode="auto">
          <a:xfrm>
            <a:off x="5292725" y="930275"/>
            <a:ext cx="3886200" cy="5222875"/>
          </a:xfrm>
          <a:prstGeom prst="rect">
            <a:avLst/>
          </a:prstGeom>
          <a:noFill/>
          <a:ln w="38100">
            <a:noFill/>
            <a:miter lim="800000"/>
            <a:headEnd/>
            <a:tailEnd/>
          </a:ln>
        </p:spPr>
        <p:txBody>
          <a:bodyPr>
            <a:spAutoFit/>
          </a:bodyPr>
          <a:lstStyle/>
          <a:p>
            <a:pPr marL="117475" indent="-117475">
              <a:spcBef>
                <a:spcPts val="0"/>
              </a:spcBef>
              <a:buFontTx/>
              <a:buChar char="•"/>
              <a:defRPr/>
            </a:pPr>
            <a:r>
              <a:rPr lang="en-US" sz="1100" dirty="0">
                <a:latin typeface="+mn-lt"/>
              </a:rPr>
              <a:t>Dual e500 Power Architecture</a:t>
            </a:r>
            <a:r>
              <a:rPr lang="en-US" sz="1100" baseline="30000" dirty="0">
                <a:latin typeface="+mn-lt"/>
              </a:rPr>
              <a:t>®</a:t>
            </a:r>
            <a:r>
              <a:rPr lang="en-US" sz="1100" dirty="0">
                <a:latin typeface="+mn-lt"/>
              </a:rPr>
              <a:t> cores</a:t>
            </a:r>
          </a:p>
          <a:p>
            <a:pPr marL="346075" lvl="1" indent="-117475">
              <a:spcBef>
                <a:spcPts val="0"/>
              </a:spcBef>
              <a:buFontTx/>
              <a:buChar char="•"/>
              <a:defRPr/>
            </a:pPr>
            <a:r>
              <a:rPr lang="en-US" sz="1100" dirty="0" smtClean="0">
                <a:latin typeface="+mn-lt"/>
              </a:rPr>
              <a:t>533-667 </a:t>
            </a:r>
            <a:r>
              <a:rPr lang="en-US" sz="1100" dirty="0">
                <a:latin typeface="+mn-lt"/>
              </a:rPr>
              <a:t>MHz</a:t>
            </a:r>
          </a:p>
          <a:p>
            <a:pPr marL="339725" lvl="1" indent="-104775">
              <a:spcBef>
                <a:spcPts val="0"/>
              </a:spcBef>
              <a:buClr>
                <a:schemeClr val="tx1"/>
              </a:buClr>
              <a:buFontTx/>
              <a:buChar char="•"/>
              <a:defRPr/>
            </a:pPr>
            <a:r>
              <a:rPr lang="en-US" sz="1100" dirty="0">
                <a:latin typeface="+mn-lt"/>
              </a:rPr>
              <a:t>256KB frontside L2 cache w/ECC, HW cache coherent</a:t>
            </a:r>
          </a:p>
          <a:p>
            <a:pPr marL="339725" lvl="1" indent="-104775">
              <a:spcBef>
                <a:spcPts val="0"/>
              </a:spcBef>
              <a:buClr>
                <a:schemeClr val="tx1"/>
              </a:buClr>
              <a:buFontTx/>
              <a:buChar char="•"/>
              <a:defRPr/>
            </a:pPr>
            <a:r>
              <a:rPr lang="en-US" sz="1100" dirty="0">
                <a:latin typeface="+mn-lt"/>
              </a:rPr>
              <a:t>36-bit physical addressing, DP-FPU</a:t>
            </a:r>
          </a:p>
          <a:p>
            <a:pPr marL="117475" indent="-117475">
              <a:spcBef>
                <a:spcPts val="0"/>
              </a:spcBef>
              <a:buClr>
                <a:schemeClr val="tx1"/>
              </a:buClr>
              <a:buFontTx/>
              <a:buChar char="•"/>
              <a:defRPr/>
            </a:pPr>
            <a:r>
              <a:rPr lang="en-US" sz="1100" dirty="0">
                <a:latin typeface="+mn-lt"/>
              </a:rPr>
              <a:t>System unit</a:t>
            </a:r>
          </a:p>
          <a:p>
            <a:pPr marL="339725" lvl="1" indent="-104775">
              <a:spcBef>
                <a:spcPts val="0"/>
              </a:spcBef>
              <a:buFontTx/>
              <a:buChar char="•"/>
              <a:defRPr/>
            </a:pPr>
            <a:r>
              <a:rPr lang="en-US" sz="1100" dirty="0">
                <a:latin typeface="+mn-lt"/>
                <a:ea typeface="新細明體" charset="-120"/>
              </a:rPr>
              <a:t>32-bit DDR3, 667 MHz data rate w/ECC</a:t>
            </a:r>
            <a:endParaRPr lang="en-US" sz="1100" dirty="0">
              <a:latin typeface="+mn-lt"/>
            </a:endParaRPr>
          </a:p>
          <a:p>
            <a:pPr marL="339725" lvl="1" indent="-104775">
              <a:spcBef>
                <a:spcPts val="0"/>
              </a:spcBef>
              <a:buFontTx/>
              <a:buChar char="•"/>
              <a:defRPr/>
            </a:pPr>
            <a:r>
              <a:rPr lang="en-US" sz="1100" dirty="0">
                <a:latin typeface="+mn-lt"/>
                <a:ea typeface="新細明體" charset="-120"/>
              </a:rPr>
              <a:t>Integrated SEC 3.3 security engine </a:t>
            </a:r>
          </a:p>
          <a:p>
            <a:pPr marL="339725" lvl="1" indent="-104775">
              <a:spcBef>
                <a:spcPts val="0"/>
              </a:spcBef>
              <a:buFontTx/>
              <a:buChar char="•"/>
              <a:defRPr/>
            </a:pPr>
            <a:r>
              <a:rPr lang="en-US" sz="1100" dirty="0">
                <a:latin typeface="+mn-lt"/>
                <a:ea typeface="新細明體" charset="-120"/>
              </a:rPr>
              <a:t>Open-PIC interrupt controller, perf mon, 2x I</a:t>
            </a:r>
            <a:r>
              <a:rPr lang="en-US" sz="1100" baseline="30000" dirty="0">
                <a:latin typeface="+mn-lt"/>
                <a:ea typeface="新細明體" charset="-120"/>
              </a:rPr>
              <a:t>2</a:t>
            </a:r>
            <a:r>
              <a:rPr lang="en-US" sz="1100" dirty="0">
                <a:latin typeface="+mn-lt"/>
                <a:ea typeface="新細明體" charset="-120"/>
              </a:rPr>
              <a:t>C, timers, 16 GPIOs, DUART</a:t>
            </a:r>
          </a:p>
          <a:p>
            <a:pPr marL="339725" lvl="1" indent="-104775">
              <a:spcBef>
                <a:spcPts val="0"/>
              </a:spcBef>
              <a:buFontTx/>
              <a:buChar char="•"/>
              <a:defRPr/>
            </a:pPr>
            <a:r>
              <a:rPr lang="en-US" sz="1100" dirty="0">
                <a:latin typeface="+mn-lt"/>
                <a:ea typeface="新細明體" charset="-120"/>
              </a:rPr>
              <a:t>16-bit enhanced local bus supports booting from NAND Flash</a:t>
            </a:r>
          </a:p>
          <a:p>
            <a:pPr marL="339725" lvl="1" indent="-104775">
              <a:spcBef>
                <a:spcPts val="0"/>
              </a:spcBef>
              <a:buFontTx/>
              <a:buChar char="•"/>
              <a:defRPr/>
            </a:pPr>
            <a:r>
              <a:rPr lang="en-US" sz="1100" dirty="0">
                <a:latin typeface="+mn-lt"/>
              </a:rPr>
              <a:t>USB 2.0 controllers host/device support</a:t>
            </a:r>
          </a:p>
          <a:p>
            <a:pPr marL="339725" lvl="1" indent="-104775">
              <a:spcBef>
                <a:spcPts val="0"/>
              </a:spcBef>
              <a:buFontTx/>
              <a:buChar char="•"/>
              <a:defRPr/>
            </a:pPr>
            <a:r>
              <a:rPr lang="en-US" sz="1100" dirty="0">
                <a:latin typeface="+mn-lt"/>
              </a:rPr>
              <a:t>SPI controller supporting booting from SPI serial Flash</a:t>
            </a:r>
          </a:p>
          <a:p>
            <a:pPr marL="339725" lvl="1" indent="-104775">
              <a:spcBef>
                <a:spcPts val="0"/>
              </a:spcBef>
              <a:buFontTx/>
              <a:buChar char="•"/>
              <a:defRPr/>
            </a:pPr>
            <a:r>
              <a:rPr lang="en-US" sz="1100" dirty="0">
                <a:latin typeface="+mn-lt"/>
              </a:rPr>
              <a:t>SD/MMC card controller supporting booting from Flash cards</a:t>
            </a:r>
          </a:p>
          <a:p>
            <a:pPr marL="339725" lvl="1" indent="-104775">
              <a:spcBef>
                <a:spcPts val="0"/>
              </a:spcBef>
              <a:buFontTx/>
              <a:buChar char="•"/>
              <a:defRPr/>
            </a:pPr>
            <a:r>
              <a:rPr lang="en-US" sz="1100" dirty="0">
                <a:latin typeface="+mn-lt"/>
              </a:rPr>
              <a:t>Three 10/100/1000 Ethernet controllers (VeTSEC) w/ Jumbo frame support, SGMII interface</a:t>
            </a:r>
          </a:p>
          <a:p>
            <a:pPr marL="457200" lvl="2">
              <a:spcBef>
                <a:spcPts val="0"/>
              </a:spcBef>
              <a:buFontTx/>
              <a:buChar char="•"/>
              <a:defRPr/>
            </a:pPr>
            <a:r>
              <a:rPr lang="en-US" sz="1100" dirty="0">
                <a:latin typeface="+mn-lt"/>
              </a:rPr>
              <a:t> IEEE</a:t>
            </a:r>
            <a:r>
              <a:rPr lang="en-US" sz="1100" baseline="30000" dirty="0"/>
              <a:t>® </a:t>
            </a:r>
            <a:r>
              <a:rPr lang="en-US" sz="1100" dirty="0">
                <a:latin typeface="+mn-lt"/>
              </a:rPr>
              <a:t>1588 v2 support</a:t>
            </a:r>
          </a:p>
          <a:p>
            <a:pPr marL="339725" lvl="1" indent="-104775">
              <a:spcBef>
                <a:spcPts val="0"/>
              </a:spcBef>
              <a:buFontTx/>
              <a:buChar char="•"/>
              <a:defRPr/>
            </a:pPr>
            <a:r>
              <a:rPr lang="en-US" sz="1100" dirty="0">
                <a:latin typeface="+mn-lt"/>
              </a:rPr>
              <a:t>QUICC Engine for protocol offload and legacy interfaces</a:t>
            </a:r>
          </a:p>
          <a:p>
            <a:pPr marL="457200" lvl="2">
              <a:spcBef>
                <a:spcPts val="0"/>
              </a:spcBef>
              <a:buFontTx/>
              <a:buChar char="•"/>
              <a:defRPr/>
            </a:pPr>
            <a:r>
              <a:rPr lang="en-US" sz="1100" dirty="0">
                <a:latin typeface="+mn-lt"/>
              </a:rPr>
              <a:t> TDM interfaces with HDLC support</a:t>
            </a:r>
          </a:p>
          <a:p>
            <a:pPr marL="457200" lvl="2">
              <a:spcBef>
                <a:spcPts val="0"/>
              </a:spcBef>
              <a:buFontTx/>
              <a:buChar char="•"/>
              <a:defRPr/>
            </a:pPr>
            <a:r>
              <a:rPr lang="en-US" sz="1100" dirty="0">
                <a:latin typeface="+mn-lt"/>
              </a:rPr>
              <a:t> UTOPIA-L2 interface for ATM support</a:t>
            </a:r>
          </a:p>
          <a:p>
            <a:pPr marL="339725" lvl="1" indent="-104775">
              <a:spcBef>
                <a:spcPts val="0"/>
              </a:spcBef>
              <a:buFontTx/>
              <a:buChar char="•"/>
              <a:defRPr/>
            </a:pPr>
            <a:r>
              <a:rPr lang="en-US" sz="1100" dirty="0">
                <a:latin typeface="+mn-lt"/>
              </a:rPr>
              <a:t>Two PCI Express</a:t>
            </a:r>
            <a:r>
              <a:rPr lang="en-US" sz="1100" baseline="30000" dirty="0">
                <a:latin typeface="+mn-lt"/>
              </a:rPr>
              <a:t>®</a:t>
            </a:r>
            <a:r>
              <a:rPr lang="en-US" sz="1100" dirty="0">
                <a:latin typeface="+mn-lt"/>
              </a:rPr>
              <a:t> 1.0a controllers operating up to </a:t>
            </a:r>
            <a:br>
              <a:rPr lang="en-US" sz="1100" dirty="0">
                <a:latin typeface="+mn-lt"/>
              </a:rPr>
            </a:br>
            <a:r>
              <a:rPr lang="en-US" sz="1100" dirty="0">
                <a:latin typeface="+mn-lt"/>
              </a:rPr>
              <a:t>2.5 Gbps</a:t>
            </a:r>
          </a:p>
          <a:p>
            <a:pPr marL="339725" lvl="1" indent="-104775">
              <a:spcBef>
                <a:spcPts val="0"/>
              </a:spcBef>
              <a:buFontTx/>
              <a:buChar char="•"/>
              <a:defRPr/>
            </a:pPr>
            <a:r>
              <a:rPr lang="en-US" sz="1100" dirty="0">
                <a:latin typeface="+mn-lt"/>
              </a:rPr>
              <a:t>Power management</a:t>
            </a:r>
          </a:p>
          <a:p>
            <a:pPr marL="117475" indent="-117475">
              <a:spcBef>
                <a:spcPts val="0"/>
              </a:spcBef>
              <a:buFontTx/>
              <a:buChar char="•"/>
              <a:defRPr/>
            </a:pPr>
            <a:r>
              <a:rPr lang="en-GB" sz="1100" dirty="0">
                <a:latin typeface="+mn-lt"/>
              </a:rPr>
              <a:t>Process and package</a:t>
            </a:r>
          </a:p>
          <a:p>
            <a:pPr marL="339725" lvl="1" indent="-104775">
              <a:spcBef>
                <a:spcPts val="0"/>
              </a:spcBef>
              <a:buFontTx/>
              <a:buChar char="•"/>
              <a:defRPr/>
            </a:pPr>
            <a:r>
              <a:rPr lang="en-GB" sz="1100" dirty="0">
                <a:latin typeface="+mn-lt"/>
              </a:rPr>
              <a:t>45nm SOI, 0.95V+/-50mV, -40C to 125C Tj</a:t>
            </a:r>
          </a:p>
          <a:p>
            <a:pPr marL="574675" lvl="1" indent="-117475">
              <a:spcBef>
                <a:spcPct val="20000"/>
              </a:spcBef>
              <a:buFontTx/>
              <a:buChar char="•"/>
              <a:defRPr/>
            </a:pPr>
            <a:r>
              <a:rPr lang="en-US" sz="1200" dirty="0"/>
              <a:t>561-pin TePBGA-1, 23 mm x 23 mm</a:t>
            </a:r>
          </a:p>
          <a:p>
            <a:pPr marL="117475" indent="-117475">
              <a:spcBef>
                <a:spcPts val="0"/>
              </a:spcBef>
              <a:buFontTx/>
              <a:buChar char="•"/>
              <a:defRPr/>
            </a:pPr>
            <a:r>
              <a:rPr lang="en-US" sz="1100" dirty="0">
                <a:latin typeface="+mn-lt"/>
              </a:rPr>
              <a:t>&lt;4W max for 667 MHz</a:t>
            </a:r>
          </a:p>
        </p:txBody>
      </p:sp>
    </p:spTree>
  </p:cSld>
  <p:clrMapOvr>
    <a:masterClrMapping/>
  </p:clrMapOvr>
  <p:transition>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 Producer-Consumer </a:t>
            </a:r>
            <a:r>
              <a:rPr lang="en-US" dirty="0" err="1" smtClean="0"/>
              <a:t>Testbench</a:t>
            </a:r>
            <a:endParaRPr lang="en-US" dirty="0"/>
          </a:p>
        </p:txBody>
      </p:sp>
      <p:sp>
        <p:nvSpPr>
          <p:cNvPr id="3" name="Content Placeholder 2"/>
          <p:cNvSpPr>
            <a:spLocks noGrp="1"/>
          </p:cNvSpPr>
          <p:nvPr>
            <p:ph type="body" sz="quarter" idx="10"/>
          </p:nvPr>
        </p:nvSpPr>
        <p:spPr>
          <a:xfrm>
            <a:off x="533399" y="5241871"/>
            <a:ext cx="8277225" cy="966175"/>
          </a:xfrm>
        </p:spPr>
        <p:txBody>
          <a:bodyPr>
            <a:normAutofit fontScale="92500" lnSpcReduction="20000"/>
          </a:bodyPr>
          <a:lstStyle/>
          <a:p>
            <a:r>
              <a:rPr lang="en-US" sz="2000" dirty="0" smtClean="0"/>
              <a:t>Data Races found:</a:t>
            </a:r>
          </a:p>
          <a:p>
            <a:pPr lvl="1"/>
            <a:r>
              <a:rPr lang="en-US" sz="1800" dirty="0" smtClean="0"/>
              <a:t>Multiple producers can corrupt queue head</a:t>
            </a:r>
          </a:p>
          <a:p>
            <a:pPr lvl="1"/>
            <a:r>
              <a:rPr lang="en-US" sz="1800" dirty="0" smtClean="0"/>
              <a:t>Multiple consumers can corrupt queue tail</a:t>
            </a:r>
            <a:endParaRPr lang="en-US" sz="1800" dirty="0"/>
          </a:p>
        </p:txBody>
      </p:sp>
      <p:pic>
        <p:nvPicPr>
          <p:cNvPr id="5" name="Picture 4" descr="Capture1.PNG"/>
          <p:cNvPicPr>
            <a:picLocks noChangeAspect="1"/>
          </p:cNvPicPr>
          <p:nvPr/>
        </p:nvPicPr>
        <p:blipFill>
          <a:blip r:embed="rId2" cstate="print"/>
          <a:stretch>
            <a:fillRect/>
          </a:stretch>
        </p:blipFill>
        <p:spPr>
          <a:xfrm>
            <a:off x="1637410" y="1001233"/>
            <a:ext cx="5842694" cy="4119756"/>
          </a:xfrm>
          <a:prstGeom prst="rect">
            <a:avLst/>
          </a:prstGeom>
        </p:spPr>
      </p:pic>
    </p:spTree>
    <p:extLst>
      <p:ext uri="{BB962C8B-B14F-4D97-AF65-F5344CB8AC3E}">
        <p14:creationId xmlns:p14="http://schemas.microsoft.com/office/powerpoint/2010/main" xmlns="" val="1887309879"/>
      </p:ext>
    </p:extLst>
  </p:cSld>
  <p:clrMapOvr>
    <a:masterClrMapping/>
  </p:clrMapOvr>
  <p:transition>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Single-Lock Implementation</a:t>
            </a:r>
            <a:endParaRPr lang="en-US" dirty="0"/>
          </a:p>
        </p:txBody>
      </p:sp>
      <p:sp>
        <p:nvSpPr>
          <p:cNvPr id="3" name="Content Placeholder 2"/>
          <p:cNvSpPr>
            <a:spLocks noGrp="1"/>
          </p:cNvSpPr>
          <p:nvPr>
            <p:ph type="body" sz="quarter" idx="10"/>
          </p:nvPr>
        </p:nvSpPr>
        <p:spPr>
          <a:xfrm>
            <a:off x="533399" y="5343644"/>
            <a:ext cx="8277225" cy="872814"/>
          </a:xfrm>
        </p:spPr>
        <p:txBody>
          <a:bodyPr>
            <a:normAutofit fontScale="77500" lnSpcReduction="20000"/>
          </a:bodyPr>
          <a:lstStyle/>
          <a:p>
            <a:r>
              <a:rPr lang="en-US" sz="2000" dirty="0" smtClean="0"/>
              <a:t>Simple solution – lock entire structure</a:t>
            </a:r>
          </a:p>
          <a:p>
            <a:r>
              <a:rPr lang="en-US" sz="2000" dirty="0" smtClean="0"/>
              <a:t>Data races eliminated</a:t>
            </a:r>
          </a:p>
          <a:p>
            <a:r>
              <a:rPr lang="en-US" sz="2000" dirty="0" smtClean="0"/>
              <a:t>No concurrent access</a:t>
            </a:r>
            <a:endParaRPr lang="en-US" sz="2000" dirty="0"/>
          </a:p>
        </p:txBody>
      </p:sp>
      <p:sp>
        <p:nvSpPr>
          <p:cNvPr id="5" name="Content Placeholder 1"/>
          <p:cNvSpPr txBox="1">
            <a:spLocks/>
          </p:cNvSpPr>
          <p:nvPr/>
        </p:nvSpPr>
        <p:spPr bwMode="auto">
          <a:xfrm>
            <a:off x="1831964" y="860763"/>
            <a:ext cx="5940436" cy="4362082"/>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r>
              <a:rPr lang="fr-FR" sz="1200" dirty="0" err="1" smtClean="0">
                <a:latin typeface="Courier New" pitchFamily="49" charset="0"/>
                <a:cs typeface="Courier New" pitchFamily="49" charset="0"/>
              </a:rPr>
              <a:t>int</a:t>
            </a:r>
            <a:r>
              <a:rPr lang="fr-FR" sz="1200" dirty="0" smtClean="0">
                <a:latin typeface="Courier New" pitchFamily="49" charset="0"/>
                <a:cs typeface="Courier New" pitchFamily="49" charset="0"/>
              </a:rPr>
              <a:t> </a:t>
            </a:r>
            <a:r>
              <a:rPr lang="fr-FR" sz="1200" b="1" dirty="0" err="1" smtClean="0">
                <a:latin typeface="Courier New" pitchFamily="49" charset="0"/>
                <a:cs typeface="Courier New" pitchFamily="49" charset="0"/>
              </a:rPr>
              <a:t>queue_enqueue</a:t>
            </a:r>
            <a:r>
              <a:rPr lang="fr-FR" sz="1200" dirty="0" smtClean="0">
                <a:latin typeface="Courier New" pitchFamily="49" charset="0"/>
                <a:cs typeface="Courier New" pitchFamily="49" charset="0"/>
              </a:rPr>
              <a:t>(</a:t>
            </a:r>
            <a:r>
              <a:rPr lang="fr-FR" sz="1200" dirty="0" err="1" smtClean="0">
                <a:latin typeface="Courier New" pitchFamily="49" charset="0"/>
                <a:cs typeface="Courier New" pitchFamily="49" charset="0"/>
              </a:rPr>
              <a:t>queue_t</a:t>
            </a:r>
            <a:r>
              <a:rPr lang="fr-FR" sz="1200" dirty="0" smtClean="0">
                <a:latin typeface="Courier New" pitchFamily="49" charset="0"/>
                <a:cs typeface="Courier New" pitchFamily="49" charset="0"/>
              </a:rPr>
              <a:t> *queue, </a:t>
            </a:r>
            <a:r>
              <a:rPr lang="fr-FR" sz="1200" dirty="0" err="1" smtClean="0">
                <a:latin typeface="Courier New" pitchFamily="49" charset="0"/>
                <a:cs typeface="Courier New" pitchFamily="49" charset="0"/>
              </a:rPr>
              <a:t>queue_item_t</a:t>
            </a:r>
            <a:r>
              <a:rPr lang="fr-FR" sz="1200" dirty="0" smtClean="0">
                <a:latin typeface="Courier New" pitchFamily="49" charset="0"/>
                <a:cs typeface="Courier New" pitchFamily="49" charset="0"/>
              </a:rPr>
              <a:t> item) {</a:t>
            </a:r>
            <a:br>
              <a:rPr lang="fr-FR" sz="1200" dirty="0" smtClean="0">
                <a:latin typeface="Courier New" pitchFamily="49" charset="0"/>
                <a:cs typeface="Courier New" pitchFamily="49" charset="0"/>
              </a:rPr>
            </a:br>
            <a:r>
              <a:rPr lang="en-US" sz="1200" dirty="0" smtClean="0">
                <a:latin typeface="Courier New" pitchFamily="49" charset="0"/>
                <a:cs typeface="Courier New" pitchFamily="49" charset="0"/>
              </a:rPr>
              <a:t>  // error checking omitted…</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a:t>
            </a:r>
            <a:r>
              <a:rPr lang="en-US" sz="1200" dirty="0" err="1" smtClean="0">
                <a:solidFill>
                  <a:srgbClr val="FE5D10"/>
                </a:solidFill>
                <a:latin typeface="Courier New" pitchFamily="49" charset="0"/>
                <a:cs typeface="Courier New" pitchFamily="49" charset="0"/>
              </a:rPr>
              <a:t>pthread_mutex_lock</a:t>
            </a:r>
            <a:r>
              <a:rPr lang="en-US" sz="1200" dirty="0" smtClean="0">
                <a:solidFill>
                  <a:srgbClr val="FE5D10"/>
                </a:solidFill>
                <a:latin typeface="Courier New" pitchFamily="49" charset="0"/>
                <a:cs typeface="Courier New" pitchFamily="49" charset="0"/>
              </a:rPr>
              <a:t>(&amp;queue-&gt;</a:t>
            </a:r>
            <a:r>
              <a:rPr lang="en-US" sz="1200" dirty="0" err="1" smtClean="0">
                <a:solidFill>
                  <a:srgbClr val="FE5D10"/>
                </a:solidFill>
                <a:latin typeface="Courier New" pitchFamily="49" charset="0"/>
                <a:cs typeface="Courier New" pitchFamily="49" charset="0"/>
              </a:rPr>
              <a:t>mutex</a:t>
            </a:r>
            <a:r>
              <a:rPr lang="en-US" sz="1200" dirty="0" smtClean="0">
                <a:solidFill>
                  <a:srgbClr val="FE5D10"/>
                </a:solidFill>
                <a:latin typeface="Courier New" pitchFamily="49" charset="0"/>
                <a:cs typeface="Courier New" pitchFamily="49" charset="0"/>
              </a:rPr>
              <a:t>);</a:t>
            </a:r>
          </a:p>
          <a:p>
            <a:r>
              <a:rPr lang="en-US" sz="1200" dirty="0" smtClean="0">
                <a:latin typeface="Courier New" pitchFamily="49" charset="0"/>
                <a:cs typeface="Courier New" pitchFamily="49" charset="0"/>
              </a:rPr>
              <a:t>  if (queue-&gt;buffer[queue-&gt;head]) {</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errno</a:t>
            </a:r>
            <a:r>
              <a:rPr lang="en-US" sz="1200" dirty="0" smtClean="0">
                <a:latin typeface="Courier New" pitchFamily="49" charset="0"/>
                <a:cs typeface="Courier New" pitchFamily="49" charset="0"/>
              </a:rPr>
              <a:t> = ERR_QUEUE_FULL;</a:t>
            </a:r>
          </a:p>
          <a:p>
            <a:r>
              <a:rPr lang="en-US" sz="1200" dirty="0" smtClean="0">
                <a:latin typeface="Courier New" pitchFamily="49" charset="0"/>
                <a:cs typeface="Courier New" pitchFamily="49" charset="0"/>
              </a:rPr>
              <a:t>    </a:t>
            </a:r>
            <a:r>
              <a:rPr lang="en-US" sz="1200" dirty="0" err="1" smtClean="0">
                <a:solidFill>
                  <a:srgbClr val="FE5D10"/>
                </a:solidFill>
                <a:latin typeface="Courier New" pitchFamily="49" charset="0"/>
                <a:cs typeface="Courier New" pitchFamily="49" charset="0"/>
              </a:rPr>
              <a:t>pthread_mutex_unlock</a:t>
            </a:r>
            <a:r>
              <a:rPr lang="en-US" sz="1200" dirty="0" smtClean="0">
                <a:solidFill>
                  <a:srgbClr val="FE5D10"/>
                </a:solidFill>
                <a:latin typeface="Courier New" pitchFamily="49" charset="0"/>
                <a:cs typeface="Courier New" pitchFamily="49" charset="0"/>
              </a:rPr>
              <a:t>(&amp;queue-&gt;</a:t>
            </a:r>
            <a:r>
              <a:rPr lang="en-US" sz="1200" dirty="0" err="1" smtClean="0">
                <a:solidFill>
                  <a:srgbClr val="FE5D10"/>
                </a:solidFill>
                <a:latin typeface="Courier New" pitchFamily="49" charset="0"/>
                <a:cs typeface="Courier New" pitchFamily="49" charset="0"/>
              </a:rPr>
              <a:t>mutex</a:t>
            </a:r>
            <a:r>
              <a:rPr lang="en-US" sz="1200" dirty="0" smtClean="0">
                <a:solidFill>
                  <a:srgbClr val="FE5D10"/>
                </a:solidFill>
                <a:latin typeface="Courier New" pitchFamily="49" charset="0"/>
                <a:cs typeface="Courier New" pitchFamily="49" charset="0"/>
              </a:rPr>
              <a:t>);</a:t>
            </a:r>
          </a:p>
          <a:p>
            <a:r>
              <a:rPr lang="en-US" sz="1200" dirty="0" smtClean="0">
                <a:latin typeface="Courier New" pitchFamily="49" charset="0"/>
                <a:cs typeface="Courier New" pitchFamily="49" charset="0"/>
              </a:rPr>
              <a:t>    return 1;</a:t>
            </a:r>
          </a:p>
          <a:p>
            <a:r>
              <a:rPr lang="en-US" sz="1200" dirty="0" smtClean="0">
                <a:latin typeface="Courier New" pitchFamily="49" charset="0"/>
                <a:cs typeface="Courier New" pitchFamily="49" charset="0"/>
              </a:rPr>
              <a:t>  }</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queue-&gt;buffer[queue-&gt;head] = item;</a:t>
            </a:r>
          </a:p>
          <a:p>
            <a:r>
              <a:rPr lang="en-US" sz="1200" dirty="0" smtClean="0">
                <a:latin typeface="Courier New" pitchFamily="49" charset="0"/>
                <a:cs typeface="Courier New" pitchFamily="49" charset="0"/>
              </a:rPr>
              <a:t>  (queue-&gt;head &lt; queue-&gt;size - 1) ? ++queue-&gt;head : 0;</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a:t>
            </a:r>
            <a:r>
              <a:rPr lang="en-US" sz="1200" dirty="0" err="1" smtClean="0">
                <a:solidFill>
                  <a:srgbClr val="FE5D10"/>
                </a:solidFill>
                <a:latin typeface="Courier New" pitchFamily="49" charset="0"/>
                <a:cs typeface="Courier New" pitchFamily="49" charset="0"/>
              </a:rPr>
              <a:t>pthread_mutex_unlock</a:t>
            </a:r>
            <a:r>
              <a:rPr lang="en-US" sz="1200" dirty="0" smtClean="0">
                <a:solidFill>
                  <a:srgbClr val="FE5D10"/>
                </a:solidFill>
                <a:latin typeface="Courier New" pitchFamily="49" charset="0"/>
                <a:cs typeface="Courier New" pitchFamily="49" charset="0"/>
              </a:rPr>
              <a:t>(&amp;queue-&gt;</a:t>
            </a:r>
            <a:r>
              <a:rPr lang="en-US" sz="1200" dirty="0" err="1" smtClean="0">
                <a:solidFill>
                  <a:srgbClr val="FE5D10"/>
                </a:solidFill>
                <a:latin typeface="Courier New" pitchFamily="49" charset="0"/>
                <a:cs typeface="Courier New" pitchFamily="49" charset="0"/>
              </a:rPr>
              <a:t>mutex</a:t>
            </a:r>
            <a:r>
              <a:rPr lang="en-US" sz="1200" dirty="0" smtClean="0">
                <a:solidFill>
                  <a:srgbClr val="FE5D10"/>
                </a:solidFill>
                <a:latin typeface="Courier New" pitchFamily="49" charset="0"/>
                <a:cs typeface="Courier New" pitchFamily="49" charset="0"/>
              </a:rPr>
              <a:t>);</a:t>
            </a:r>
          </a:p>
          <a:p>
            <a:r>
              <a:rPr lang="en-US" sz="1200" dirty="0" smtClean="0">
                <a:latin typeface="Courier New" pitchFamily="49" charset="0"/>
                <a:cs typeface="Courier New" pitchFamily="49" charset="0"/>
              </a:rPr>
              <a:t>  return 0;</a:t>
            </a:r>
            <a:br>
              <a:rPr lang="en-US" sz="1200" dirty="0" smtClean="0">
                <a:latin typeface="Courier New" pitchFamily="49" charset="0"/>
                <a:cs typeface="Courier New" pitchFamily="49" charset="0"/>
              </a:rPr>
            </a:br>
            <a:r>
              <a:rPr lang="en-US" sz="1200" dirty="0" smtClean="0">
                <a:latin typeface="Courier New" pitchFamily="49" charset="0"/>
                <a:cs typeface="Courier New" pitchFamily="49" charset="0"/>
              </a:rPr>
              <a:t>}</a:t>
            </a:r>
          </a:p>
          <a:p>
            <a:endParaRPr lang="en-US" sz="1200" dirty="0" smtClean="0">
              <a:latin typeface="Courier New" pitchFamily="49" charset="0"/>
              <a:cs typeface="Courier New" pitchFamily="49" charset="0"/>
            </a:endParaRPr>
          </a:p>
          <a:p>
            <a:r>
              <a:rPr lang="fr-FR" sz="1200" dirty="0" err="1" smtClean="0">
                <a:latin typeface="Courier New" pitchFamily="49" charset="0"/>
                <a:cs typeface="Courier New" pitchFamily="49" charset="0"/>
              </a:rPr>
              <a:t>int</a:t>
            </a:r>
            <a:r>
              <a:rPr lang="fr-FR" sz="1200" dirty="0" smtClean="0">
                <a:latin typeface="Courier New" pitchFamily="49" charset="0"/>
                <a:cs typeface="Courier New" pitchFamily="49" charset="0"/>
              </a:rPr>
              <a:t> </a:t>
            </a:r>
            <a:r>
              <a:rPr lang="fr-FR" sz="1200" b="1" dirty="0" err="1" smtClean="0">
                <a:latin typeface="Courier New" pitchFamily="49" charset="0"/>
                <a:cs typeface="Courier New" pitchFamily="49" charset="0"/>
              </a:rPr>
              <a:t>queue_dequeue</a:t>
            </a:r>
            <a:r>
              <a:rPr lang="fr-FR" sz="1200" dirty="0" smtClean="0">
                <a:latin typeface="Courier New" pitchFamily="49" charset="0"/>
                <a:cs typeface="Courier New" pitchFamily="49" charset="0"/>
              </a:rPr>
              <a:t>(</a:t>
            </a:r>
            <a:r>
              <a:rPr lang="fr-FR" sz="1200" dirty="0" err="1" smtClean="0">
                <a:latin typeface="Courier New" pitchFamily="49" charset="0"/>
                <a:cs typeface="Courier New" pitchFamily="49" charset="0"/>
              </a:rPr>
              <a:t>queue_t</a:t>
            </a:r>
            <a:r>
              <a:rPr lang="fr-FR" sz="1200" dirty="0" smtClean="0">
                <a:latin typeface="Courier New" pitchFamily="49" charset="0"/>
                <a:cs typeface="Courier New" pitchFamily="49" charset="0"/>
              </a:rPr>
              <a:t> *queue, </a:t>
            </a:r>
            <a:r>
              <a:rPr lang="fr-FR" sz="1200" dirty="0" err="1" smtClean="0">
                <a:latin typeface="Courier New" pitchFamily="49" charset="0"/>
                <a:cs typeface="Courier New" pitchFamily="49" charset="0"/>
              </a:rPr>
              <a:t>queue_item_t</a:t>
            </a:r>
            <a:r>
              <a:rPr lang="fr-FR" sz="1200" dirty="0" smtClean="0">
                <a:latin typeface="Courier New" pitchFamily="49" charset="0"/>
                <a:cs typeface="Courier New" pitchFamily="49" charset="0"/>
              </a:rPr>
              <a:t> *item) {</a:t>
            </a:r>
          </a:p>
          <a:p>
            <a:r>
              <a:rPr lang="en-US" sz="1200" dirty="0" smtClean="0">
                <a:latin typeface="Courier New" pitchFamily="49" charset="0"/>
                <a:cs typeface="Courier New" pitchFamily="49" charset="0"/>
              </a:rPr>
              <a:t>  // error checking omitted…</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a:t>
            </a:r>
            <a:r>
              <a:rPr lang="en-US" sz="1200" dirty="0" err="1" smtClean="0">
                <a:solidFill>
                  <a:srgbClr val="FE5D10"/>
                </a:solidFill>
                <a:latin typeface="Courier New" pitchFamily="49" charset="0"/>
                <a:cs typeface="Courier New" pitchFamily="49" charset="0"/>
              </a:rPr>
              <a:t>pthread_mutex_lock</a:t>
            </a:r>
            <a:r>
              <a:rPr lang="en-US" sz="1200" dirty="0" smtClean="0">
                <a:solidFill>
                  <a:srgbClr val="FE5D10"/>
                </a:solidFill>
                <a:latin typeface="Courier New" pitchFamily="49" charset="0"/>
                <a:cs typeface="Courier New" pitchFamily="49" charset="0"/>
              </a:rPr>
              <a:t>(&amp;queue-&gt;</a:t>
            </a:r>
            <a:r>
              <a:rPr lang="en-US" sz="1200" dirty="0" err="1" smtClean="0">
                <a:solidFill>
                  <a:srgbClr val="FE5D10"/>
                </a:solidFill>
                <a:latin typeface="Courier New" pitchFamily="49" charset="0"/>
                <a:cs typeface="Courier New" pitchFamily="49" charset="0"/>
              </a:rPr>
              <a:t>mutex</a:t>
            </a:r>
            <a:r>
              <a:rPr lang="en-US" sz="1200" dirty="0" smtClean="0">
                <a:solidFill>
                  <a:srgbClr val="FE5D10"/>
                </a:solidFill>
                <a:latin typeface="Courier New" pitchFamily="49" charset="0"/>
                <a:cs typeface="Courier New" pitchFamily="49" charset="0"/>
              </a:rPr>
              <a:t>);</a:t>
            </a:r>
          </a:p>
          <a:p>
            <a:r>
              <a:rPr lang="en-US" sz="1200" dirty="0" smtClean="0">
                <a:latin typeface="Courier New" pitchFamily="49" charset="0"/>
                <a:cs typeface="Courier New" pitchFamily="49" charset="0"/>
              </a:rPr>
              <a:t>  *item = queue-&gt;buffer[queue-&gt;tail];</a:t>
            </a:r>
          </a:p>
          <a:p>
            <a:r>
              <a:rPr lang="en-US" sz="1200" dirty="0" smtClean="0">
                <a:latin typeface="Courier New" pitchFamily="49" charset="0"/>
                <a:cs typeface="Courier New" pitchFamily="49" charset="0"/>
              </a:rPr>
              <a:t>  // …</a:t>
            </a:r>
          </a:p>
        </p:txBody>
      </p:sp>
    </p:spTree>
    <p:extLst>
      <p:ext uri="{BB962C8B-B14F-4D97-AF65-F5344CB8AC3E}">
        <p14:creationId xmlns:p14="http://schemas.microsoft.com/office/powerpoint/2010/main" xmlns="" val="2754236168"/>
      </p:ext>
    </p:extLst>
  </p:cSld>
  <p:clrMapOvr>
    <a:masterClrMapping/>
  </p:clrMapOvr>
  <p:transition>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Double-Lock Implementation</a:t>
            </a:r>
            <a:endParaRPr lang="en-US" dirty="0"/>
          </a:p>
        </p:txBody>
      </p:sp>
      <p:sp>
        <p:nvSpPr>
          <p:cNvPr id="3" name="Content Placeholder 2"/>
          <p:cNvSpPr>
            <a:spLocks noGrp="1"/>
          </p:cNvSpPr>
          <p:nvPr>
            <p:ph type="body" sz="quarter" idx="10"/>
          </p:nvPr>
        </p:nvSpPr>
        <p:spPr>
          <a:xfrm>
            <a:off x="533399" y="5411996"/>
            <a:ext cx="8277225" cy="902380"/>
          </a:xfrm>
        </p:spPr>
        <p:txBody>
          <a:bodyPr>
            <a:normAutofit/>
          </a:bodyPr>
          <a:lstStyle/>
          <a:p>
            <a:r>
              <a:rPr lang="en-US" sz="2000" dirty="0" smtClean="0"/>
              <a:t>Separate head and tail locking</a:t>
            </a:r>
          </a:p>
          <a:p>
            <a:r>
              <a:rPr lang="en-US" sz="2000" dirty="0" smtClean="0"/>
              <a:t>Head and tail operations can be concurrent</a:t>
            </a:r>
            <a:endParaRPr lang="en-US" sz="2000" dirty="0"/>
          </a:p>
        </p:txBody>
      </p:sp>
      <p:sp>
        <p:nvSpPr>
          <p:cNvPr id="5" name="Content Placeholder 1"/>
          <p:cNvSpPr txBox="1">
            <a:spLocks/>
          </p:cNvSpPr>
          <p:nvPr/>
        </p:nvSpPr>
        <p:spPr bwMode="auto">
          <a:xfrm>
            <a:off x="1831964" y="920522"/>
            <a:ext cx="5940436" cy="4362082"/>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r>
              <a:rPr lang="fr-FR" sz="1200" dirty="0" err="1" smtClean="0">
                <a:latin typeface="Courier New" pitchFamily="49" charset="0"/>
                <a:cs typeface="Courier New" pitchFamily="49" charset="0"/>
              </a:rPr>
              <a:t>int</a:t>
            </a:r>
            <a:r>
              <a:rPr lang="fr-FR" sz="1200" dirty="0" smtClean="0">
                <a:latin typeface="Courier New" pitchFamily="49" charset="0"/>
                <a:cs typeface="Courier New" pitchFamily="49" charset="0"/>
              </a:rPr>
              <a:t> </a:t>
            </a:r>
            <a:r>
              <a:rPr lang="fr-FR" sz="1200" b="1" dirty="0" err="1" smtClean="0">
                <a:latin typeface="Courier New" pitchFamily="49" charset="0"/>
                <a:cs typeface="Courier New" pitchFamily="49" charset="0"/>
              </a:rPr>
              <a:t>queue_enqueue</a:t>
            </a:r>
            <a:r>
              <a:rPr lang="fr-FR" sz="1200" dirty="0" smtClean="0">
                <a:latin typeface="Courier New" pitchFamily="49" charset="0"/>
                <a:cs typeface="Courier New" pitchFamily="49" charset="0"/>
              </a:rPr>
              <a:t>(</a:t>
            </a:r>
            <a:r>
              <a:rPr lang="fr-FR" sz="1200" dirty="0" err="1" smtClean="0">
                <a:latin typeface="Courier New" pitchFamily="49" charset="0"/>
                <a:cs typeface="Courier New" pitchFamily="49" charset="0"/>
              </a:rPr>
              <a:t>queue_t</a:t>
            </a:r>
            <a:r>
              <a:rPr lang="fr-FR" sz="1200" dirty="0" smtClean="0">
                <a:latin typeface="Courier New" pitchFamily="49" charset="0"/>
                <a:cs typeface="Courier New" pitchFamily="49" charset="0"/>
              </a:rPr>
              <a:t> *queue, </a:t>
            </a:r>
            <a:r>
              <a:rPr lang="fr-FR" sz="1200" dirty="0" err="1" smtClean="0">
                <a:latin typeface="Courier New" pitchFamily="49" charset="0"/>
                <a:cs typeface="Courier New" pitchFamily="49" charset="0"/>
              </a:rPr>
              <a:t>queue_item_t</a:t>
            </a:r>
            <a:r>
              <a:rPr lang="fr-FR" sz="1200" dirty="0" smtClean="0">
                <a:latin typeface="Courier New" pitchFamily="49" charset="0"/>
                <a:cs typeface="Courier New" pitchFamily="49" charset="0"/>
              </a:rPr>
              <a:t> item) {</a:t>
            </a:r>
            <a:br>
              <a:rPr lang="fr-FR" sz="1200" dirty="0" smtClean="0">
                <a:latin typeface="Courier New" pitchFamily="49" charset="0"/>
                <a:cs typeface="Courier New" pitchFamily="49" charset="0"/>
              </a:rPr>
            </a:br>
            <a:r>
              <a:rPr lang="en-US" sz="1200" dirty="0" smtClean="0">
                <a:latin typeface="Courier New" pitchFamily="49" charset="0"/>
                <a:cs typeface="Courier New" pitchFamily="49" charset="0"/>
              </a:rPr>
              <a:t>  // error checking omitted…</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a:t>
            </a:r>
            <a:r>
              <a:rPr lang="en-US" sz="1200" dirty="0" err="1" smtClean="0">
                <a:solidFill>
                  <a:srgbClr val="FE5D10"/>
                </a:solidFill>
                <a:latin typeface="Courier New" pitchFamily="49" charset="0"/>
                <a:cs typeface="Courier New" pitchFamily="49" charset="0"/>
              </a:rPr>
              <a:t>pthread_mutex_lock</a:t>
            </a:r>
            <a:r>
              <a:rPr lang="en-US" sz="1200" dirty="0" smtClean="0">
                <a:solidFill>
                  <a:srgbClr val="FE5D10"/>
                </a:solidFill>
                <a:latin typeface="Courier New" pitchFamily="49" charset="0"/>
                <a:cs typeface="Courier New" pitchFamily="49" charset="0"/>
              </a:rPr>
              <a:t>(&amp;queue-&gt;</a:t>
            </a:r>
            <a:r>
              <a:rPr lang="en-US" sz="1200" dirty="0" err="1" smtClean="0">
                <a:solidFill>
                  <a:srgbClr val="FE5D10"/>
                </a:solidFill>
                <a:latin typeface="Courier New" pitchFamily="49" charset="0"/>
                <a:cs typeface="Courier New" pitchFamily="49" charset="0"/>
              </a:rPr>
              <a:t>head_mutex</a:t>
            </a:r>
            <a:r>
              <a:rPr lang="en-US" sz="1200" dirty="0" smtClean="0">
                <a:solidFill>
                  <a:srgbClr val="FE5D10"/>
                </a:solidFill>
                <a:latin typeface="Courier New" pitchFamily="49" charset="0"/>
                <a:cs typeface="Courier New" pitchFamily="49" charset="0"/>
              </a:rPr>
              <a:t>);</a:t>
            </a:r>
          </a:p>
          <a:p>
            <a:r>
              <a:rPr lang="en-US" sz="1200" dirty="0" smtClean="0">
                <a:latin typeface="Courier New" pitchFamily="49" charset="0"/>
                <a:cs typeface="Courier New" pitchFamily="49" charset="0"/>
              </a:rPr>
              <a:t>  if (queue-&gt;buffer[queue-&gt;head]) {</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errno</a:t>
            </a:r>
            <a:r>
              <a:rPr lang="en-US" sz="1200" dirty="0" smtClean="0">
                <a:latin typeface="Courier New" pitchFamily="49" charset="0"/>
                <a:cs typeface="Courier New" pitchFamily="49" charset="0"/>
              </a:rPr>
              <a:t> = ERR_QUEUE_FULL;</a:t>
            </a:r>
          </a:p>
          <a:p>
            <a:r>
              <a:rPr lang="en-US" sz="1200" dirty="0" smtClean="0">
                <a:latin typeface="Courier New" pitchFamily="49" charset="0"/>
                <a:cs typeface="Courier New" pitchFamily="49" charset="0"/>
              </a:rPr>
              <a:t>    </a:t>
            </a:r>
            <a:r>
              <a:rPr lang="en-US" sz="1200" dirty="0" err="1" smtClean="0">
                <a:solidFill>
                  <a:srgbClr val="FE5D10"/>
                </a:solidFill>
                <a:latin typeface="Courier New" pitchFamily="49" charset="0"/>
                <a:cs typeface="Courier New" pitchFamily="49" charset="0"/>
              </a:rPr>
              <a:t>pthread_mutex_unlock</a:t>
            </a:r>
            <a:r>
              <a:rPr lang="en-US" sz="1200" dirty="0" smtClean="0">
                <a:solidFill>
                  <a:srgbClr val="FE5D10"/>
                </a:solidFill>
                <a:latin typeface="Courier New" pitchFamily="49" charset="0"/>
                <a:cs typeface="Courier New" pitchFamily="49" charset="0"/>
              </a:rPr>
              <a:t>(&amp;queue-&gt;</a:t>
            </a:r>
            <a:r>
              <a:rPr lang="en-US" sz="1200" dirty="0" err="1" smtClean="0">
                <a:solidFill>
                  <a:srgbClr val="FE5D10"/>
                </a:solidFill>
                <a:latin typeface="Courier New" pitchFamily="49" charset="0"/>
                <a:cs typeface="Courier New" pitchFamily="49" charset="0"/>
              </a:rPr>
              <a:t>head_mutex</a:t>
            </a:r>
            <a:r>
              <a:rPr lang="en-US" sz="1200" dirty="0" smtClean="0">
                <a:solidFill>
                  <a:srgbClr val="FE5D10"/>
                </a:solidFill>
                <a:latin typeface="Courier New" pitchFamily="49" charset="0"/>
                <a:cs typeface="Courier New" pitchFamily="49" charset="0"/>
              </a:rPr>
              <a:t>);</a:t>
            </a:r>
          </a:p>
          <a:p>
            <a:r>
              <a:rPr lang="en-US" sz="1200" dirty="0" smtClean="0">
                <a:latin typeface="Courier New" pitchFamily="49" charset="0"/>
                <a:cs typeface="Courier New" pitchFamily="49" charset="0"/>
              </a:rPr>
              <a:t>    return 1;</a:t>
            </a:r>
          </a:p>
          <a:p>
            <a:r>
              <a:rPr lang="en-US" sz="1200" dirty="0" smtClean="0">
                <a:latin typeface="Courier New" pitchFamily="49" charset="0"/>
                <a:cs typeface="Courier New" pitchFamily="49" charset="0"/>
              </a:rPr>
              <a:t>  }</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queue-&gt;buffer[queue-&gt;head] = item;</a:t>
            </a:r>
          </a:p>
          <a:p>
            <a:r>
              <a:rPr lang="en-US" sz="1200" dirty="0" smtClean="0">
                <a:latin typeface="Courier New" pitchFamily="49" charset="0"/>
                <a:cs typeface="Courier New" pitchFamily="49" charset="0"/>
              </a:rPr>
              <a:t>  (queue-&gt;head &lt; queue-&gt;size - 1) ? ++queue-&gt;head : 0;</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a:t>
            </a:r>
            <a:r>
              <a:rPr lang="en-US" sz="1200" dirty="0" err="1" smtClean="0">
                <a:solidFill>
                  <a:srgbClr val="FE5D10"/>
                </a:solidFill>
                <a:latin typeface="Courier New" pitchFamily="49" charset="0"/>
                <a:cs typeface="Courier New" pitchFamily="49" charset="0"/>
              </a:rPr>
              <a:t>pthread_mutex_unlock</a:t>
            </a:r>
            <a:r>
              <a:rPr lang="en-US" sz="1200" dirty="0" smtClean="0">
                <a:solidFill>
                  <a:srgbClr val="FE5D10"/>
                </a:solidFill>
                <a:latin typeface="Courier New" pitchFamily="49" charset="0"/>
                <a:cs typeface="Courier New" pitchFamily="49" charset="0"/>
              </a:rPr>
              <a:t>(&amp;queue-&gt;</a:t>
            </a:r>
            <a:r>
              <a:rPr lang="en-US" sz="1200" dirty="0" err="1" smtClean="0">
                <a:solidFill>
                  <a:srgbClr val="FE5D10"/>
                </a:solidFill>
                <a:latin typeface="Courier New" pitchFamily="49" charset="0"/>
                <a:cs typeface="Courier New" pitchFamily="49" charset="0"/>
              </a:rPr>
              <a:t>head_mutex</a:t>
            </a:r>
            <a:r>
              <a:rPr lang="en-US" sz="1200" dirty="0" smtClean="0">
                <a:solidFill>
                  <a:srgbClr val="FE5D10"/>
                </a:solidFill>
                <a:latin typeface="Courier New" pitchFamily="49" charset="0"/>
                <a:cs typeface="Courier New" pitchFamily="49" charset="0"/>
              </a:rPr>
              <a:t>);</a:t>
            </a:r>
          </a:p>
          <a:p>
            <a:r>
              <a:rPr lang="en-US" sz="1200" dirty="0" smtClean="0">
                <a:latin typeface="Courier New" pitchFamily="49" charset="0"/>
                <a:cs typeface="Courier New" pitchFamily="49" charset="0"/>
              </a:rPr>
              <a:t>  return 0;</a:t>
            </a:r>
            <a:br>
              <a:rPr lang="en-US" sz="1200" dirty="0" smtClean="0">
                <a:latin typeface="Courier New" pitchFamily="49" charset="0"/>
                <a:cs typeface="Courier New" pitchFamily="49" charset="0"/>
              </a:rPr>
            </a:br>
            <a:r>
              <a:rPr lang="en-US" sz="1200" dirty="0" smtClean="0">
                <a:latin typeface="Courier New" pitchFamily="49" charset="0"/>
                <a:cs typeface="Courier New" pitchFamily="49" charset="0"/>
              </a:rPr>
              <a:t>}</a:t>
            </a:r>
          </a:p>
          <a:p>
            <a:endParaRPr lang="en-US" sz="1200" dirty="0" smtClean="0">
              <a:latin typeface="Courier New" pitchFamily="49" charset="0"/>
              <a:cs typeface="Courier New" pitchFamily="49" charset="0"/>
            </a:endParaRPr>
          </a:p>
          <a:p>
            <a:r>
              <a:rPr lang="fr-FR" sz="1200" dirty="0" err="1" smtClean="0">
                <a:latin typeface="Courier New" pitchFamily="49" charset="0"/>
                <a:cs typeface="Courier New" pitchFamily="49" charset="0"/>
              </a:rPr>
              <a:t>int</a:t>
            </a:r>
            <a:r>
              <a:rPr lang="fr-FR" sz="1200" dirty="0" smtClean="0">
                <a:latin typeface="Courier New" pitchFamily="49" charset="0"/>
                <a:cs typeface="Courier New" pitchFamily="49" charset="0"/>
              </a:rPr>
              <a:t> </a:t>
            </a:r>
            <a:r>
              <a:rPr lang="fr-FR" sz="1200" b="1" dirty="0" err="1" smtClean="0">
                <a:latin typeface="Courier New" pitchFamily="49" charset="0"/>
                <a:cs typeface="Courier New" pitchFamily="49" charset="0"/>
              </a:rPr>
              <a:t>queue_dequeue</a:t>
            </a:r>
            <a:r>
              <a:rPr lang="fr-FR" sz="1200" dirty="0" smtClean="0">
                <a:latin typeface="Courier New" pitchFamily="49" charset="0"/>
                <a:cs typeface="Courier New" pitchFamily="49" charset="0"/>
              </a:rPr>
              <a:t>(</a:t>
            </a:r>
            <a:r>
              <a:rPr lang="fr-FR" sz="1200" dirty="0" err="1" smtClean="0">
                <a:latin typeface="Courier New" pitchFamily="49" charset="0"/>
                <a:cs typeface="Courier New" pitchFamily="49" charset="0"/>
              </a:rPr>
              <a:t>queue_t</a:t>
            </a:r>
            <a:r>
              <a:rPr lang="fr-FR" sz="1200" dirty="0" smtClean="0">
                <a:latin typeface="Courier New" pitchFamily="49" charset="0"/>
                <a:cs typeface="Courier New" pitchFamily="49" charset="0"/>
              </a:rPr>
              <a:t> *queue, </a:t>
            </a:r>
            <a:r>
              <a:rPr lang="fr-FR" sz="1200" dirty="0" err="1" smtClean="0">
                <a:latin typeface="Courier New" pitchFamily="49" charset="0"/>
                <a:cs typeface="Courier New" pitchFamily="49" charset="0"/>
              </a:rPr>
              <a:t>queue_item_t</a:t>
            </a:r>
            <a:r>
              <a:rPr lang="fr-FR" sz="1200" dirty="0" smtClean="0">
                <a:latin typeface="Courier New" pitchFamily="49" charset="0"/>
                <a:cs typeface="Courier New" pitchFamily="49" charset="0"/>
              </a:rPr>
              <a:t> *item) {</a:t>
            </a:r>
          </a:p>
          <a:p>
            <a:r>
              <a:rPr lang="en-US" sz="1200" dirty="0" smtClean="0">
                <a:latin typeface="Courier New" pitchFamily="49" charset="0"/>
                <a:cs typeface="Courier New" pitchFamily="49" charset="0"/>
              </a:rPr>
              <a:t>  // error checking omitted…</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a:t>
            </a:r>
            <a:r>
              <a:rPr lang="en-US" sz="1200" dirty="0" err="1" smtClean="0">
                <a:solidFill>
                  <a:srgbClr val="FE5D10"/>
                </a:solidFill>
                <a:latin typeface="Courier New" pitchFamily="49" charset="0"/>
                <a:cs typeface="Courier New" pitchFamily="49" charset="0"/>
              </a:rPr>
              <a:t>pthread_mutex_lock</a:t>
            </a:r>
            <a:r>
              <a:rPr lang="en-US" sz="1200" dirty="0" smtClean="0">
                <a:solidFill>
                  <a:srgbClr val="FE5D10"/>
                </a:solidFill>
                <a:latin typeface="Courier New" pitchFamily="49" charset="0"/>
                <a:cs typeface="Courier New" pitchFamily="49" charset="0"/>
              </a:rPr>
              <a:t>(&amp;queue-&gt;</a:t>
            </a:r>
            <a:r>
              <a:rPr lang="en-US" sz="1200" dirty="0" err="1" smtClean="0">
                <a:solidFill>
                  <a:srgbClr val="FE5D10"/>
                </a:solidFill>
                <a:latin typeface="Courier New" pitchFamily="49" charset="0"/>
                <a:cs typeface="Courier New" pitchFamily="49" charset="0"/>
              </a:rPr>
              <a:t>tail_mutex</a:t>
            </a:r>
            <a:r>
              <a:rPr lang="en-US" sz="1200" dirty="0" smtClean="0">
                <a:solidFill>
                  <a:srgbClr val="FE5D10"/>
                </a:solidFill>
                <a:latin typeface="Courier New" pitchFamily="49" charset="0"/>
                <a:cs typeface="Courier New" pitchFamily="49" charset="0"/>
              </a:rPr>
              <a:t>);</a:t>
            </a:r>
          </a:p>
          <a:p>
            <a:r>
              <a:rPr lang="en-US" sz="1200" dirty="0" smtClean="0">
                <a:latin typeface="Courier New" pitchFamily="49" charset="0"/>
                <a:cs typeface="Courier New" pitchFamily="49" charset="0"/>
              </a:rPr>
              <a:t>  *item = queue-&gt;buffer[queue-&gt;tail];</a:t>
            </a:r>
          </a:p>
          <a:p>
            <a:r>
              <a:rPr lang="en-US" sz="1200" dirty="0" smtClean="0">
                <a:latin typeface="Courier New" pitchFamily="49" charset="0"/>
                <a:cs typeface="Courier New" pitchFamily="49" charset="0"/>
              </a:rPr>
              <a:t>  // …</a:t>
            </a:r>
          </a:p>
        </p:txBody>
      </p:sp>
    </p:spTree>
    <p:extLst>
      <p:ext uri="{BB962C8B-B14F-4D97-AF65-F5344CB8AC3E}">
        <p14:creationId xmlns:p14="http://schemas.microsoft.com/office/powerpoint/2010/main" xmlns="" val="283074471"/>
      </p:ext>
    </p:extLst>
  </p:cSld>
  <p:clrMapOvr>
    <a:masterClrMapping/>
  </p:clrMapOvr>
  <p:transition>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Testbench</a:t>
            </a:r>
            <a:r>
              <a:rPr lang="en-US" dirty="0" smtClean="0"/>
              <a:t> - Races Found!</a:t>
            </a:r>
            <a:endParaRPr lang="en-US" dirty="0"/>
          </a:p>
        </p:txBody>
      </p:sp>
      <p:sp>
        <p:nvSpPr>
          <p:cNvPr id="3" name="Content Placeholder 2"/>
          <p:cNvSpPr>
            <a:spLocks noGrp="1"/>
          </p:cNvSpPr>
          <p:nvPr>
            <p:ph type="body" sz="quarter" idx="10"/>
          </p:nvPr>
        </p:nvSpPr>
        <p:spPr>
          <a:xfrm>
            <a:off x="533399" y="5656539"/>
            <a:ext cx="8277225" cy="498342"/>
          </a:xfrm>
        </p:spPr>
        <p:txBody>
          <a:bodyPr>
            <a:normAutofit/>
          </a:bodyPr>
          <a:lstStyle/>
          <a:p>
            <a:r>
              <a:rPr lang="en-US" sz="2000" dirty="0" smtClean="0"/>
              <a:t>Data races found between head and tail</a:t>
            </a:r>
            <a:endParaRPr lang="en-US" sz="2000" dirty="0"/>
          </a:p>
        </p:txBody>
      </p:sp>
      <p:sp>
        <p:nvSpPr>
          <p:cNvPr id="4" name="Content Placeholder 1"/>
          <p:cNvSpPr txBox="1">
            <a:spLocks/>
          </p:cNvSpPr>
          <p:nvPr/>
        </p:nvSpPr>
        <p:spPr bwMode="auto">
          <a:xfrm>
            <a:off x="1831964" y="1048118"/>
            <a:ext cx="5940436" cy="4514482"/>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r>
              <a:rPr lang="fr-FR" sz="1200" dirty="0" err="1" smtClean="0">
                <a:latin typeface="Courier New" pitchFamily="49" charset="0"/>
                <a:cs typeface="Courier New" pitchFamily="49" charset="0"/>
              </a:rPr>
              <a:t>int</a:t>
            </a:r>
            <a:r>
              <a:rPr lang="fr-FR" sz="1200" dirty="0" smtClean="0">
                <a:latin typeface="Courier New" pitchFamily="49" charset="0"/>
                <a:cs typeface="Courier New" pitchFamily="49" charset="0"/>
              </a:rPr>
              <a:t> </a:t>
            </a:r>
            <a:r>
              <a:rPr lang="fr-FR" sz="1200" b="1" dirty="0" err="1" smtClean="0">
                <a:latin typeface="Courier New" pitchFamily="49" charset="0"/>
                <a:cs typeface="Courier New" pitchFamily="49" charset="0"/>
              </a:rPr>
              <a:t>queue_enqueue</a:t>
            </a:r>
            <a:r>
              <a:rPr lang="fr-FR" sz="1200" dirty="0" smtClean="0">
                <a:latin typeface="Courier New" pitchFamily="49" charset="0"/>
                <a:cs typeface="Courier New" pitchFamily="49" charset="0"/>
              </a:rPr>
              <a:t>(</a:t>
            </a:r>
            <a:r>
              <a:rPr lang="fr-FR" sz="1200" dirty="0" err="1" smtClean="0">
                <a:latin typeface="Courier New" pitchFamily="49" charset="0"/>
                <a:cs typeface="Courier New" pitchFamily="49" charset="0"/>
              </a:rPr>
              <a:t>queue_t</a:t>
            </a:r>
            <a:r>
              <a:rPr lang="fr-FR" sz="1200" dirty="0" smtClean="0">
                <a:latin typeface="Courier New" pitchFamily="49" charset="0"/>
                <a:cs typeface="Courier New" pitchFamily="49" charset="0"/>
              </a:rPr>
              <a:t> *queue, </a:t>
            </a:r>
            <a:r>
              <a:rPr lang="fr-FR" sz="1200" dirty="0" err="1" smtClean="0">
                <a:latin typeface="Courier New" pitchFamily="49" charset="0"/>
                <a:cs typeface="Courier New" pitchFamily="49" charset="0"/>
              </a:rPr>
              <a:t>queue_item_t</a:t>
            </a:r>
            <a:r>
              <a:rPr lang="fr-FR" sz="1200" dirty="0" smtClean="0">
                <a:latin typeface="Courier New" pitchFamily="49" charset="0"/>
                <a:cs typeface="Courier New" pitchFamily="49" charset="0"/>
              </a:rPr>
              <a:t> item) {</a:t>
            </a:r>
            <a:br>
              <a:rPr lang="fr-FR" sz="1200" dirty="0" smtClean="0">
                <a:latin typeface="Courier New" pitchFamily="49" charset="0"/>
                <a:cs typeface="Courier New" pitchFamily="49" charset="0"/>
              </a:rPr>
            </a:br>
            <a:r>
              <a:rPr lang="en-US" sz="1200" dirty="0" smtClean="0">
                <a:latin typeface="Courier New" pitchFamily="49" charset="0"/>
                <a:cs typeface="Courier New" pitchFamily="49" charset="0"/>
              </a:rPr>
              <a:t>  // error checking omitted…</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if (queue-&gt;buffer[queue-&gt;head]) {</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errno</a:t>
            </a:r>
            <a:r>
              <a:rPr lang="en-US" sz="1200" dirty="0" smtClean="0">
                <a:latin typeface="Courier New" pitchFamily="49" charset="0"/>
                <a:cs typeface="Courier New" pitchFamily="49" charset="0"/>
              </a:rPr>
              <a:t> = ERR_QUEUE_FULL; return 1;</a:t>
            </a:r>
          </a:p>
          <a:p>
            <a:r>
              <a:rPr lang="en-US" sz="1200" dirty="0" smtClean="0">
                <a:latin typeface="Courier New" pitchFamily="49" charset="0"/>
                <a:cs typeface="Courier New" pitchFamily="49" charset="0"/>
              </a:rPr>
              <a:t>  }</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queue-&gt;buffer[queue-&gt;head] = item;</a:t>
            </a:r>
          </a:p>
          <a:p>
            <a:r>
              <a:rPr lang="en-US" sz="1200" dirty="0" smtClean="0">
                <a:latin typeface="Courier New" pitchFamily="49" charset="0"/>
                <a:cs typeface="Courier New" pitchFamily="49" charset="0"/>
              </a:rPr>
              <a:t>  (queue-&gt;head &lt; queue-&gt;size - 1) ? ++queue-&gt;head : 0;</a:t>
            </a:r>
          </a:p>
          <a:p>
            <a:r>
              <a:rPr lang="en-US" sz="1200" dirty="0" smtClean="0">
                <a:latin typeface="Courier New" pitchFamily="49" charset="0"/>
                <a:cs typeface="Courier New" pitchFamily="49" charset="0"/>
              </a:rPr>
              <a:t>  return 0;</a:t>
            </a:r>
          </a:p>
          <a:p>
            <a:r>
              <a:rPr lang="en-US" sz="1200" dirty="0" smtClean="0">
                <a:latin typeface="Courier New" pitchFamily="49" charset="0"/>
                <a:cs typeface="Courier New" pitchFamily="49" charset="0"/>
              </a:rPr>
              <a:t>}</a:t>
            </a:r>
          </a:p>
          <a:p>
            <a:endParaRPr lang="en-US" sz="1200" dirty="0" smtClean="0">
              <a:latin typeface="Courier New" pitchFamily="49" charset="0"/>
              <a:cs typeface="Courier New" pitchFamily="49" charset="0"/>
            </a:endParaRPr>
          </a:p>
          <a:p>
            <a:r>
              <a:rPr lang="fr-FR" sz="1200" dirty="0" err="1" smtClean="0">
                <a:latin typeface="Courier New" pitchFamily="49" charset="0"/>
                <a:cs typeface="Courier New" pitchFamily="49" charset="0"/>
              </a:rPr>
              <a:t>int</a:t>
            </a:r>
            <a:r>
              <a:rPr lang="fr-FR" sz="1200" dirty="0" smtClean="0">
                <a:latin typeface="Courier New" pitchFamily="49" charset="0"/>
                <a:cs typeface="Courier New" pitchFamily="49" charset="0"/>
              </a:rPr>
              <a:t> </a:t>
            </a:r>
            <a:r>
              <a:rPr lang="fr-FR" sz="1200" b="1" dirty="0" err="1" smtClean="0">
                <a:latin typeface="Courier New" pitchFamily="49" charset="0"/>
                <a:cs typeface="Courier New" pitchFamily="49" charset="0"/>
              </a:rPr>
              <a:t>queue_dequeue</a:t>
            </a:r>
            <a:r>
              <a:rPr lang="fr-FR" sz="1200" dirty="0" smtClean="0">
                <a:latin typeface="Courier New" pitchFamily="49" charset="0"/>
                <a:cs typeface="Courier New" pitchFamily="49" charset="0"/>
              </a:rPr>
              <a:t>(</a:t>
            </a:r>
            <a:r>
              <a:rPr lang="fr-FR" sz="1200" dirty="0" err="1" smtClean="0">
                <a:latin typeface="Courier New" pitchFamily="49" charset="0"/>
                <a:cs typeface="Courier New" pitchFamily="49" charset="0"/>
              </a:rPr>
              <a:t>queue_t</a:t>
            </a:r>
            <a:r>
              <a:rPr lang="fr-FR" sz="1200" dirty="0" smtClean="0">
                <a:latin typeface="Courier New" pitchFamily="49" charset="0"/>
                <a:cs typeface="Courier New" pitchFamily="49" charset="0"/>
              </a:rPr>
              <a:t> *queue, </a:t>
            </a:r>
            <a:r>
              <a:rPr lang="fr-FR" sz="1200" dirty="0" err="1" smtClean="0">
                <a:latin typeface="Courier New" pitchFamily="49" charset="0"/>
                <a:cs typeface="Courier New" pitchFamily="49" charset="0"/>
              </a:rPr>
              <a:t>queue_item_t</a:t>
            </a:r>
            <a:r>
              <a:rPr lang="fr-FR" sz="1200" dirty="0" smtClean="0">
                <a:latin typeface="Courier New" pitchFamily="49" charset="0"/>
                <a:cs typeface="Courier New" pitchFamily="49" charset="0"/>
              </a:rPr>
              <a:t> *item) {</a:t>
            </a:r>
          </a:p>
          <a:p>
            <a:r>
              <a:rPr lang="en-US" sz="1200" dirty="0" smtClean="0">
                <a:latin typeface="Courier New" pitchFamily="49" charset="0"/>
                <a:cs typeface="Courier New" pitchFamily="49" charset="0"/>
              </a:rPr>
              <a:t>  // error checking omitted…</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*item = queue-&gt;buffer[queue-&gt;tail];</a:t>
            </a:r>
          </a:p>
          <a:p>
            <a:r>
              <a:rPr lang="en-US" sz="1200" dirty="0" smtClean="0">
                <a:latin typeface="Courier New" pitchFamily="49" charset="0"/>
                <a:cs typeface="Courier New" pitchFamily="49" charset="0"/>
              </a:rPr>
              <a:t>  if (!*item) {</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errno</a:t>
            </a:r>
            <a:r>
              <a:rPr lang="en-US" sz="1200" dirty="0" smtClean="0">
                <a:latin typeface="Courier New" pitchFamily="49" charset="0"/>
                <a:cs typeface="Courier New" pitchFamily="49" charset="0"/>
              </a:rPr>
              <a:t> = ERR_QUEUE_EMPTY; return 1;</a:t>
            </a:r>
          </a:p>
          <a:p>
            <a:r>
              <a:rPr lang="en-US" sz="1200" dirty="0" smtClean="0">
                <a:latin typeface="Courier New" pitchFamily="49" charset="0"/>
                <a:cs typeface="Courier New" pitchFamily="49" charset="0"/>
              </a:rPr>
              <a:t>  }</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queue-&gt;buffer[queue-&gt;tail] = NULL;</a:t>
            </a:r>
          </a:p>
          <a:p>
            <a:r>
              <a:rPr lang="fr-FR" sz="1200" dirty="0" smtClean="0">
                <a:latin typeface="Courier New" pitchFamily="49" charset="0"/>
                <a:cs typeface="Courier New" pitchFamily="49" charset="0"/>
              </a:rPr>
              <a:t>  (queue-&gt;</a:t>
            </a:r>
            <a:r>
              <a:rPr lang="fr-FR" sz="1200" dirty="0" err="1" smtClean="0">
                <a:latin typeface="Courier New" pitchFamily="49" charset="0"/>
                <a:cs typeface="Courier New" pitchFamily="49" charset="0"/>
              </a:rPr>
              <a:t>tail</a:t>
            </a:r>
            <a:r>
              <a:rPr lang="fr-FR" sz="1200" dirty="0" smtClean="0">
                <a:latin typeface="Courier New" pitchFamily="49" charset="0"/>
                <a:cs typeface="Courier New" pitchFamily="49" charset="0"/>
              </a:rPr>
              <a:t> &lt; queue-&gt;size -1) ? ++queue-&gt;</a:t>
            </a:r>
            <a:r>
              <a:rPr lang="fr-FR" sz="1200" dirty="0" err="1" smtClean="0">
                <a:latin typeface="Courier New" pitchFamily="49" charset="0"/>
                <a:cs typeface="Courier New" pitchFamily="49" charset="0"/>
              </a:rPr>
              <a:t>tail</a:t>
            </a:r>
            <a:r>
              <a:rPr lang="fr-FR" sz="1200" dirty="0" smtClean="0">
                <a:latin typeface="Courier New" pitchFamily="49" charset="0"/>
                <a:cs typeface="Courier New" pitchFamily="49" charset="0"/>
              </a:rPr>
              <a:t> : 0;</a:t>
            </a:r>
          </a:p>
          <a:p>
            <a:r>
              <a:rPr lang="en-US" sz="1200" dirty="0" smtClean="0">
                <a:latin typeface="Courier New" pitchFamily="49" charset="0"/>
                <a:cs typeface="Courier New" pitchFamily="49" charset="0"/>
              </a:rPr>
              <a:t>  return 0;</a:t>
            </a:r>
          </a:p>
          <a:p>
            <a:r>
              <a:rPr lang="en-US" sz="1200" dirty="0" smtClean="0">
                <a:latin typeface="Courier New" pitchFamily="49" charset="0"/>
                <a:cs typeface="Courier New" pitchFamily="49" charset="0"/>
              </a:rPr>
              <a:t>}</a:t>
            </a:r>
          </a:p>
          <a:p>
            <a:endParaRPr lang="en-US" sz="1200" dirty="0" smtClean="0">
              <a:latin typeface="Courier New" pitchFamily="49" charset="0"/>
              <a:cs typeface="Courier New" pitchFamily="49" charset="0"/>
            </a:endParaRPr>
          </a:p>
        </p:txBody>
      </p:sp>
      <p:pic>
        <p:nvPicPr>
          <p:cNvPr id="5" name="Picture 4" descr="Capture2.PNG"/>
          <p:cNvPicPr>
            <a:picLocks noChangeAspect="1"/>
          </p:cNvPicPr>
          <p:nvPr/>
        </p:nvPicPr>
        <p:blipFill>
          <a:blip r:embed="rId2" cstate="print"/>
          <a:stretch>
            <a:fillRect/>
          </a:stretch>
        </p:blipFill>
        <p:spPr>
          <a:xfrm>
            <a:off x="838200" y="993140"/>
            <a:ext cx="7467600" cy="4569460"/>
          </a:xfrm>
          <a:prstGeom prst="rect">
            <a:avLst/>
          </a:prstGeom>
        </p:spPr>
      </p:pic>
    </p:spTree>
    <p:extLst>
      <p:ext uri="{BB962C8B-B14F-4D97-AF65-F5344CB8AC3E}">
        <p14:creationId xmlns:p14="http://schemas.microsoft.com/office/powerpoint/2010/main" xmlns="" val="3341630583"/>
      </p:ext>
    </p:extLst>
  </p:cSld>
  <p:clrMapOvr>
    <a:masterClrMapping/>
  </p:clrMapOvr>
  <p:transition>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Races Resolved</a:t>
            </a:r>
            <a:endParaRPr lang="en-US" dirty="0"/>
          </a:p>
        </p:txBody>
      </p:sp>
      <p:sp>
        <p:nvSpPr>
          <p:cNvPr id="3" name="Content Placeholder 2"/>
          <p:cNvSpPr>
            <a:spLocks noGrp="1"/>
          </p:cNvSpPr>
          <p:nvPr>
            <p:ph type="body" sz="quarter" idx="10"/>
          </p:nvPr>
        </p:nvSpPr>
        <p:spPr>
          <a:xfrm>
            <a:off x="533399" y="5390733"/>
            <a:ext cx="8277225" cy="955542"/>
          </a:xfrm>
        </p:spPr>
        <p:txBody>
          <a:bodyPr>
            <a:normAutofit fontScale="85000" lnSpcReduction="20000"/>
          </a:bodyPr>
          <a:lstStyle/>
          <a:p>
            <a:r>
              <a:rPr lang="en-US" sz="2000" dirty="0" smtClean="0"/>
              <a:t>No races found unless queue empty or full</a:t>
            </a:r>
          </a:p>
          <a:p>
            <a:r>
              <a:rPr lang="en-US" sz="2000" dirty="0" smtClean="0"/>
              <a:t>Benign races assuming pointer writes are atomic</a:t>
            </a:r>
          </a:p>
          <a:p>
            <a:r>
              <a:rPr lang="en-US" sz="2000" dirty="0" smtClean="0"/>
              <a:t>Raises issues of vague C/C++ memory models</a:t>
            </a:r>
            <a:endParaRPr lang="en-US" sz="2000" dirty="0"/>
          </a:p>
        </p:txBody>
      </p:sp>
      <p:sp>
        <p:nvSpPr>
          <p:cNvPr id="4" name="Content Placeholder 1"/>
          <p:cNvSpPr txBox="1">
            <a:spLocks/>
          </p:cNvSpPr>
          <p:nvPr/>
        </p:nvSpPr>
        <p:spPr bwMode="auto">
          <a:xfrm>
            <a:off x="1831964" y="834516"/>
            <a:ext cx="5940436" cy="4514482"/>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r>
              <a:rPr lang="fr-FR" sz="1200" dirty="0" err="1" smtClean="0">
                <a:latin typeface="Courier New" pitchFamily="49" charset="0"/>
                <a:cs typeface="Courier New" pitchFamily="49" charset="0"/>
              </a:rPr>
              <a:t>int</a:t>
            </a:r>
            <a:r>
              <a:rPr lang="fr-FR" sz="1200" dirty="0" smtClean="0">
                <a:latin typeface="Courier New" pitchFamily="49" charset="0"/>
                <a:cs typeface="Courier New" pitchFamily="49" charset="0"/>
              </a:rPr>
              <a:t> </a:t>
            </a:r>
            <a:r>
              <a:rPr lang="fr-FR" sz="1200" b="1" dirty="0" err="1" smtClean="0">
                <a:latin typeface="Courier New" pitchFamily="49" charset="0"/>
                <a:cs typeface="Courier New" pitchFamily="49" charset="0"/>
              </a:rPr>
              <a:t>queue_enqueue</a:t>
            </a:r>
            <a:r>
              <a:rPr lang="fr-FR" sz="1200" dirty="0" smtClean="0">
                <a:latin typeface="Courier New" pitchFamily="49" charset="0"/>
                <a:cs typeface="Courier New" pitchFamily="49" charset="0"/>
              </a:rPr>
              <a:t>(</a:t>
            </a:r>
            <a:r>
              <a:rPr lang="fr-FR" sz="1200" dirty="0" err="1" smtClean="0">
                <a:latin typeface="Courier New" pitchFamily="49" charset="0"/>
                <a:cs typeface="Courier New" pitchFamily="49" charset="0"/>
              </a:rPr>
              <a:t>queue_t</a:t>
            </a:r>
            <a:r>
              <a:rPr lang="fr-FR" sz="1200" dirty="0" smtClean="0">
                <a:latin typeface="Courier New" pitchFamily="49" charset="0"/>
                <a:cs typeface="Courier New" pitchFamily="49" charset="0"/>
              </a:rPr>
              <a:t> *queue, </a:t>
            </a:r>
            <a:r>
              <a:rPr lang="fr-FR" sz="1200" dirty="0" err="1" smtClean="0">
                <a:latin typeface="Courier New" pitchFamily="49" charset="0"/>
                <a:cs typeface="Courier New" pitchFamily="49" charset="0"/>
              </a:rPr>
              <a:t>queue_item_t</a:t>
            </a:r>
            <a:r>
              <a:rPr lang="fr-FR" sz="1200" dirty="0" smtClean="0">
                <a:latin typeface="Courier New" pitchFamily="49" charset="0"/>
                <a:cs typeface="Courier New" pitchFamily="49" charset="0"/>
              </a:rPr>
              <a:t> item) {</a:t>
            </a:r>
            <a:br>
              <a:rPr lang="fr-FR" sz="1200" dirty="0" smtClean="0">
                <a:latin typeface="Courier New" pitchFamily="49" charset="0"/>
                <a:cs typeface="Courier New" pitchFamily="49" charset="0"/>
              </a:rPr>
            </a:br>
            <a:r>
              <a:rPr lang="en-US" sz="1200" dirty="0" smtClean="0">
                <a:latin typeface="Courier New" pitchFamily="49" charset="0"/>
                <a:cs typeface="Courier New" pitchFamily="49" charset="0"/>
              </a:rPr>
              <a:t>  // error checking and locks omitted…</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if (</a:t>
            </a:r>
            <a:r>
              <a:rPr lang="en-US" sz="1200" dirty="0" smtClean="0">
                <a:solidFill>
                  <a:srgbClr val="FE5D10"/>
                </a:solidFill>
                <a:latin typeface="Courier New" pitchFamily="49" charset="0"/>
                <a:cs typeface="Courier New" pitchFamily="49" charset="0"/>
              </a:rPr>
              <a:t>queue-&gt;buffer[queue-&gt;head]</a:t>
            </a:r>
            <a:r>
              <a:rPr lang="en-US" sz="1200" dirty="0" smtClean="0">
                <a:latin typeface="Courier New" pitchFamily="49" charset="0"/>
                <a:cs typeface="Courier New" pitchFamily="49" charset="0"/>
              </a:rPr>
              <a:t>) {</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errno</a:t>
            </a:r>
            <a:r>
              <a:rPr lang="en-US" sz="1200" dirty="0" smtClean="0">
                <a:latin typeface="Courier New" pitchFamily="49" charset="0"/>
                <a:cs typeface="Courier New" pitchFamily="49" charset="0"/>
              </a:rPr>
              <a:t> = ERR_QUEUE_FULL; return 1;</a:t>
            </a:r>
          </a:p>
          <a:p>
            <a:r>
              <a:rPr lang="en-US" sz="1200" dirty="0" smtClean="0">
                <a:latin typeface="Courier New" pitchFamily="49" charset="0"/>
                <a:cs typeface="Courier New" pitchFamily="49" charset="0"/>
              </a:rPr>
              <a:t>  }</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a:t>
            </a:r>
            <a:r>
              <a:rPr lang="en-US" sz="1200" dirty="0" smtClean="0">
                <a:solidFill>
                  <a:srgbClr val="FE5D10"/>
                </a:solidFill>
                <a:latin typeface="Courier New" pitchFamily="49" charset="0"/>
                <a:cs typeface="Courier New" pitchFamily="49" charset="0"/>
              </a:rPr>
              <a:t>queue-&gt;buffer[queue-&gt;head] = item;</a:t>
            </a:r>
          </a:p>
          <a:p>
            <a:r>
              <a:rPr lang="en-US" sz="1200" dirty="0" smtClean="0">
                <a:solidFill>
                  <a:srgbClr val="FE5D10"/>
                </a:solidFill>
                <a:latin typeface="Courier New" pitchFamily="49" charset="0"/>
                <a:cs typeface="Courier New" pitchFamily="49" charset="0"/>
              </a:rPr>
              <a:t>  (queue-&gt;head &lt; queue-&gt;size - 1) ? ++queue-&gt;head : 0;</a:t>
            </a:r>
          </a:p>
          <a:p>
            <a:r>
              <a:rPr lang="en-US" sz="1200" dirty="0" smtClean="0">
                <a:latin typeface="Courier New" pitchFamily="49" charset="0"/>
                <a:cs typeface="Courier New" pitchFamily="49" charset="0"/>
              </a:rPr>
              <a:t>  return 0;</a:t>
            </a:r>
          </a:p>
          <a:p>
            <a:r>
              <a:rPr lang="en-US" sz="1200" dirty="0" smtClean="0">
                <a:latin typeface="Courier New" pitchFamily="49" charset="0"/>
                <a:cs typeface="Courier New" pitchFamily="49" charset="0"/>
              </a:rPr>
              <a:t>}</a:t>
            </a:r>
          </a:p>
          <a:p>
            <a:endParaRPr lang="en-US" sz="1200" dirty="0" smtClean="0">
              <a:latin typeface="Courier New" pitchFamily="49" charset="0"/>
              <a:cs typeface="Courier New" pitchFamily="49" charset="0"/>
            </a:endParaRPr>
          </a:p>
          <a:p>
            <a:r>
              <a:rPr lang="fr-FR" sz="1200" dirty="0" err="1" smtClean="0">
                <a:latin typeface="Courier New" pitchFamily="49" charset="0"/>
                <a:cs typeface="Courier New" pitchFamily="49" charset="0"/>
              </a:rPr>
              <a:t>int</a:t>
            </a:r>
            <a:r>
              <a:rPr lang="fr-FR" sz="1200" dirty="0" smtClean="0">
                <a:latin typeface="Courier New" pitchFamily="49" charset="0"/>
                <a:cs typeface="Courier New" pitchFamily="49" charset="0"/>
              </a:rPr>
              <a:t> </a:t>
            </a:r>
            <a:r>
              <a:rPr lang="fr-FR" sz="1200" b="1" dirty="0" err="1" smtClean="0">
                <a:latin typeface="Courier New" pitchFamily="49" charset="0"/>
                <a:cs typeface="Courier New" pitchFamily="49" charset="0"/>
              </a:rPr>
              <a:t>queue_dequeue</a:t>
            </a:r>
            <a:r>
              <a:rPr lang="fr-FR" sz="1200" dirty="0" smtClean="0">
                <a:latin typeface="Courier New" pitchFamily="49" charset="0"/>
                <a:cs typeface="Courier New" pitchFamily="49" charset="0"/>
              </a:rPr>
              <a:t>(</a:t>
            </a:r>
            <a:r>
              <a:rPr lang="fr-FR" sz="1200" dirty="0" err="1" smtClean="0">
                <a:latin typeface="Courier New" pitchFamily="49" charset="0"/>
                <a:cs typeface="Courier New" pitchFamily="49" charset="0"/>
              </a:rPr>
              <a:t>queue_t</a:t>
            </a:r>
            <a:r>
              <a:rPr lang="fr-FR" sz="1200" dirty="0" smtClean="0">
                <a:latin typeface="Courier New" pitchFamily="49" charset="0"/>
                <a:cs typeface="Courier New" pitchFamily="49" charset="0"/>
              </a:rPr>
              <a:t> *queue, </a:t>
            </a:r>
            <a:r>
              <a:rPr lang="fr-FR" sz="1200" dirty="0" err="1" smtClean="0">
                <a:latin typeface="Courier New" pitchFamily="49" charset="0"/>
                <a:cs typeface="Courier New" pitchFamily="49" charset="0"/>
              </a:rPr>
              <a:t>queue_item_t</a:t>
            </a:r>
            <a:r>
              <a:rPr lang="fr-FR" sz="1200" dirty="0" smtClean="0">
                <a:latin typeface="Courier New" pitchFamily="49" charset="0"/>
                <a:cs typeface="Courier New" pitchFamily="49" charset="0"/>
              </a:rPr>
              <a:t> *item) {</a:t>
            </a:r>
          </a:p>
          <a:p>
            <a:r>
              <a:rPr lang="en-US" sz="1200" dirty="0" smtClean="0">
                <a:latin typeface="Courier New" pitchFamily="49" charset="0"/>
                <a:cs typeface="Courier New" pitchFamily="49" charset="0"/>
              </a:rPr>
              <a:t>  // error checking and locks omitted…</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a:t>
            </a:r>
            <a:r>
              <a:rPr lang="en-US" sz="1200" dirty="0" smtClean="0">
                <a:solidFill>
                  <a:srgbClr val="FE5D10"/>
                </a:solidFill>
                <a:latin typeface="Courier New" pitchFamily="49" charset="0"/>
                <a:cs typeface="Courier New" pitchFamily="49" charset="0"/>
              </a:rPr>
              <a:t>*item = queue-&gt;buffer[queue-&gt;tail</a:t>
            </a:r>
            <a:r>
              <a:rPr lang="en-US" sz="1200" dirty="0" smtClean="0">
                <a:latin typeface="Courier New" pitchFamily="49" charset="0"/>
                <a:cs typeface="Courier New" pitchFamily="49" charset="0"/>
              </a:rPr>
              <a:t>];</a:t>
            </a:r>
          </a:p>
          <a:p>
            <a:r>
              <a:rPr lang="en-US" sz="1200" dirty="0" smtClean="0">
                <a:latin typeface="Courier New" pitchFamily="49" charset="0"/>
                <a:cs typeface="Courier New" pitchFamily="49" charset="0"/>
              </a:rPr>
              <a:t>  if (!</a:t>
            </a:r>
            <a:r>
              <a:rPr lang="en-US" sz="1200" dirty="0" smtClean="0">
                <a:solidFill>
                  <a:srgbClr val="FE5D10"/>
                </a:solidFill>
                <a:latin typeface="Courier New" pitchFamily="49" charset="0"/>
                <a:cs typeface="Courier New" pitchFamily="49" charset="0"/>
              </a:rPr>
              <a:t>*item</a:t>
            </a:r>
            <a:r>
              <a:rPr lang="en-US" sz="1200" dirty="0" smtClean="0">
                <a:latin typeface="Courier New" pitchFamily="49" charset="0"/>
                <a:cs typeface="Courier New" pitchFamily="49" charset="0"/>
              </a:rPr>
              <a:t>) {</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errno</a:t>
            </a:r>
            <a:r>
              <a:rPr lang="en-US" sz="1200" dirty="0" smtClean="0">
                <a:latin typeface="Courier New" pitchFamily="49" charset="0"/>
                <a:cs typeface="Courier New" pitchFamily="49" charset="0"/>
              </a:rPr>
              <a:t> = ERR_QUEUE_EMPTY; return 1;</a:t>
            </a:r>
          </a:p>
          <a:p>
            <a:r>
              <a:rPr lang="en-US" sz="1200" dirty="0" smtClean="0">
                <a:latin typeface="Courier New" pitchFamily="49" charset="0"/>
                <a:cs typeface="Courier New" pitchFamily="49" charset="0"/>
              </a:rPr>
              <a:t>  }</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a:t>
            </a:r>
            <a:r>
              <a:rPr lang="en-US" sz="1200" dirty="0" smtClean="0">
                <a:solidFill>
                  <a:srgbClr val="FE5D10"/>
                </a:solidFill>
                <a:latin typeface="Courier New" pitchFamily="49" charset="0"/>
                <a:cs typeface="Courier New" pitchFamily="49" charset="0"/>
              </a:rPr>
              <a:t>queue-&gt;buffer[queue-&gt;tail] = NULL;</a:t>
            </a:r>
          </a:p>
          <a:p>
            <a:r>
              <a:rPr lang="fr-FR" sz="1200" dirty="0" smtClean="0">
                <a:solidFill>
                  <a:srgbClr val="FE5D10"/>
                </a:solidFill>
                <a:latin typeface="Courier New" pitchFamily="49" charset="0"/>
                <a:cs typeface="Courier New" pitchFamily="49" charset="0"/>
              </a:rPr>
              <a:t>  (queue-&gt;</a:t>
            </a:r>
            <a:r>
              <a:rPr lang="fr-FR" sz="1200" dirty="0" err="1" smtClean="0">
                <a:solidFill>
                  <a:srgbClr val="FE5D10"/>
                </a:solidFill>
                <a:latin typeface="Courier New" pitchFamily="49" charset="0"/>
                <a:cs typeface="Courier New" pitchFamily="49" charset="0"/>
              </a:rPr>
              <a:t>tail</a:t>
            </a:r>
            <a:r>
              <a:rPr lang="fr-FR" sz="1200" dirty="0" smtClean="0">
                <a:solidFill>
                  <a:srgbClr val="FE5D10"/>
                </a:solidFill>
                <a:latin typeface="Courier New" pitchFamily="49" charset="0"/>
                <a:cs typeface="Courier New" pitchFamily="49" charset="0"/>
              </a:rPr>
              <a:t> &lt; queue-&gt;size -1) ? ++queue-&gt;</a:t>
            </a:r>
            <a:r>
              <a:rPr lang="fr-FR" sz="1200" dirty="0" err="1" smtClean="0">
                <a:solidFill>
                  <a:srgbClr val="FE5D10"/>
                </a:solidFill>
                <a:latin typeface="Courier New" pitchFamily="49" charset="0"/>
                <a:cs typeface="Courier New" pitchFamily="49" charset="0"/>
              </a:rPr>
              <a:t>tail</a:t>
            </a:r>
            <a:r>
              <a:rPr lang="fr-FR" sz="1200" dirty="0" smtClean="0">
                <a:solidFill>
                  <a:srgbClr val="FE5D10"/>
                </a:solidFill>
                <a:latin typeface="Courier New" pitchFamily="49" charset="0"/>
                <a:cs typeface="Courier New" pitchFamily="49" charset="0"/>
              </a:rPr>
              <a:t> : 0;</a:t>
            </a:r>
          </a:p>
          <a:p>
            <a:r>
              <a:rPr lang="en-US" sz="1200" dirty="0" smtClean="0">
                <a:latin typeface="Courier New" pitchFamily="49" charset="0"/>
                <a:cs typeface="Courier New" pitchFamily="49" charset="0"/>
              </a:rPr>
              <a:t>  return 0;</a:t>
            </a:r>
          </a:p>
          <a:p>
            <a:r>
              <a:rPr lang="en-US" sz="1200" dirty="0" smtClean="0">
                <a:latin typeface="Courier New" pitchFamily="49" charset="0"/>
                <a:cs typeface="Courier New" pitchFamily="49" charset="0"/>
              </a:rPr>
              <a:t>}</a:t>
            </a:r>
          </a:p>
          <a:p>
            <a:endParaRPr lang="en-US" sz="1200" dirty="0" smtClean="0">
              <a:latin typeface="Courier New" pitchFamily="49" charset="0"/>
              <a:cs typeface="Courier New" pitchFamily="49" charset="0"/>
            </a:endParaRPr>
          </a:p>
        </p:txBody>
      </p:sp>
    </p:spTree>
    <p:extLst>
      <p:ext uri="{BB962C8B-B14F-4D97-AF65-F5344CB8AC3E}">
        <p14:creationId xmlns:p14="http://schemas.microsoft.com/office/powerpoint/2010/main" xmlns="" val="93993276"/>
      </p:ext>
    </p:extLst>
  </p:cSld>
  <p:clrMapOvr>
    <a:masterClrMapping/>
  </p:clrMapOvr>
  <p:transition>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Testbench</a:t>
            </a:r>
            <a:r>
              <a:rPr lang="en-US" dirty="0" smtClean="0"/>
              <a:t> - Cache Line Optimization</a:t>
            </a:r>
            <a:endParaRPr lang="en-US" dirty="0"/>
          </a:p>
        </p:txBody>
      </p:sp>
      <p:sp>
        <p:nvSpPr>
          <p:cNvPr id="3" name="Content Placeholder 2"/>
          <p:cNvSpPr>
            <a:spLocks noGrp="1"/>
          </p:cNvSpPr>
          <p:nvPr>
            <p:ph type="body" sz="quarter" idx="10"/>
          </p:nvPr>
        </p:nvSpPr>
        <p:spPr>
          <a:xfrm>
            <a:off x="533399" y="5187916"/>
            <a:ext cx="8277225" cy="1213055"/>
          </a:xfrm>
        </p:spPr>
        <p:txBody>
          <a:bodyPr>
            <a:normAutofit/>
          </a:bodyPr>
          <a:lstStyle/>
          <a:p>
            <a:r>
              <a:rPr lang="en-US" sz="2000" dirty="0" smtClean="0"/>
              <a:t>Significant cache line invalidation between cores</a:t>
            </a:r>
          </a:p>
          <a:p>
            <a:r>
              <a:rPr lang="en-US" sz="2000" dirty="0" err="1" smtClean="0"/>
              <a:t>Enqueuing</a:t>
            </a:r>
            <a:r>
              <a:rPr lang="en-US" sz="2000" dirty="0" smtClean="0"/>
              <a:t>/</a:t>
            </a:r>
            <a:r>
              <a:rPr lang="en-US" sz="2000" dirty="0" err="1" smtClean="0"/>
              <a:t>dequeueing</a:t>
            </a:r>
            <a:r>
              <a:rPr lang="en-US" sz="2000" dirty="0" smtClean="0"/>
              <a:t> a buffered cache line of items removes invalidations</a:t>
            </a:r>
            <a:endParaRPr lang="en-US" sz="2000" dirty="0"/>
          </a:p>
        </p:txBody>
      </p:sp>
      <p:pic>
        <p:nvPicPr>
          <p:cNvPr id="5" name="Picture 4" descr="Capture3.PNG"/>
          <p:cNvPicPr>
            <a:picLocks noChangeAspect="1"/>
          </p:cNvPicPr>
          <p:nvPr/>
        </p:nvPicPr>
        <p:blipFill>
          <a:blip r:embed="rId2" cstate="print"/>
          <a:stretch>
            <a:fillRect/>
          </a:stretch>
        </p:blipFill>
        <p:spPr>
          <a:xfrm>
            <a:off x="1498496" y="990600"/>
            <a:ext cx="6149719" cy="4113028"/>
          </a:xfrm>
          <a:prstGeom prst="rect">
            <a:avLst/>
          </a:prstGeom>
        </p:spPr>
      </p:pic>
    </p:spTree>
    <p:extLst>
      <p:ext uri="{BB962C8B-B14F-4D97-AF65-F5344CB8AC3E}">
        <p14:creationId xmlns:p14="http://schemas.microsoft.com/office/powerpoint/2010/main" xmlns="" val="1849589241"/>
      </p:ext>
    </p:extLst>
  </p:cSld>
  <p:clrMapOvr>
    <a:masterClrMapping/>
  </p:clrMapOvr>
  <p:transition>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Parallel Programming Abstractions</a:t>
            </a:r>
            <a:endParaRPr lang="en-US" dirty="0"/>
          </a:p>
        </p:txBody>
      </p:sp>
      <p:sp>
        <p:nvSpPr>
          <p:cNvPr id="3" name="Text Placeholder 2"/>
          <p:cNvSpPr>
            <a:spLocks noGrp="1"/>
          </p:cNvSpPr>
          <p:nvPr>
            <p:ph type="body" sz="quarter" idx="10"/>
          </p:nvPr>
        </p:nvSpPr>
        <p:spPr>
          <a:xfrm>
            <a:off x="533399" y="1259087"/>
            <a:ext cx="8277225" cy="4667249"/>
          </a:xfrm>
        </p:spPr>
        <p:txBody>
          <a:bodyPr/>
          <a:lstStyle/>
          <a:p>
            <a:pPr>
              <a:spcBef>
                <a:spcPts val="3600"/>
              </a:spcBef>
            </a:pPr>
            <a:r>
              <a:rPr lang="en-US" dirty="0" smtClean="0"/>
              <a:t>Fork-Join</a:t>
            </a:r>
          </a:p>
          <a:p>
            <a:pPr>
              <a:spcBef>
                <a:spcPts val="3600"/>
              </a:spcBef>
            </a:pPr>
            <a:r>
              <a:rPr lang="en-US" dirty="0" smtClean="0"/>
              <a:t>Pipeline</a:t>
            </a:r>
          </a:p>
          <a:p>
            <a:pPr>
              <a:spcBef>
                <a:spcPts val="3600"/>
              </a:spcBef>
            </a:pPr>
            <a:r>
              <a:rPr lang="en-US" dirty="0" smtClean="0"/>
              <a:t>Barriers</a:t>
            </a:r>
          </a:p>
          <a:p>
            <a:pPr>
              <a:spcBef>
                <a:spcPts val="3600"/>
              </a:spcBef>
            </a:pPr>
            <a:r>
              <a:rPr lang="en-US" dirty="0" smtClean="0"/>
              <a:t>Divide and conquer</a:t>
            </a:r>
          </a:p>
          <a:p>
            <a:pPr>
              <a:spcBef>
                <a:spcPts val="3600"/>
              </a:spcBef>
            </a:pPr>
            <a:r>
              <a:rPr lang="en-US" dirty="0" smtClean="0"/>
              <a:t>Work stealing</a:t>
            </a:r>
          </a:p>
          <a:p>
            <a:pPr>
              <a:spcBef>
                <a:spcPts val="3600"/>
              </a:spcBef>
            </a:pPr>
            <a:r>
              <a:rPr lang="en-US" dirty="0" smtClean="0"/>
              <a:t>Map reduce</a:t>
            </a:r>
          </a:p>
          <a:p>
            <a:pPr>
              <a:spcBef>
                <a:spcPts val="3600"/>
              </a:spcBef>
            </a:pPr>
            <a:endParaRPr lang="en-US" dirty="0" smtClean="0"/>
          </a:p>
          <a:p>
            <a:pPr>
              <a:spcBef>
                <a:spcPts val="3600"/>
              </a:spcBef>
            </a:pPr>
            <a:endParaRPr lang="en-US" dirty="0" smtClean="0"/>
          </a:p>
          <a:p>
            <a:pPr>
              <a:spcBef>
                <a:spcPts val="3600"/>
              </a:spcBef>
            </a:pPr>
            <a:endParaRPr lang="en-US" dirty="0"/>
          </a:p>
        </p:txBody>
      </p:sp>
      <p:pic>
        <p:nvPicPr>
          <p:cNvPr id="2253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52762" y="1984878"/>
            <a:ext cx="4373602" cy="30959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73096744"/>
      </p:ext>
    </p:extLst>
  </p:cSld>
  <p:clrMapOvr>
    <a:masterClrMapping/>
  </p:clrMapOvr>
  <p:transition>
    <p:fad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Fork-Join</a:t>
            </a:r>
            <a:endParaRPr lang="en-US" dirty="0"/>
          </a:p>
        </p:txBody>
      </p:sp>
      <p:sp>
        <p:nvSpPr>
          <p:cNvPr id="3" name="Content Placeholder 2"/>
          <p:cNvSpPr>
            <a:spLocks noGrp="1"/>
          </p:cNvSpPr>
          <p:nvPr>
            <p:ph type="body" sz="quarter" idx="10"/>
          </p:nvPr>
        </p:nvSpPr>
        <p:spPr>
          <a:xfrm>
            <a:off x="533399" y="4495799"/>
            <a:ext cx="8277225" cy="1458434"/>
          </a:xfrm>
        </p:spPr>
        <p:txBody>
          <a:bodyPr>
            <a:normAutofit/>
          </a:bodyPr>
          <a:lstStyle/>
          <a:p>
            <a:r>
              <a:rPr lang="en-US" dirty="0" smtClean="0"/>
              <a:t>Data parallel implementation of loops</a:t>
            </a:r>
          </a:p>
          <a:p>
            <a:r>
              <a:rPr lang="en-US" dirty="0" smtClean="0"/>
              <a:t>Master-workers where one thread manages</a:t>
            </a:r>
          </a:p>
          <a:p>
            <a:pPr lvl="1"/>
            <a:r>
              <a:rPr lang="en-US" dirty="0" smtClean="0"/>
              <a:t>Manager may do work or sleep, just like real life</a:t>
            </a:r>
            <a:endParaRPr lang="en-US" dirty="0"/>
          </a:p>
        </p:txBody>
      </p:sp>
      <p:grpSp>
        <p:nvGrpSpPr>
          <p:cNvPr id="6" name="Group 5"/>
          <p:cNvGrpSpPr/>
          <p:nvPr/>
        </p:nvGrpSpPr>
        <p:grpSpPr>
          <a:xfrm>
            <a:off x="2286000" y="1116408"/>
            <a:ext cx="4928549" cy="3124200"/>
            <a:chOff x="3663000" y="2286001"/>
            <a:chExt cx="4928549" cy="3124200"/>
          </a:xfrm>
        </p:grpSpPr>
        <p:pic>
          <p:nvPicPr>
            <p:cNvPr id="26626" name="Picture 2" descr="http://www.ecnmag.com/uploadedImages/ECN/Articles/2011/01/ec1101hc101Fig2-web.jpg"/>
            <p:cNvPicPr>
              <a:picLocks noChangeAspect="1" noChangeArrowheads="1"/>
            </p:cNvPicPr>
            <p:nvPr/>
          </p:nvPicPr>
          <p:blipFill>
            <a:blip r:embed="rId2" cstate="print"/>
            <a:srcRect/>
            <a:stretch>
              <a:fillRect/>
            </a:stretch>
          </p:blipFill>
          <p:spPr bwMode="auto">
            <a:xfrm>
              <a:off x="3663000" y="2286001"/>
              <a:ext cx="4928549" cy="3124200"/>
            </a:xfrm>
            <a:prstGeom prst="rect">
              <a:avLst/>
            </a:prstGeom>
            <a:noFill/>
          </p:spPr>
        </p:pic>
        <p:sp>
          <p:nvSpPr>
            <p:cNvPr id="5" name="Rectangle 4"/>
            <p:cNvSpPr/>
            <p:nvPr/>
          </p:nvSpPr>
          <p:spPr bwMode="auto">
            <a:xfrm>
              <a:off x="4876800" y="5105400"/>
              <a:ext cx="2514600" cy="30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grpSp>
    </p:spTree>
    <p:extLst>
      <p:ext uri="{BB962C8B-B14F-4D97-AF65-F5344CB8AC3E}">
        <p14:creationId xmlns:p14="http://schemas.microsoft.com/office/powerpoint/2010/main" xmlns="" val="163644104"/>
      </p:ext>
    </p:extLst>
  </p:cSld>
  <p:clrMapOvr>
    <a:masterClrMapping/>
  </p:clrMapOvr>
  <p:transition>
    <p:fad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Pipeline</a:t>
            </a:r>
            <a:endParaRPr lang="en-US" dirty="0"/>
          </a:p>
        </p:txBody>
      </p:sp>
      <p:sp>
        <p:nvSpPr>
          <p:cNvPr id="3" name="Content Placeholder 2"/>
          <p:cNvSpPr>
            <a:spLocks noGrp="1"/>
          </p:cNvSpPr>
          <p:nvPr>
            <p:ph type="body" sz="quarter" idx="10"/>
          </p:nvPr>
        </p:nvSpPr>
        <p:spPr>
          <a:xfrm>
            <a:off x="533399" y="3524697"/>
            <a:ext cx="8277225" cy="2300561"/>
          </a:xfrm>
        </p:spPr>
        <p:txBody>
          <a:bodyPr/>
          <a:lstStyle/>
          <a:p>
            <a:pPr>
              <a:spcBef>
                <a:spcPts val="1800"/>
              </a:spcBef>
            </a:pPr>
            <a:r>
              <a:rPr lang="en-US" dirty="0" smtClean="0"/>
              <a:t>Improve throughput by splitting task in stages</a:t>
            </a:r>
          </a:p>
          <a:p>
            <a:pPr>
              <a:spcBef>
                <a:spcPts val="1800"/>
              </a:spcBef>
            </a:pPr>
            <a:r>
              <a:rPr lang="en-US" dirty="0" smtClean="0"/>
              <a:t>Challenge is balancing stages</a:t>
            </a:r>
          </a:p>
          <a:p>
            <a:pPr>
              <a:spcBef>
                <a:spcPts val="1800"/>
              </a:spcBef>
            </a:pPr>
            <a:r>
              <a:rPr lang="en-US" dirty="0" smtClean="0"/>
              <a:t>May duplicate some stages to run in parallel</a:t>
            </a:r>
            <a:endParaRPr lang="en-US" dirty="0"/>
          </a:p>
        </p:txBody>
      </p:sp>
      <p:pic>
        <p:nvPicPr>
          <p:cNvPr id="25602" name="Picture 2" descr="http://blogs.microsoft.co.il/blogs/causality/image_65AFE2BC.png"/>
          <p:cNvPicPr>
            <a:picLocks noChangeAspect="1" noChangeArrowheads="1"/>
          </p:cNvPicPr>
          <p:nvPr/>
        </p:nvPicPr>
        <p:blipFill>
          <a:blip r:embed="rId2" cstate="print"/>
          <a:srcRect/>
          <a:stretch>
            <a:fillRect/>
          </a:stretch>
        </p:blipFill>
        <p:spPr bwMode="auto">
          <a:xfrm>
            <a:off x="457200" y="1852534"/>
            <a:ext cx="8226865" cy="1195466"/>
          </a:xfrm>
          <a:prstGeom prst="rect">
            <a:avLst/>
          </a:prstGeom>
          <a:noFill/>
        </p:spPr>
      </p:pic>
    </p:spTree>
    <p:extLst>
      <p:ext uri="{BB962C8B-B14F-4D97-AF65-F5344CB8AC3E}">
        <p14:creationId xmlns:p14="http://schemas.microsoft.com/office/powerpoint/2010/main" xmlns="" val="298460621"/>
      </p:ext>
    </p:extLst>
  </p:cSld>
  <p:clrMapOvr>
    <a:masterClrMapping/>
  </p:clrMapOvr>
  <p:transition>
    <p:fad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Barrier</a:t>
            </a:r>
            <a:endParaRPr lang="en-US" dirty="0"/>
          </a:p>
        </p:txBody>
      </p:sp>
      <p:sp>
        <p:nvSpPr>
          <p:cNvPr id="3" name="Content Placeholder 2"/>
          <p:cNvSpPr>
            <a:spLocks noGrp="1"/>
          </p:cNvSpPr>
          <p:nvPr>
            <p:ph type="body" sz="quarter" idx="10"/>
          </p:nvPr>
        </p:nvSpPr>
        <p:spPr>
          <a:xfrm>
            <a:off x="533399" y="5156803"/>
            <a:ext cx="8277225" cy="859849"/>
          </a:xfrm>
        </p:spPr>
        <p:txBody>
          <a:bodyPr/>
          <a:lstStyle/>
          <a:p>
            <a:r>
              <a:rPr lang="en-US" dirty="0" smtClean="0"/>
              <a:t>Trade thread create-destroy for condition variable signal-waits</a:t>
            </a:r>
            <a:endParaRPr lang="en-US" dirty="0"/>
          </a:p>
        </p:txBody>
      </p:sp>
      <p:pic>
        <p:nvPicPr>
          <p:cNvPr id="24578" name="Picture 2" descr="http://www.albahari.com/threading/Barrier.png"/>
          <p:cNvPicPr>
            <a:picLocks noChangeAspect="1" noChangeArrowheads="1"/>
          </p:cNvPicPr>
          <p:nvPr/>
        </p:nvPicPr>
        <p:blipFill>
          <a:blip r:embed="rId2" cstate="print"/>
          <a:srcRect/>
          <a:stretch>
            <a:fillRect/>
          </a:stretch>
        </p:blipFill>
        <p:spPr bwMode="auto">
          <a:xfrm>
            <a:off x="1371600" y="1371600"/>
            <a:ext cx="6191250" cy="3305175"/>
          </a:xfrm>
          <a:prstGeom prst="rect">
            <a:avLst/>
          </a:prstGeom>
          <a:noFill/>
        </p:spPr>
      </p:pic>
    </p:spTree>
    <p:extLst>
      <p:ext uri="{BB962C8B-B14F-4D97-AF65-F5344CB8AC3E}">
        <p14:creationId xmlns:p14="http://schemas.microsoft.com/office/powerpoint/2010/main" xmlns="" val="155391150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compass.freescale.net/livelink/livelink/224434779/Board_Top_IMG_3665.jpg?func=doc.Fetch&amp;nodeid=224434779"/>
          <p:cNvPicPr>
            <a:picLocks noChangeAspect="1" noChangeArrowheads="1"/>
          </p:cNvPicPr>
          <p:nvPr/>
        </p:nvPicPr>
        <p:blipFill>
          <a:blip r:embed="rId3" cstate="print"/>
          <a:srcRect l="23447" t="21432" r="19466" b="21990"/>
          <a:stretch>
            <a:fillRect/>
          </a:stretch>
        </p:blipFill>
        <p:spPr bwMode="auto">
          <a:xfrm>
            <a:off x="396471" y="1908324"/>
            <a:ext cx="3183104" cy="2103120"/>
          </a:xfrm>
          <a:prstGeom prst="rect">
            <a:avLst/>
          </a:prstGeom>
          <a:noFill/>
        </p:spPr>
      </p:pic>
      <p:sp>
        <p:nvSpPr>
          <p:cNvPr id="29699" name="Rectangle 2"/>
          <p:cNvSpPr>
            <a:spLocks noGrp="1" noChangeArrowheads="1"/>
          </p:cNvSpPr>
          <p:nvPr>
            <p:ph type="title"/>
          </p:nvPr>
        </p:nvSpPr>
        <p:spPr/>
        <p:txBody>
          <a:bodyPr/>
          <a:lstStyle/>
          <a:p>
            <a:pPr eaLnBrk="1" hangingPunct="1"/>
            <a:r>
              <a:rPr lang="en-US" dirty="0" smtClean="0"/>
              <a:t>Controller Module: TWR-P1025</a:t>
            </a:r>
            <a:r>
              <a:rPr lang="en-US" sz="2000" dirty="0" smtClean="0"/>
              <a:t/>
            </a:r>
            <a:br>
              <a:rPr lang="en-US" sz="2000" dirty="0" smtClean="0"/>
            </a:br>
            <a:r>
              <a:rPr lang="en-US" sz="2000" dirty="0" smtClean="0"/>
              <a:t>QorIQ P1025 controller module</a:t>
            </a:r>
            <a:endParaRPr lang="en-US" dirty="0" smtClean="0"/>
          </a:p>
        </p:txBody>
      </p:sp>
      <p:sp>
        <p:nvSpPr>
          <p:cNvPr id="29701" name="Text Box 10"/>
          <p:cNvSpPr txBox="1">
            <a:spLocks noChangeArrowheads="1"/>
          </p:cNvSpPr>
          <p:nvPr/>
        </p:nvSpPr>
        <p:spPr bwMode="auto">
          <a:xfrm>
            <a:off x="544811" y="1103792"/>
            <a:ext cx="2819400" cy="341313"/>
          </a:xfrm>
          <a:prstGeom prst="rect">
            <a:avLst/>
          </a:prstGeom>
          <a:noFill/>
          <a:ln w="9525">
            <a:noFill/>
            <a:miter lim="800000"/>
            <a:headEnd/>
            <a:tailEnd/>
          </a:ln>
        </p:spPr>
        <p:txBody>
          <a:bodyPr lIns="82945" tIns="41473" rIns="82945" bIns="41473">
            <a:spAutoFit/>
          </a:bodyPr>
          <a:lstStyle/>
          <a:p>
            <a:pPr algn="ctr" defTabSz="828675" hangingPunct="0">
              <a:lnSpc>
                <a:spcPct val="93000"/>
              </a:lnSpc>
              <a:spcBef>
                <a:spcPct val="50000"/>
              </a:spcBef>
              <a:buClr>
                <a:srgbClr val="000000"/>
              </a:buClr>
              <a:buSzPct val="45000"/>
              <a:buFont typeface="Wingdings" pitchFamily="2" charset="2"/>
              <a:buNone/>
            </a:pPr>
            <a:r>
              <a:rPr lang="en-US" b="1" dirty="0" smtClean="0">
                <a:cs typeface="Lucida Sans Unicode" pitchFamily="34" charset="0"/>
              </a:rPr>
              <a:t>TWR-P1025</a:t>
            </a:r>
            <a:endParaRPr lang="en-US" b="1" dirty="0">
              <a:cs typeface="Lucida Sans Unicode" pitchFamily="34" charset="0"/>
            </a:endParaRPr>
          </a:p>
        </p:txBody>
      </p:sp>
      <p:sp>
        <p:nvSpPr>
          <p:cNvPr id="10" name="Text Box 9"/>
          <p:cNvSpPr txBox="1">
            <a:spLocks noChangeArrowheads="1"/>
          </p:cNvSpPr>
          <p:nvPr/>
        </p:nvSpPr>
        <p:spPr bwMode="auto">
          <a:xfrm>
            <a:off x="620126" y="4801548"/>
            <a:ext cx="2803558" cy="584775"/>
          </a:xfrm>
          <a:prstGeom prst="rect">
            <a:avLst/>
          </a:prstGeom>
          <a:noFill/>
          <a:ln w="9525">
            <a:noFill/>
            <a:miter lim="800000"/>
            <a:headEnd/>
            <a:tailEnd/>
          </a:ln>
        </p:spPr>
        <p:txBody>
          <a:bodyPr wrap="square">
            <a:spAutoFit/>
          </a:bodyPr>
          <a:lstStyle/>
          <a:p>
            <a:pPr algn="ctr"/>
            <a:r>
              <a:rPr lang="en-US" sz="1600" dirty="0" smtClean="0"/>
              <a:t>MSRP: $199 USD</a:t>
            </a:r>
          </a:p>
          <a:p>
            <a:pPr algn="ctr"/>
            <a:r>
              <a:rPr lang="en-US" sz="1600" dirty="0" smtClean="0"/>
              <a:t>Available Now</a:t>
            </a:r>
          </a:p>
        </p:txBody>
      </p:sp>
      <p:sp>
        <p:nvSpPr>
          <p:cNvPr id="9" name="AutoShape 5"/>
          <p:cNvSpPr>
            <a:spLocks noChangeArrowheads="1"/>
          </p:cNvSpPr>
          <p:nvPr/>
        </p:nvSpPr>
        <p:spPr bwMode="auto">
          <a:xfrm>
            <a:off x="392411" y="1056186"/>
            <a:ext cx="3124200" cy="4993740"/>
          </a:xfrm>
          <a:prstGeom prst="roundRect">
            <a:avLst>
              <a:gd name="adj" fmla="val 16667"/>
            </a:avLst>
          </a:prstGeom>
          <a:noFill/>
          <a:ln w="28575">
            <a:solidFill>
              <a:schemeClr val="bg1">
                <a:lumMod val="50000"/>
              </a:schemeClr>
            </a:solidFill>
            <a:round/>
            <a:headEnd/>
            <a:tailEnd/>
          </a:ln>
        </p:spPr>
        <p:txBody>
          <a:bodyPr wrap="none" anchor="ctr"/>
          <a:lstStyle/>
          <a:p>
            <a:endParaRPr lang="en-US" dirty="0"/>
          </a:p>
        </p:txBody>
      </p:sp>
      <p:sp>
        <p:nvSpPr>
          <p:cNvPr id="8" name="Round Same Side Corner Rectangle 7"/>
          <p:cNvSpPr/>
          <p:nvPr/>
        </p:nvSpPr>
        <p:spPr>
          <a:xfrm rot="16200000">
            <a:off x="8330609" y="818707"/>
            <a:ext cx="1307805" cy="318977"/>
          </a:xfrm>
          <a:prstGeom prst="round2Same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Controller</a:t>
            </a:r>
            <a:endParaRPr lang="en-US" dirty="0"/>
          </a:p>
        </p:txBody>
      </p:sp>
      <p:sp>
        <p:nvSpPr>
          <p:cNvPr id="12" name="Round Same Side Corner Rectangle 11"/>
          <p:cNvSpPr/>
          <p:nvPr/>
        </p:nvSpPr>
        <p:spPr>
          <a:xfrm rot="16200000">
            <a:off x="8330609" y="2139507"/>
            <a:ext cx="1307805" cy="318977"/>
          </a:xfrm>
          <a:prstGeom prst="round2SameRect">
            <a:avLst/>
          </a:prstGeom>
          <a:solidFill>
            <a:schemeClr val="accent3">
              <a:alpha val="2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Peripheral</a:t>
            </a:r>
            <a:endParaRPr lang="en-US" dirty="0"/>
          </a:p>
        </p:txBody>
      </p:sp>
      <p:sp>
        <p:nvSpPr>
          <p:cNvPr id="13" name="Round Same Side Corner Rectangle 12"/>
          <p:cNvSpPr/>
          <p:nvPr/>
        </p:nvSpPr>
        <p:spPr>
          <a:xfrm rot="16200000">
            <a:off x="8330609" y="3460307"/>
            <a:ext cx="1307805" cy="318977"/>
          </a:xfrm>
          <a:prstGeom prst="round2SameRect">
            <a:avLst/>
          </a:prstGeom>
          <a:solidFill>
            <a:schemeClr val="accent2">
              <a:alpha val="2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Plug-In</a:t>
            </a:r>
            <a:endParaRPr lang="en-US" dirty="0"/>
          </a:p>
        </p:txBody>
      </p:sp>
      <p:sp>
        <p:nvSpPr>
          <p:cNvPr id="14" name="Text Box 3"/>
          <p:cNvSpPr txBox="1">
            <a:spLocks noChangeArrowheads="1"/>
          </p:cNvSpPr>
          <p:nvPr/>
        </p:nvSpPr>
        <p:spPr bwMode="auto">
          <a:xfrm>
            <a:off x="3581400" y="1087006"/>
            <a:ext cx="5254256" cy="5616922"/>
          </a:xfrm>
          <a:prstGeom prst="rect">
            <a:avLst/>
          </a:prstGeom>
          <a:noFill/>
          <a:ln w="9525">
            <a:noFill/>
            <a:miter lim="800000"/>
            <a:headEnd/>
            <a:tailEnd/>
          </a:ln>
        </p:spPr>
        <p:txBody>
          <a:bodyPr wrap="square">
            <a:spAutoFit/>
          </a:bodyPr>
          <a:lstStyle/>
          <a:p>
            <a:r>
              <a:rPr lang="en-US" b="1" dirty="0" smtClean="0"/>
              <a:t>Hardware:</a:t>
            </a:r>
            <a:endParaRPr lang="en-US" b="1" dirty="0"/>
          </a:p>
          <a:p>
            <a:pPr marL="114300" indent="-114300">
              <a:buFont typeface="Arial" pitchFamily="34" charset="0"/>
              <a:buChar char="•"/>
              <a:defRPr/>
            </a:pPr>
            <a:r>
              <a:rPr lang="en-US" sz="1400" dirty="0" smtClean="0"/>
              <a:t>Platform to evaluate entire P1 platform</a:t>
            </a:r>
          </a:p>
          <a:p>
            <a:pPr marL="114300" indent="-114300">
              <a:buFont typeface="Arial" pitchFamily="34" charset="0"/>
              <a:buChar char="•"/>
              <a:defRPr/>
            </a:pPr>
            <a:r>
              <a:rPr lang="en-US" sz="1400" dirty="0" smtClean="0"/>
              <a:t>QorIQ P1025 dual-core processor</a:t>
            </a:r>
          </a:p>
          <a:p>
            <a:pPr marL="114300" indent="-114300">
              <a:buFont typeface="Arial" pitchFamily="34" charset="0"/>
              <a:buChar char="•"/>
              <a:defRPr/>
            </a:pPr>
            <a:r>
              <a:rPr lang="en-US" sz="1400" dirty="0" smtClean="0"/>
              <a:t>JTAG 14-pin debug header</a:t>
            </a:r>
          </a:p>
          <a:p>
            <a:pPr marL="117475" indent="-117475">
              <a:buFont typeface="Arial" pitchFamily="34" charset="0"/>
              <a:buChar char="•"/>
              <a:defRPr/>
            </a:pPr>
            <a:r>
              <a:rPr lang="en-GB" sz="1400" dirty="0" smtClean="0"/>
              <a:t>512 MB of DDR3 memory</a:t>
            </a:r>
          </a:p>
          <a:p>
            <a:pPr marL="117475" indent="-117475">
              <a:buFont typeface="Arial" pitchFamily="34" charset="0"/>
              <a:buChar char="•"/>
              <a:defRPr/>
            </a:pPr>
            <a:r>
              <a:rPr lang="en-GB" sz="1400" dirty="0" smtClean="0"/>
              <a:t>Boot from NOR flash or </a:t>
            </a:r>
            <a:r>
              <a:rPr lang="en-GB" sz="1400" dirty="0" err="1" smtClean="0"/>
              <a:t>eSDHC</a:t>
            </a:r>
            <a:endParaRPr lang="en-US" sz="1400" dirty="0" smtClean="0"/>
          </a:p>
          <a:p>
            <a:pPr marL="117475" indent="-117475">
              <a:buFont typeface="Arial" pitchFamily="34" charset="0"/>
              <a:buChar char="•"/>
              <a:defRPr/>
            </a:pPr>
            <a:r>
              <a:rPr lang="en-GB" sz="1400" dirty="0" smtClean="0"/>
              <a:t>Two RGMII GbE interfaces</a:t>
            </a:r>
          </a:p>
          <a:p>
            <a:pPr marL="117475" indent="-117475">
              <a:buFont typeface="Arial" pitchFamily="34" charset="0"/>
              <a:buChar char="•"/>
              <a:defRPr/>
            </a:pPr>
            <a:r>
              <a:rPr lang="en-GB" sz="1400" dirty="0" smtClean="0"/>
              <a:t>One PCIe interface x1 (mini-PCIe+USB)</a:t>
            </a:r>
          </a:p>
          <a:p>
            <a:pPr marL="117475" indent="-117475">
              <a:buFont typeface="Arial" pitchFamily="34" charset="0"/>
              <a:buChar char="•"/>
              <a:defRPr/>
            </a:pPr>
            <a:r>
              <a:rPr lang="en-GB" sz="1400" dirty="0" smtClean="0"/>
              <a:t>Two USB 2.0 interfaces</a:t>
            </a:r>
          </a:p>
          <a:p>
            <a:pPr marL="117475" indent="-117475">
              <a:buFont typeface="Arial" pitchFamily="34" charset="0"/>
              <a:buChar char="•"/>
              <a:defRPr/>
            </a:pPr>
            <a:r>
              <a:rPr lang="en-GB" sz="1400" dirty="0" smtClean="0"/>
              <a:t>Two UART interfaces (via mini-USB)</a:t>
            </a:r>
          </a:p>
          <a:p>
            <a:pPr marL="117475" indent="-117475">
              <a:buFont typeface="Arial" pitchFamily="34" charset="0"/>
              <a:buChar char="•"/>
              <a:defRPr/>
            </a:pPr>
            <a:r>
              <a:rPr lang="en-GB" sz="1400" dirty="0" smtClean="0"/>
              <a:t>One accelerometer (on I</a:t>
            </a:r>
            <a:r>
              <a:rPr lang="en-GB" sz="1400" baseline="30000" dirty="0" smtClean="0"/>
              <a:t>2</a:t>
            </a:r>
            <a:r>
              <a:rPr lang="en-GB" sz="1400" dirty="0" smtClean="0"/>
              <a:t>C)</a:t>
            </a:r>
          </a:p>
          <a:p>
            <a:pPr marL="117475" indent="-117475">
              <a:buFont typeface="Arial" pitchFamily="34" charset="0"/>
              <a:buChar char="•"/>
              <a:defRPr/>
            </a:pPr>
            <a:r>
              <a:rPr lang="en-GB" sz="1400" dirty="0" smtClean="0"/>
              <a:t>QE UART header (provides </a:t>
            </a:r>
            <a:r>
              <a:rPr lang="en-US" sz="1400" dirty="0" smtClean="0"/>
              <a:t>RS485 connectivity via interface card</a:t>
            </a:r>
            <a:r>
              <a:rPr lang="en-GB" sz="1400" dirty="0" smtClean="0"/>
              <a:t>)</a:t>
            </a:r>
          </a:p>
          <a:p>
            <a:pPr marL="114300" lvl="0" indent="-114300">
              <a:buFont typeface="Arial" pitchFamily="34" charset="0"/>
              <a:buChar char="•"/>
            </a:pPr>
            <a:endParaRPr lang="en-US" sz="700" dirty="0"/>
          </a:p>
          <a:p>
            <a:pPr marL="114300" lvl="0" indent="-114300"/>
            <a:r>
              <a:rPr lang="en-US" b="1" dirty="0" smtClean="0"/>
              <a:t>Software:</a:t>
            </a:r>
            <a:endParaRPr lang="en-US" i="1" dirty="0" smtClean="0"/>
          </a:p>
          <a:p>
            <a:pPr marL="114300" indent="-114300">
              <a:buFont typeface="Arial" pitchFamily="34" charset="0"/>
              <a:buChar char="•"/>
              <a:defRPr/>
            </a:pPr>
            <a:r>
              <a:rPr lang="en-US" sz="1400" dirty="0" smtClean="0"/>
              <a:t>Linux</a:t>
            </a:r>
            <a:r>
              <a:rPr lang="en-US" sz="1400" baseline="30000" dirty="0" smtClean="0"/>
              <a:t>®</a:t>
            </a:r>
            <a:r>
              <a:rPr lang="en-US" sz="1400" dirty="0" smtClean="0"/>
              <a:t> 3.0 SDK</a:t>
            </a:r>
          </a:p>
          <a:p>
            <a:pPr marL="114300" indent="-114300">
              <a:buFont typeface="Arial" pitchFamily="34" charset="0"/>
              <a:buChar char="•"/>
              <a:defRPr/>
            </a:pPr>
            <a:r>
              <a:rPr lang="en-US" sz="1400" dirty="0" smtClean="0"/>
              <a:t>MQX™ RTOS</a:t>
            </a:r>
          </a:p>
          <a:p>
            <a:pPr marL="114300" indent="-114300">
              <a:buFont typeface="Arial" pitchFamily="34" charset="0"/>
              <a:buChar char="•"/>
              <a:defRPr/>
            </a:pPr>
            <a:r>
              <a:rPr lang="en-US" sz="1400" dirty="0" smtClean="0"/>
              <a:t>CodeWarrior IDE</a:t>
            </a:r>
          </a:p>
          <a:p>
            <a:pPr marL="114300" lvl="0" indent="-114300">
              <a:buFont typeface="Arial" pitchFamily="34" charset="0"/>
              <a:buChar char="•"/>
            </a:pPr>
            <a:endParaRPr lang="en-US" sz="800" dirty="0" smtClean="0"/>
          </a:p>
          <a:p>
            <a:pPr marL="114300" indent="-114300">
              <a:buFont typeface="Arial" pitchFamily="34" charset="0"/>
              <a:buChar char="•"/>
              <a:defRPr/>
            </a:pPr>
            <a:r>
              <a:rPr lang="en-US" sz="1400" dirty="0" smtClean="0"/>
              <a:t>Support for multiple end applications out of the box</a:t>
            </a:r>
          </a:p>
          <a:p>
            <a:pPr marL="114300" indent="-114300">
              <a:buFont typeface="Arial" pitchFamily="34" charset="0"/>
              <a:buChar char="•"/>
              <a:defRPr/>
            </a:pPr>
            <a:r>
              <a:rPr lang="en-US" sz="1400" dirty="0" smtClean="0"/>
              <a:t>100% compliant with Tower infrastructure</a:t>
            </a:r>
          </a:p>
          <a:p>
            <a:pPr marL="114300" indent="-114300">
              <a:buFont typeface="Arial" pitchFamily="34" charset="0"/>
              <a:buChar char="•"/>
              <a:defRPr/>
            </a:pPr>
            <a:r>
              <a:rPr lang="en-US" sz="1400" dirty="0" smtClean="0"/>
              <a:t>TWR-P1025-KIT coming Aug, featuring the TWR-P1025, TWR-IND-IO and TWR-ELEV modules</a:t>
            </a:r>
          </a:p>
          <a:p>
            <a:pPr marL="114300" indent="-114300">
              <a:defRPr/>
            </a:pPr>
            <a:endParaRPr lang="en-US" sz="1400" b="1" dirty="0" smtClean="0">
              <a:solidFill>
                <a:srgbClr val="FF0000"/>
              </a:solidFill>
            </a:endParaRPr>
          </a:p>
          <a:p>
            <a:pPr marL="114300" indent="-114300" algn="r">
              <a:defRPr/>
            </a:pPr>
            <a:r>
              <a:rPr lang="en-US" sz="1400" b="1" dirty="0" smtClean="0">
                <a:solidFill>
                  <a:srgbClr val="FF0000"/>
                </a:solidFill>
              </a:rPr>
              <a:t>www.freescale.com/TWR-P1025</a:t>
            </a:r>
          </a:p>
          <a:p>
            <a:pPr marL="114300" indent="-114300">
              <a:buFont typeface="Arial" pitchFamily="34" charset="0"/>
              <a:buChar char="•"/>
            </a:pPr>
            <a:endParaRPr lang="en-US" sz="1400" dirty="0" smtClean="0"/>
          </a:p>
        </p:txBody>
      </p:sp>
    </p:spTree>
  </p:cSld>
  <p:clrMapOvr>
    <a:masterClrMapping/>
  </p:clrMapOvr>
  <p:transition>
    <p:fad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Divide and Conquer</a:t>
            </a:r>
            <a:endParaRPr lang="en-US" dirty="0"/>
          </a:p>
        </p:txBody>
      </p:sp>
      <p:sp>
        <p:nvSpPr>
          <p:cNvPr id="3" name="Content Placeholder 2"/>
          <p:cNvSpPr>
            <a:spLocks noGrp="1"/>
          </p:cNvSpPr>
          <p:nvPr>
            <p:ph type="body" sz="quarter" idx="10"/>
          </p:nvPr>
        </p:nvSpPr>
        <p:spPr>
          <a:xfrm>
            <a:off x="533399" y="3530009"/>
            <a:ext cx="8277225" cy="2477386"/>
          </a:xfrm>
        </p:spPr>
        <p:txBody>
          <a:bodyPr/>
          <a:lstStyle/>
          <a:p>
            <a:pPr>
              <a:spcBef>
                <a:spcPts val="1800"/>
              </a:spcBef>
            </a:pPr>
            <a:r>
              <a:rPr lang="en-US" dirty="0" smtClean="0"/>
              <a:t>Recursively decompose data into smaller chunks and process chunks in parallel</a:t>
            </a:r>
          </a:p>
          <a:p>
            <a:pPr>
              <a:spcBef>
                <a:spcPts val="1800"/>
              </a:spcBef>
            </a:pPr>
            <a:r>
              <a:rPr lang="en-US" dirty="0" smtClean="0"/>
              <a:t>Good data locality</a:t>
            </a:r>
          </a:p>
          <a:p>
            <a:pPr>
              <a:spcBef>
                <a:spcPts val="1800"/>
              </a:spcBef>
            </a:pPr>
            <a:r>
              <a:rPr lang="en-US" dirty="0" smtClean="0"/>
              <a:t>Chunks need not be equal sized, as in </a:t>
            </a:r>
            <a:r>
              <a:rPr lang="en-US" dirty="0" err="1" smtClean="0"/>
              <a:t>quicksort</a:t>
            </a:r>
            <a:r>
              <a:rPr lang="en-US" dirty="0" smtClean="0"/>
              <a:t> for example</a:t>
            </a:r>
            <a:endParaRPr lang="en-US" dirty="0"/>
          </a:p>
        </p:txBody>
      </p:sp>
      <p:sp>
        <p:nvSpPr>
          <p:cNvPr id="23554" name="AutoShape 2" descr="data:image/jpg;base64,/9j/4AAQSkZJRgABAQAAAQABAAD/2wBDAAkGBwgHBgkIBwgKCgkLDRYPDQwMDRsUFRAWIB0iIiAdHx8kKDQsJCYxJx8fLT0tMTU3Ojo6Iys/RD84QzQ5Ojf/2wBDAQoKCg0MDRoPDxo3JR8lNzc3Nzc3Nzc3Nzc3Nzc3Nzc3Nzc3Nzc3Nzc3Nzc3Nzc3Nzc3Nzc3Nzc3Nzc3Nzc3Nzf/wAARCAB/AMwDASIAAhEBAxEB/8QAGgAAAgMBAQAAAAAAAAAAAAAAAAQCAwUBB//EAEAQAAECAwUEBwYFAwIHAAAAAAECAwAEERITVJPRBRUhkhQxQVFVkdIiJFJhcZQjMmRygUKh8ESxJTM0U6Kywf/EABYBAQEBAAAAAAAAAAAAAAAAAAABAv/EABkRAQEBAQEBAAAAAAAAAAAAAAARASFRQf/aAAwDAQACEQMRAD8A9vhN+fQ0+pkMvurSAVXaAQK1p1n5GHIypgPNbQfX0Z5xDiUWVNgHqtV7fnFxNX7xGDm8sawbxGDm8sawvfOYKb5BrBfOYKb5BrFmJdMbxGDm8sawbxGDm8sawvfOYKb5BrBfOYKb5BrCYXTG8Rg5vLGsG8Rg5vLGsL3zmCm+QawXzmCm+QawmF0xvEYObyxrBvH9HN8idYXvnMFN8g1gvnMFN8g1hMLpjeIwc3ljWDeIwc3ljWF75zBTfINYL5zBTfINYTC6Y3iMHN5Y1g3iMHN5Y1he+cwU3yDWC+cwU3yDWEwumN4jBzeWNYN4jBzeWNYXvnMFN8g1gvnMFN8g1hMLpjeIwc3ljWDeIwc3ljWF75zBTfINYL5zBTfINYTC6Y3iMHN5Y1g3iMHN5Y1he+cwU3yDWC+cwU3yDWEwumN4/o5vkTrBvEYObyxrC985gpvkGsF85gpvkGsJhdMbxGDm8sawby/RzfINYXvnMFN8g1gLzmCm+QawmF05KzqZh1bYadbWhIUQ4mlQSRw8jDUZsiHFTrrq2HW0XKEi8AFSFLJ7fmI0oy05Ga+7Mqnnmmn7pttKCAGwqta9/wBI06xmzTDYmlu9PTLqWlIKFWONK0PH6mGGo1nMaclMFZzGnJTEbCPGG/JuCwjxhvybjXGepVnMaclMFZzGnJTEbCPGG/JuCwjxhvybhw6hNzEzKyzsw7Oru2klSrLCSaRYlc2tKVJnVUUAR+CmOoZKzRraoURxolDZIiNhHjDfk3Dh1Ks5jTkpjtZzGqyUxCwjxhvybgsI8Yb8m4cOpVnMaclMFZzGnJTEbCPGG/JuCwjxhvybhxepsPTKJxLbsxeoUy4uhbCaFJRTq/cYql3J12XadVOUK0BRAZTwqIulJdtUze9OTMKS2pASmxwCimp4ftEUNsttNoaTthFlCQkA3daCJw6trOY05KYKzmNOSmI2EeMN+TcFhHjDfk3F4nUqzmNOSmCs5jTkpiNhHjDfk3BYR4w35Nw4dcddmmkhSp1VCpKRRhJ4k0H+8TrOY05KYjYR4u35Nxywjxdvybhw6srOY05KY5WcxpyUxGwjxhvybgsI8Yb8m4cOpVnMaclMdrOY05KYhYR4w35NwWEeMN+TcOHU5Z6ZE8hl1+9QtpauLYSQUlA7P3GNOM2TYbM1eieEwpKCkJTZ4AlJJ4ftEaUZacjHmFS42pM36mQbDdLZAP8AV3xsxnTU1SaWymSDykJSVKUpI660Ar9IuJqi1JfHK8yYg8qWLLly7JhyybBUpNAeysXdIX4W3mJ0gMwsAk7MbAHX+InSLd8SKGFSwYbD7smp0JFspUihVTjT+YstSXxyvMmJCZUoAp2Y0QRUEOIIP9o7fr8LbzE6Qu+EIzipcrbuVsFVl38ik1pdq7oYZVJXDVHJWlhP9Se6LhPJZWL2RDQIUQpKknqSVU4fIGOJmVqSlQ2W3RQB/wCYnt/iH1YjakvjleZMVPrYqzcOyYF4Ly0pH5O2GOkL8LbzE6RwzRTS1s1oWjQVdQKnu6oXUiFqS/7krzJjtqS+OV5kxPpC/C28xOkHSF+Ft5idIdIqYUwdpN3CmiejvVuyD/U310/mKpJcl0KXquVrdJrVSa9UPSs17yGlSYYKkKWClSTUJKajh+4RS3NqdbS4nZiClYChVaa0P8QujluS+OV5kwWpL45XmTE+kL8LbzE6RwzCgaHZjVe69RpC74RG1JfHK8yYLUl8crzJifSF+Ft5idIOkL8LbzE6QukUuqlikXTsmFWk1tKT1V4/2rErUl8crzJjonGyAkbPRfXpbKKppwRbrWncREw+rwtvMTpCkQtyXxyvMmC1JfHK8yYn0hfhbeYnSOGaIUEnZrVogkC9RU06+yF3wiNqS+OV5kwW5L45XmTE+kL8LbzE6QdIX4W3mJ0hd8IrlVMHarVwpom4dqG1A/1NddP5jZjOlJm1MhlUoGFqbUoKSoEEApB6v3D+8aMZ1oRmTDUymeedal71DiUAEOBNCK9h+saZ6oyny65PvtiYebQ2lFEtkAVNqvWPlFw133zAnOTEHW5l5pbTsgVIWkpUL9PEHrimYW8w9Lth3aDl8soKkKSQ3wJqr2eA7IsfbeQw6pM5NgpbUoG2nrAJ+GL1niTLUyy0hpuQIQhISkX6TQCJ++YE5yYpbW/MPvWpl9AQUgBtSQOLaT3d5MAvDMlgTE9UIt27Qs9dKVs9cOnHXpabmVJCpdLQSlfFToPEoKR1fMxNsTqW0JMiahIB/HT3RwKeZm5cdIfWlZUFJcIUOCCewDtEQlA+9KMurnJq0ttKjRaQKkfth1eLvfMCc5MVvMzLxbLkio3awtP46esdUTuXcZN5ifTFM2Xpdguh+ddIIFhC01NSB8Pz/tF6nF/vmBOcmD3zAnOTHCy7jJvMT6YLp3GTeYn0w6cSl2plc6lx1gNISy4ni4FElRRTq/aYql25xqXaaMnaKEJSSHk8aCkSbLrU9Ko6Q+tDilJUlxQI4JJ7u8RVK378u26qbmQpYqQlaQOvs9mJlq8X++YE5yYrcamHFtrXs+qm1WkG+TwNCP8AYmJ3TuMm8xPpiDiHkBNJqcVaWE+ytPCp6/y9Qi9Tiz3zAnOTB75gTnJjl072Tk3mJ9MF07jJvMT6YTTilMrNhYf6OCS+V3d6KgFoIrXq6xF3vmCOcmFSuZE8Jbpcxdkg1Kk2vyLNK2e8CGQy7jJvMT6YmU4l75gTnJitTEwt9t9UgbxsKCTfp4A0r/tE7l3GTeYn0xUsvJmWmekTpDiVErC00TSnA+z21/tF6cXe+YE5yYPfMCc5McuXcZN5ifTBcu4ybzE+mHTiUszMqn0POsBpCGlp4uBVSooI6v2mNOMqWU63tFtpUw84hbLiilwg8QpFKUA+IxqxjWhCcxs9Lz6nkvvNKUAFWFChpWnWD3w5BAZ+7TjZrzR6Y4vZYWhSFTk2UqBBFpPEEftjQPVGTON7WE645KuJLQKSlC1iyRZ4jqqDaoa/WFIvVsxBcU42/MNWqVShSaGgA7QewCDdpxk15o9MKpmNuKLqUy8uCgGza4BR7ONfpWLk72Wh0O3CTUFtSDxAtCtf4rCkXN7OSh5Dq333SitlKyKCop2AdhMQb2UG0JQ3NzSUpACRaTwHd+WK5xvaZmQ7KupShDZo0oCi11V19w4pNfl9YrO/SVUMtxtEDu9kUHNXj9IBrdpxs1zI9Mc3acZNcyPTEEr2vbdtIlimwbsVNbVRSvHq/N5D6RQjfyU2CmXV+b8RSuPbZ6qfIQob3acbNeaPTHN2/rZrmR6YpZf2vflt5lmzZWUrSCR1eyCa9/8AndAnbl4hYTLgUsrRWoHXxHVU9XXTt+RhSHGNnJbfQ8p99xSKlIWoUBIIrQAdhiCdlJQLLc3MpQOpIUmg/wDGIS69r9JSJlMsGSriU1qBT69//wAjTgQhu042a80emDdpxs15o9MPwQoz92/rZrzR6Y7uw42a5kemH4IUjN3Q3avOkTF7aBDlpNaUIp+WlPaPZEt2/rZrmR6Y0IIEIbtONmvNHpjm7f1s15o9MaEEKM/dv62a80emO7tONmvNHph+CFITl5BLL98XnnVhBQm8I9kEgnqA+EeUOQUggD6Qi/PramFsNSy3SgAqIWlIFa06z8oe6ozZhmZTPPOtMJcQ4lABLtkgivy+cXBLeD+BczUawbwfwDmajWK7M5g0/cDSCzO4NP3A0i8TqzeD+AczUawbwfwDmajWIWZ3BpzxpHLM5g0/cDSHDqzeD+BczUawbwfwLmajWK7M5g0/cDSCzOYNP3A0hw6s3g/gHM1GsG8Hz/oHM1GsV0ncGn7gaR2k7g0/cDSEw6nvB/AOZqNYN4P4BzNRrFdmcwafuBpBZnMGn7gaQ4dWbwfwDmajWDeD+BczUaxXZnMGn7gaQUncGn7gaQ4dWbwfwLmajWDeD+BczUaxCk7g0/cDSOWZzBp+4GkOHVm8H8C5mo1g3g/gXM1GsV2ZzBp+4GkFmcwafuBpDh1ZvB/AuZqNYN4P4FzNRrFdJ3Bp+4GkFmdwafuBpCYdWbwfwLmajWDeD+BczUaxCzOYNP3A0jlmcwafuBpCYdWbwfwLmajWDeD+BczUaxXZnMGn7gaR2k7g0/cDSEw6vlZxUw+tpbC2VpQlftKBqCSOz9sORnyTUwJt159pLaS0lCQHLRNFKJ7PmI0IyoPVGU+XnJ99tM062hCEUS3ZHE1r1g90asKPyDbr6nrx9tagAq7cKQaVpw/mGGlLt7HTPMn0wXb2OmeZPphg7ORiZvOMG7kV/wCpm84xq4zNL3b2OmeZPpgu3sdM8yfTDG7k4mbzjAdmoH+pm84wuE0vdvY6Z5k+mC6ex0zzJ9MMDZyMTN5xg3ajEzecYXCazJyZflHAkr2o8kgG0wEKoSaU6h3RUztB5w2f+LoNm17baAOqvXT+P8MbA2cnEzecY7u1GJm84xLi9Ya9qOINCnbZ7yllJH8GnH/OEaSUPqSFGdm01ANCpFR9fZhndqMTN5xgOzUYmbzjFuHS929jpnmT6YLt7HTPMn0wxu1OJm84wbtRiZvOMLiTS929jpnmT6YLt7HTPMn0wxu5GJm84x3dyMTN5xhcJpa7ex0zzJ9MdDTxIHTpnr+JPpi/dqMTN5xg3anEzecYXF6z2Hpp9Tba5t5NlmpKbIKjbUKnh3JEMXT2OmeZPpi8bKYSEWHH0FCLFUumpFSePfxJ847u1GJm84xLidJTRmGJdxxExOvKSBRttSLSuNOHswiNquEfk231En3dNeH8RubtRiZvOMcOzUYmbzjC4vSjF88yhzpc6i0K2XLAUPqLPCJ3b2OmeZPphjdqMTN5xju7UYmbzjFuE0vKqeRtBtpUy66hbLiiHKHiCgClAPiMasKMSDbL17ePLWElILjhVQEgn/1ENxlRBBBABjInE7WE64uWKVMgpKULUkBQs8R3g2qGvdWNeCAxRNbaUXUolWQW0mleAUezja+le6hi0r2stmYS60lJI/CUwU2gain5jTtPl841YIBCYE8FpcZUCmwoKbJA9ocU0+vEHj3Qo+vbqm1Jbal0rUmgUFfkNFceJ48bPnG1BAY97thpp8uNtLVVN3YFespB7RwAtHj5wKc24pZozLJSD2HioUPz4cafwY2IIDGDm3Esj8KVU6KWiVGhPCtOPDt/zrnNL2ymaWqWaZU0EqCUFQFeBofOg+h7I1oIDFdmNtsoU50ZlaRT2Umpp8uMXTK9rKSUsIZTVKSF1AIV7NQQT1fm7e4fONSCAx77bnAplpX5pK/n317R8uB7+3TllOqZR0gAOkVUAOAPmYtggCCCCAIIIIAggggCCCCAIIII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3556" name="AutoShape 4" descr="data:image/jpg;base64,/9j/4AAQSkZJRgABAQAAAQABAAD/2wBDAAkGBwgHBgkIBwgKCgkLDRYPDQwMDRsUFRAWIB0iIiAdHx8kKDQsJCYxJx8fLT0tMTU3Ojo6Iys/RD84QzQ5Ojf/2wBDAQoKCg0MDRoPDxo3JR8lNzc3Nzc3Nzc3Nzc3Nzc3Nzc3Nzc3Nzc3Nzc3Nzc3Nzc3Nzc3Nzc3Nzc3Nzc3Nzc3Nzf/wAARCAB/AMwDASIAAhEBAxEB/8QAGgAAAgMBAQAAAAAAAAAAAAAAAAQCAwUBB//EAEAQAAECAwUEBwYFAwIHAAAAAAECAwAEERITVJPRBRUhkhQxQVFVkdIiJFJhcZQjMmRygUKh8ESxJTM0U6Kywf/EABYBAQEBAAAAAAAAAAAAAAAAAAABAv/EABkRAQEBAQEBAAAAAAAAAAAAAAARASFRQf/aAAwDAQACEQMRAD8A9vhN+fQ0+pkMvurSAVXaAQK1p1n5GHIypgPNbQfX0Z5xDiUWVNgHqtV7fnFxNX7xGDm8sawbxGDm8sawvfOYKb5BrBfOYKb5BrFmJdMbxGDm8sawbxGDm8sawvfOYKb5BrBfOYKb5BrCYXTG8Rg5vLGsG8Rg5vLGsL3zmCm+QawXzmCm+QawmF0xvEYObyxrBvH9HN8idYXvnMFN8g1gvnMFN8g1hMLpjeIwc3ljWDeIwc3ljWF75zBTfINYL5zBTfINYTC6Y3iMHN5Y1g3iMHN5Y1he+cwU3yDWC+cwU3yDWEwumN4jBzeWNYN4jBzeWNYXvnMFN8g1gvnMFN8g1hMLpjeIwc3ljWDeIwc3ljWF75zBTfINYL5zBTfINYTC6Y3iMHN5Y1g3iMHN5Y1he+cwU3yDWC+cwU3yDWEwumN4/o5vkTrBvEYObyxrC985gpvkGsF85gpvkGsJhdMbxGDm8sawby/RzfINYXvnMFN8g1gLzmCm+QawmF05KzqZh1bYadbWhIUQ4mlQSRw8jDUZsiHFTrrq2HW0XKEi8AFSFLJ7fmI0oy05Ga+7Mqnnmmn7pttKCAGwqta9/wBI06xmzTDYmlu9PTLqWlIKFWONK0PH6mGGo1nMaclMFZzGnJTEbCPGG/JuCwjxhvybjXGepVnMaclMFZzGnJTEbCPGG/JuCwjxhvybhw6hNzEzKyzsw7Oru2klSrLCSaRYlc2tKVJnVUUAR+CmOoZKzRraoURxolDZIiNhHjDfk3Dh1Ks5jTkpjtZzGqyUxCwjxhvybgsI8Yb8m4cOpVnMaclMFZzGnJTEbCPGG/JuCwjxhvybhxepsPTKJxLbsxeoUy4uhbCaFJRTq/cYql3J12XadVOUK0BRAZTwqIulJdtUze9OTMKS2pASmxwCimp4ftEUNsttNoaTthFlCQkA3daCJw6trOY05KYKzmNOSmI2EeMN+TcFhHjDfk3F4nUqzmNOSmCs5jTkpiNhHjDfk3BYR4w35Nw4dcddmmkhSp1VCpKRRhJ4k0H+8TrOY05KYjYR4u35Nxywjxdvybhw6srOY05KY5WcxpyUxGwjxhvybgsI8Yb8m4cOpVnMaclMdrOY05KYhYR4w35NwWEeMN+TcOHU5Z6ZE8hl1+9QtpauLYSQUlA7P3GNOM2TYbM1eieEwpKCkJTZ4AlJJ4ftEaUZacjHmFS42pM36mQbDdLZAP8AV3xsxnTU1SaWymSDykJSVKUpI660Ar9IuJqi1JfHK8yYg8qWLLly7JhyybBUpNAeysXdIX4W3mJ0gMwsAk7MbAHX+InSLd8SKGFSwYbD7smp0JFspUihVTjT+YstSXxyvMmJCZUoAp2Y0QRUEOIIP9o7fr8LbzE6Qu+EIzipcrbuVsFVl38ik1pdq7oYZVJXDVHJWlhP9Se6LhPJZWL2RDQIUQpKknqSVU4fIGOJmVqSlQ2W3RQB/wCYnt/iH1YjakvjleZMVPrYqzcOyYF4Ly0pH5O2GOkL8LbzE6RwzRTS1s1oWjQVdQKnu6oXUiFqS/7krzJjtqS+OV5kxPpC/C28xOkHSF+Ft5idIdIqYUwdpN3CmiejvVuyD/U310/mKpJcl0KXquVrdJrVSa9UPSs17yGlSYYKkKWClSTUJKajh+4RS3NqdbS4nZiClYChVaa0P8QujluS+OV5kwWpL45XmTE+kL8LbzE6RwzCgaHZjVe69RpC74RG1JfHK8yYLUl8crzJifSF+Ft5idIOkL8LbzE6QukUuqlikXTsmFWk1tKT1V4/2rErUl8crzJjonGyAkbPRfXpbKKppwRbrWncREw+rwtvMTpCkQtyXxyvMmC1JfHK8yYn0hfhbeYnSOGaIUEnZrVogkC9RU06+yF3wiNqS+OV5kwW5L45XmTE+kL8LbzE6QdIX4W3mJ0hd8IrlVMHarVwpom4dqG1A/1NddP5jZjOlJm1MhlUoGFqbUoKSoEEApB6v3D+8aMZ1oRmTDUymeedal71DiUAEOBNCK9h+saZ6oyny65PvtiYebQ2lFEtkAVNqvWPlFw133zAnOTEHW5l5pbTsgVIWkpUL9PEHrimYW8w9Lth3aDl8soKkKSQ3wJqr2eA7IsfbeQw6pM5NgpbUoG2nrAJ+GL1niTLUyy0hpuQIQhISkX6TQCJ++YE5yYpbW/MPvWpl9AQUgBtSQOLaT3d5MAvDMlgTE9UIt27Qs9dKVs9cOnHXpabmVJCpdLQSlfFToPEoKR1fMxNsTqW0JMiahIB/HT3RwKeZm5cdIfWlZUFJcIUOCCewDtEQlA+9KMurnJq0ttKjRaQKkfth1eLvfMCc5MVvMzLxbLkio3awtP46esdUTuXcZN5ifTFM2Xpdguh+ddIIFhC01NSB8Pz/tF6nF/vmBOcmD3zAnOTHCy7jJvMT6YLp3GTeYn0w6cSl2plc6lx1gNISy4ni4FElRRTq/aYql25xqXaaMnaKEJSSHk8aCkSbLrU9Ko6Q+tDilJUlxQI4JJ7u8RVK378u26qbmQpYqQlaQOvs9mJlq8X++YE5yYrcamHFtrXs+qm1WkG+TwNCP8AYmJ3TuMm8xPpiDiHkBNJqcVaWE+ytPCp6/y9Qi9Tiz3zAnOTB75gTnJjl072Tk3mJ9MF07jJvMT6YTTilMrNhYf6OCS+V3d6KgFoIrXq6xF3vmCOcmFSuZE8Jbpcxdkg1Kk2vyLNK2e8CGQy7jJvMT6YmU4l75gTnJitTEwt9t9UgbxsKCTfp4A0r/tE7l3GTeYn0xUsvJmWmekTpDiVErC00TSnA+z21/tF6cXe+YE5yYPfMCc5McuXcZN5ifTBcu4ybzE+mHTiUszMqn0POsBpCGlp4uBVSooI6v2mNOMqWU63tFtpUw84hbLiilwg8QpFKUA+IxqxjWhCcxs9Lz6nkvvNKUAFWFChpWnWD3w5BAZ+7TjZrzR6Y4vZYWhSFTk2UqBBFpPEEftjQPVGTON7WE645KuJLQKSlC1iyRZ4jqqDaoa/WFIvVsxBcU42/MNWqVShSaGgA7QewCDdpxk15o9MKpmNuKLqUy8uCgGza4BR7ONfpWLk72Wh0O3CTUFtSDxAtCtf4rCkXN7OSh5Dq333SitlKyKCop2AdhMQb2UG0JQ3NzSUpACRaTwHd+WK5xvaZmQ7KupShDZo0oCi11V19w4pNfl9YrO/SVUMtxtEDu9kUHNXj9IBrdpxs1zI9Mc3acZNcyPTEEr2vbdtIlimwbsVNbVRSvHq/N5D6RQjfyU2CmXV+b8RSuPbZ6qfIQob3acbNeaPTHN2/rZrmR6YpZf2vflt5lmzZWUrSCR1eyCa9/8AndAnbl4hYTLgUsrRWoHXxHVU9XXTt+RhSHGNnJbfQ8p99xSKlIWoUBIIrQAdhiCdlJQLLc3MpQOpIUmg/wDGIS69r9JSJlMsGSriU1qBT69//wAjTgQhu042a80emDdpxs15o9MPwQoz92/rZrzR6Y7uw42a5kemH4IUjN3Q3avOkTF7aBDlpNaUIp+WlPaPZEt2/rZrmR6Y0IIEIbtONmvNHpjm7f1s15o9MaEEKM/dv62a80emO7tONmvNHph+CFITl5BLL98XnnVhBQm8I9kEgnqA+EeUOQUggD6Qi/PramFsNSy3SgAqIWlIFa06z8oe6ozZhmZTPPOtMJcQ4lABLtkgivy+cXBLeD+BczUawbwfwDmajWK7M5g0/cDSCzO4NP3A0i8TqzeD+AczUawbwfwDmajWIWZ3BpzxpHLM5g0/cDSHDqzeD+BczUawbwfwLmajWK7M5g0/cDSCzOYNP3A0hw6s3g/gHM1GsG8Hz/oHM1GsV0ncGn7gaR2k7g0/cDSEw6nvB/AOZqNYN4P4BzNRrFdmcwafuBpBZnMGn7gaQ4dWbwfwDmajWDeD+BczUaxXZnMGn7gaQUncGn7gaQ4dWbwfwLmajWDeD+BczUaxCk7g0/cDSOWZzBp+4GkOHVm8H8C5mo1g3g/gXM1GsV2ZzBp+4GkFmcwafuBpDh1ZvB/AuZqNYN4P4FzNRrFdJ3Bp+4GkFmdwafuBpCYdWbwfwLmajWDeD+BczUaxCzOYNP3A0jlmcwafuBpCYdWbwfwLmajWDeD+BczUaxXZnMGn7gaR2k7g0/cDSEw6vlZxUw+tpbC2VpQlftKBqCSOz9sORnyTUwJt159pLaS0lCQHLRNFKJ7PmI0IyoPVGU+XnJ99tM062hCEUS3ZHE1r1g90asKPyDbr6nrx9tagAq7cKQaVpw/mGGlLt7HTPMn0wXb2OmeZPphg7ORiZvOMG7kV/wCpm84xq4zNL3b2OmeZPpgu3sdM8yfTDG7k4mbzjAdmoH+pm84wuE0vdvY6Z5k+mC6ex0zzJ9MMDZyMTN5xg3ajEzecYXCazJyZflHAkr2o8kgG0wEKoSaU6h3RUztB5w2f+LoNm17baAOqvXT+P8MbA2cnEzecY7u1GJm84xLi9Ya9qOINCnbZ7yllJH8GnH/OEaSUPqSFGdm01ANCpFR9fZhndqMTN5xgOzUYmbzjFuHS929jpnmT6YLt7HTPMn0wxu1OJm84wbtRiZvOMLiTS929jpnmT6YLt7HTPMn0wxu5GJm84x3dyMTN5xhcJpa7ex0zzJ9MdDTxIHTpnr+JPpi/dqMTN5xg3anEzecYXF6z2Hpp9Tba5t5NlmpKbIKjbUKnh3JEMXT2OmeZPpi8bKYSEWHH0FCLFUumpFSePfxJ847u1GJm84xLidJTRmGJdxxExOvKSBRttSLSuNOHswiNquEfk231En3dNeH8RubtRiZvOMcOzUYmbzjC4vSjF88yhzpc6i0K2XLAUPqLPCJ3b2OmeZPphjdqMTN5xju7UYmbzjFuE0vKqeRtBtpUy66hbLiiHKHiCgClAPiMasKMSDbL17ePLWElILjhVQEgn/1ENxlRBBBABjInE7WE64uWKVMgpKULUkBQs8R3g2qGvdWNeCAxRNbaUXUolWQW0mleAUezja+le6hi0r2stmYS60lJI/CUwU2gain5jTtPl841YIBCYE8FpcZUCmwoKbJA9ocU0+vEHj3Qo+vbqm1Jbal0rUmgUFfkNFceJ48bPnG1BAY97thpp8uNtLVVN3YFespB7RwAtHj5wKc24pZozLJSD2HioUPz4cafwY2IIDGDm3Esj8KVU6KWiVGhPCtOPDt/zrnNL2ymaWqWaZU0EqCUFQFeBofOg+h7I1oIDFdmNtsoU50ZlaRT2Umpp8uMXTK9rKSUsIZTVKSF1AIV7NQQT1fm7e4fONSCAx77bnAplpX5pK/n317R8uB7+3TllOqZR0gAOkVUAOAPmYtggCCCCAIIIIAggggCCCCAIIII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grpSp>
        <p:nvGrpSpPr>
          <p:cNvPr id="21" name="Group 20"/>
          <p:cNvGrpSpPr/>
          <p:nvPr/>
        </p:nvGrpSpPr>
        <p:grpSpPr>
          <a:xfrm>
            <a:off x="990600" y="1524000"/>
            <a:ext cx="7315200" cy="1600200"/>
            <a:chOff x="914400" y="4572000"/>
            <a:chExt cx="7315200" cy="1600200"/>
          </a:xfrm>
        </p:grpSpPr>
        <p:sp>
          <p:nvSpPr>
            <p:cNvPr id="7" name="Rectangle 6"/>
            <p:cNvSpPr/>
            <p:nvPr/>
          </p:nvSpPr>
          <p:spPr bwMode="auto">
            <a:xfrm>
              <a:off x="914400" y="4572000"/>
              <a:ext cx="73152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8" name="Rectangle 7"/>
            <p:cNvSpPr/>
            <p:nvPr/>
          </p:nvSpPr>
          <p:spPr bwMode="auto">
            <a:xfrm>
              <a:off x="914400" y="5029200"/>
              <a:ext cx="36576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9" name="Rectangle 8"/>
            <p:cNvSpPr/>
            <p:nvPr/>
          </p:nvSpPr>
          <p:spPr bwMode="auto">
            <a:xfrm>
              <a:off x="4572000" y="5029200"/>
              <a:ext cx="36576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0" name="Rectangle 9"/>
            <p:cNvSpPr/>
            <p:nvPr/>
          </p:nvSpPr>
          <p:spPr bwMode="auto">
            <a:xfrm>
              <a:off x="914400" y="5486400"/>
              <a:ext cx="27432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1" name="Rectangle 10"/>
            <p:cNvSpPr/>
            <p:nvPr/>
          </p:nvSpPr>
          <p:spPr bwMode="auto">
            <a:xfrm>
              <a:off x="3657600" y="5486400"/>
              <a:ext cx="9144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2" name="Rectangle 11"/>
            <p:cNvSpPr/>
            <p:nvPr/>
          </p:nvSpPr>
          <p:spPr bwMode="auto">
            <a:xfrm>
              <a:off x="4572000" y="5486400"/>
              <a:ext cx="18288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3" name="Rectangle 12"/>
            <p:cNvSpPr/>
            <p:nvPr/>
          </p:nvSpPr>
          <p:spPr bwMode="auto">
            <a:xfrm>
              <a:off x="6400800" y="5486400"/>
              <a:ext cx="18288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4" name="Rectangle 13"/>
            <p:cNvSpPr/>
            <p:nvPr/>
          </p:nvSpPr>
          <p:spPr bwMode="auto">
            <a:xfrm>
              <a:off x="914400" y="5943600"/>
              <a:ext cx="13716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5" name="Rectangle 14"/>
            <p:cNvSpPr/>
            <p:nvPr/>
          </p:nvSpPr>
          <p:spPr bwMode="auto">
            <a:xfrm>
              <a:off x="2286000" y="5943600"/>
              <a:ext cx="13716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6" name="Rectangle 15"/>
            <p:cNvSpPr/>
            <p:nvPr/>
          </p:nvSpPr>
          <p:spPr bwMode="auto">
            <a:xfrm>
              <a:off x="3657600" y="5943600"/>
              <a:ext cx="9144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7" name="Rectangle 16"/>
            <p:cNvSpPr/>
            <p:nvPr/>
          </p:nvSpPr>
          <p:spPr bwMode="auto">
            <a:xfrm>
              <a:off x="4572000" y="5943600"/>
              <a:ext cx="9144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8" name="Rectangle 17"/>
            <p:cNvSpPr/>
            <p:nvPr/>
          </p:nvSpPr>
          <p:spPr bwMode="auto">
            <a:xfrm>
              <a:off x="5486400" y="5943600"/>
              <a:ext cx="9144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9" name="Rectangle 18"/>
            <p:cNvSpPr/>
            <p:nvPr/>
          </p:nvSpPr>
          <p:spPr bwMode="auto">
            <a:xfrm>
              <a:off x="6400800" y="5943600"/>
              <a:ext cx="9144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20" name="Rectangle 19"/>
            <p:cNvSpPr/>
            <p:nvPr/>
          </p:nvSpPr>
          <p:spPr bwMode="auto">
            <a:xfrm>
              <a:off x="7315200" y="5943600"/>
              <a:ext cx="914400" cy="228600"/>
            </a:xfrm>
            <a:prstGeom prst="rect">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grpSp>
    </p:spTree>
    <p:extLst>
      <p:ext uri="{BB962C8B-B14F-4D97-AF65-F5344CB8AC3E}">
        <p14:creationId xmlns:p14="http://schemas.microsoft.com/office/powerpoint/2010/main" xmlns="" val="3307554299"/>
      </p:ext>
    </p:extLst>
  </p:cSld>
  <p:clrMapOvr>
    <a:masterClrMapping/>
  </p:clrMapOvr>
  <p:transition>
    <p:fad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Stealing</a:t>
            </a:r>
            <a:endParaRPr lang="en-US" dirty="0"/>
          </a:p>
        </p:txBody>
      </p:sp>
      <p:sp>
        <p:nvSpPr>
          <p:cNvPr id="3" name="Content Placeholder 2"/>
          <p:cNvSpPr>
            <a:spLocks noGrp="1"/>
          </p:cNvSpPr>
          <p:nvPr>
            <p:ph type="body" sz="quarter" idx="10"/>
          </p:nvPr>
        </p:nvSpPr>
        <p:spPr>
          <a:xfrm>
            <a:off x="533399" y="4752976"/>
            <a:ext cx="8277225" cy="1445805"/>
          </a:xfrm>
        </p:spPr>
        <p:txBody>
          <a:bodyPr>
            <a:normAutofit fontScale="92500" lnSpcReduction="20000"/>
          </a:bodyPr>
          <a:lstStyle/>
          <a:p>
            <a:r>
              <a:rPr lang="en-US" dirty="0" smtClean="0"/>
              <a:t>Builds on multiple work queues</a:t>
            </a:r>
          </a:p>
          <a:p>
            <a:r>
              <a:rPr lang="en-US" dirty="0" smtClean="0"/>
              <a:t>Try to assign data local work to each queue</a:t>
            </a:r>
          </a:p>
          <a:p>
            <a:r>
              <a:rPr lang="en-US" dirty="0" smtClean="0"/>
              <a:t>Steal work if nothing to do</a:t>
            </a:r>
          </a:p>
          <a:p>
            <a:r>
              <a:rPr lang="en-US" dirty="0" smtClean="0"/>
              <a:t>Good general purpose scheduling pattern</a:t>
            </a:r>
            <a:endParaRPr lang="en-US" dirty="0"/>
          </a:p>
        </p:txBody>
      </p:sp>
      <p:pic>
        <p:nvPicPr>
          <p:cNvPr id="22530" name="Picture 2" descr="http://www.futurechips.org/wp-content/uploads/2011/05/Screenshot20110530at1.38.49AM.png"/>
          <p:cNvPicPr>
            <a:picLocks noChangeAspect="1" noChangeArrowheads="1"/>
          </p:cNvPicPr>
          <p:nvPr/>
        </p:nvPicPr>
        <p:blipFill>
          <a:blip r:embed="rId2" cstate="print"/>
          <a:srcRect/>
          <a:stretch>
            <a:fillRect/>
          </a:stretch>
        </p:blipFill>
        <p:spPr bwMode="auto">
          <a:xfrm>
            <a:off x="621964" y="1034901"/>
            <a:ext cx="6096000" cy="3686176"/>
          </a:xfrm>
          <a:prstGeom prst="rect">
            <a:avLst/>
          </a:prstGeom>
          <a:noFill/>
        </p:spPr>
      </p:pic>
      <p:pic>
        <p:nvPicPr>
          <p:cNvPr id="5" name="Picture 1"/>
          <p:cNvPicPr>
            <a:picLocks noChangeAspect="1" noChangeArrowheads="1"/>
          </p:cNvPicPr>
          <p:nvPr/>
        </p:nvPicPr>
        <p:blipFill>
          <a:blip r:embed="rId3" cstate="print"/>
          <a:srcRect/>
          <a:stretch>
            <a:fillRect/>
          </a:stretch>
        </p:blipFill>
        <p:spPr bwMode="auto">
          <a:xfrm>
            <a:off x="6966843" y="3723603"/>
            <a:ext cx="1811520" cy="1403521"/>
          </a:xfrm>
          <a:prstGeom prst="rect">
            <a:avLst/>
          </a:prstGeom>
          <a:noFill/>
          <a:ln w="9525">
            <a:noFill/>
            <a:miter lim="800000"/>
            <a:headEnd/>
            <a:tailEnd/>
          </a:ln>
          <a:effectLst/>
        </p:spPr>
      </p:pic>
      <p:pic>
        <p:nvPicPr>
          <p:cNvPr id="6" name="Picture 6"/>
          <p:cNvPicPr>
            <a:picLocks noChangeAspect="1" noChangeArrowheads="1"/>
          </p:cNvPicPr>
          <p:nvPr/>
        </p:nvPicPr>
        <p:blipFill>
          <a:blip r:embed="rId4" cstate="print"/>
          <a:srcRect/>
          <a:stretch>
            <a:fillRect/>
          </a:stretch>
        </p:blipFill>
        <p:spPr bwMode="auto">
          <a:xfrm>
            <a:off x="6970903" y="1588411"/>
            <a:ext cx="1803400" cy="1395412"/>
          </a:xfrm>
          <a:prstGeom prst="rect">
            <a:avLst/>
          </a:prstGeom>
          <a:noFill/>
          <a:ln w="38100" algn="ctr">
            <a:noFill/>
            <a:miter lim="800000"/>
            <a:headEnd/>
            <a:tailEnd/>
          </a:ln>
        </p:spPr>
      </p:pic>
      <p:sp>
        <p:nvSpPr>
          <p:cNvPr id="8" name="Down Arrow 7"/>
          <p:cNvSpPr/>
          <p:nvPr/>
        </p:nvSpPr>
        <p:spPr>
          <a:xfrm>
            <a:off x="7737431" y="3164617"/>
            <a:ext cx="270344" cy="3419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287616161"/>
      </p:ext>
    </p:extLst>
  </p:cSld>
  <p:clrMapOvr>
    <a:masterClrMapping/>
  </p:clrMapOvr>
  <p:transition>
    <p:fade/>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Reduce</a:t>
            </a:r>
            <a:endParaRPr lang="en-US" dirty="0"/>
          </a:p>
        </p:txBody>
      </p:sp>
      <p:sp>
        <p:nvSpPr>
          <p:cNvPr id="3" name="Content Placeholder 2"/>
          <p:cNvSpPr>
            <a:spLocks noGrp="1"/>
          </p:cNvSpPr>
          <p:nvPr>
            <p:ph type="body" sz="quarter" idx="10"/>
          </p:nvPr>
        </p:nvSpPr>
        <p:spPr>
          <a:xfrm>
            <a:off x="533399" y="4848449"/>
            <a:ext cx="8277225" cy="1244009"/>
          </a:xfrm>
        </p:spPr>
        <p:txBody>
          <a:bodyPr>
            <a:normAutofit lnSpcReduction="10000"/>
          </a:bodyPr>
          <a:lstStyle/>
          <a:p>
            <a:r>
              <a:rPr lang="en-US" dirty="0" smtClean="0"/>
              <a:t>Split work into chunks and map intermediate results</a:t>
            </a:r>
          </a:p>
          <a:p>
            <a:r>
              <a:rPr lang="en-US" dirty="0" smtClean="0"/>
              <a:t>Reduce mapped results to answer</a:t>
            </a:r>
          </a:p>
          <a:p>
            <a:r>
              <a:rPr lang="en-US" dirty="0" smtClean="0"/>
              <a:t>Commonly used on large problems like web search</a:t>
            </a:r>
            <a:endParaRPr lang="en-US" dirty="0"/>
          </a:p>
        </p:txBody>
      </p:sp>
      <p:pic>
        <p:nvPicPr>
          <p:cNvPr id="21507" name="Picture 3"/>
          <p:cNvPicPr>
            <a:picLocks noChangeAspect="1" noChangeArrowheads="1"/>
          </p:cNvPicPr>
          <p:nvPr/>
        </p:nvPicPr>
        <p:blipFill>
          <a:blip r:embed="rId2" cstate="print"/>
          <a:srcRect/>
          <a:stretch>
            <a:fillRect/>
          </a:stretch>
        </p:blipFill>
        <p:spPr bwMode="auto">
          <a:xfrm>
            <a:off x="1371600" y="914400"/>
            <a:ext cx="6329362" cy="3975814"/>
          </a:xfrm>
          <a:prstGeom prst="rect">
            <a:avLst/>
          </a:prstGeom>
          <a:noFill/>
          <a:ln w="9525">
            <a:noFill/>
            <a:miter lim="800000"/>
            <a:headEnd/>
            <a:tailEnd/>
          </a:ln>
        </p:spPr>
      </p:pic>
    </p:spTree>
    <p:extLst>
      <p:ext uri="{BB962C8B-B14F-4D97-AF65-F5344CB8AC3E}">
        <p14:creationId xmlns:p14="http://schemas.microsoft.com/office/powerpoint/2010/main" xmlns="" val="142214216"/>
      </p:ext>
    </p:extLst>
  </p:cSld>
  <p:clrMapOvr>
    <a:masterClrMapping/>
  </p:clrMapOvr>
  <p:transition>
    <p:fad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Lab 5: </a:t>
            </a:r>
            <a:r>
              <a:rPr lang="en-US" dirty="0" err="1" smtClean="0"/>
              <a:t>Dijkstra</a:t>
            </a:r>
            <a:r>
              <a:rPr lang="en-US" dirty="0" smtClean="0"/>
              <a:t> Shortest Path</a:t>
            </a:r>
            <a:endParaRPr lang="en-US" dirty="0"/>
          </a:p>
        </p:txBody>
      </p:sp>
    </p:spTree>
    <p:extLst>
      <p:ext uri="{BB962C8B-B14F-4D97-AF65-F5344CB8AC3E}">
        <p14:creationId xmlns:p14="http://schemas.microsoft.com/office/powerpoint/2010/main" xmlns="" val="3520062085"/>
      </p:ext>
    </p:extLst>
  </p:cSld>
  <p:clrMapOvr>
    <a:masterClrMapping/>
  </p:clrMapOvr>
  <p:transition>
    <p:fad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Dijkstra</a:t>
            </a:r>
            <a:r>
              <a:rPr lang="en-US" dirty="0" smtClean="0"/>
              <a:t> Case Study</a:t>
            </a:r>
            <a:endParaRPr lang="en-US" dirty="0"/>
          </a:p>
        </p:txBody>
      </p:sp>
      <p:sp>
        <p:nvSpPr>
          <p:cNvPr id="4" name="Content Placeholder 1"/>
          <p:cNvSpPr txBox="1">
            <a:spLocks/>
          </p:cNvSpPr>
          <p:nvPr/>
        </p:nvSpPr>
        <p:spPr bwMode="auto">
          <a:xfrm>
            <a:off x="1232856" y="2900047"/>
            <a:ext cx="6681429" cy="3327341"/>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r>
              <a:rPr lang="en-US" sz="1400" dirty="0" smtClean="0">
                <a:latin typeface="Courier New" pitchFamily="49" charset="0"/>
                <a:cs typeface="Courier New" pitchFamily="49" charset="0"/>
              </a:rPr>
              <a:t>  initialize all node path information</a:t>
            </a:r>
          </a:p>
          <a:p>
            <a:r>
              <a:rPr lang="en-US" sz="1400" dirty="0" smtClean="0">
                <a:latin typeface="Courier New" pitchFamily="49" charset="0"/>
                <a:cs typeface="Courier New" pitchFamily="49" charset="0"/>
              </a:rPr>
              <a:t>  </a:t>
            </a:r>
          </a:p>
          <a:p>
            <a:r>
              <a:rPr lang="en-US" sz="1400" dirty="0" smtClean="0">
                <a:latin typeface="Courier New" pitchFamily="49" charset="0"/>
                <a:cs typeface="Courier New" pitchFamily="49" charset="0"/>
              </a:rPr>
              <a:t>  set </a:t>
            </a:r>
            <a:r>
              <a:rPr lang="en-US" sz="1400" dirty="0" err="1" smtClean="0">
                <a:latin typeface="Courier New" pitchFamily="49" charset="0"/>
                <a:cs typeface="Courier New" pitchFamily="49" charset="0"/>
              </a:rPr>
              <a:t>shortest_path_node</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source_node</a:t>
            </a:r>
            <a:endParaRPr lang="en-US" sz="1400" dirty="0" smtClean="0">
              <a:latin typeface="Courier New" pitchFamily="49" charset="0"/>
              <a:cs typeface="Courier New" pitchFamily="49" charset="0"/>
            </a:endParaRPr>
          </a:p>
          <a:p>
            <a:r>
              <a:rPr lang="en-US" sz="1400" dirty="0" smtClean="0">
                <a:latin typeface="Courier New" pitchFamily="49" charset="0"/>
                <a:cs typeface="Courier New" pitchFamily="49" charset="0"/>
              </a:rPr>
              <a:t>  until all reachable nodes visited {</a:t>
            </a:r>
          </a:p>
          <a:p>
            <a:r>
              <a:rPr lang="en-US" sz="1400" dirty="0" smtClean="0">
                <a:latin typeface="Courier New" pitchFamily="49" charset="0"/>
                <a:cs typeface="Courier New" pitchFamily="49" charset="0"/>
              </a:rPr>
              <a:t>    set </a:t>
            </a:r>
            <a:r>
              <a:rPr lang="en-US" sz="1400" dirty="0" err="1" smtClean="0">
                <a:latin typeface="Courier New" pitchFamily="49" charset="0"/>
                <a:cs typeface="Courier New" pitchFamily="49" charset="0"/>
              </a:rPr>
              <a:t>shortest_path_node</a:t>
            </a:r>
            <a:r>
              <a:rPr lang="en-US" sz="1400" dirty="0" smtClean="0">
                <a:latin typeface="Courier New" pitchFamily="49" charset="0"/>
                <a:cs typeface="Courier New" pitchFamily="49" charset="0"/>
              </a:rPr>
              <a:t> = visited</a:t>
            </a:r>
          </a:p>
          <a:p>
            <a:r>
              <a:rPr lang="en-US" sz="1400" dirty="0" smtClean="0">
                <a:latin typeface="Courier New" pitchFamily="49" charset="0"/>
                <a:cs typeface="Courier New" pitchFamily="49" charset="0"/>
              </a:rPr>
              <a:t>    for each unvisited neighbor of </a:t>
            </a:r>
            <a:r>
              <a:rPr lang="en-US" sz="1400" dirty="0" err="1" smtClean="0">
                <a:latin typeface="Courier New" pitchFamily="49" charset="0"/>
                <a:cs typeface="Courier New" pitchFamily="49" charset="0"/>
              </a:rPr>
              <a:t>shortest_path_node</a:t>
            </a:r>
            <a:r>
              <a:rPr lang="en-US" sz="1400" dirty="0" smtClean="0">
                <a:latin typeface="Courier New" pitchFamily="49" charset="0"/>
                <a:cs typeface="Courier New" pitchFamily="49" charset="0"/>
              </a:rPr>
              <a:t> {</a:t>
            </a:r>
          </a:p>
          <a:p>
            <a:r>
              <a:rPr lang="en-US" sz="1400" dirty="0" smtClean="0">
                <a:latin typeface="Courier New" pitchFamily="49" charset="0"/>
                <a:cs typeface="Courier New" pitchFamily="49" charset="0"/>
              </a:rPr>
              <a:t>      if path from </a:t>
            </a:r>
            <a:r>
              <a:rPr lang="en-US" sz="1400" dirty="0" err="1" smtClean="0">
                <a:latin typeface="Courier New" pitchFamily="49" charset="0"/>
                <a:cs typeface="Courier New" pitchFamily="49" charset="0"/>
              </a:rPr>
              <a:t>shortest_path_node</a:t>
            </a:r>
            <a:r>
              <a:rPr lang="en-US" sz="1400" dirty="0" smtClean="0">
                <a:latin typeface="Courier New" pitchFamily="49" charset="0"/>
                <a:cs typeface="Courier New" pitchFamily="49" charset="0"/>
              </a:rPr>
              <a:t> &lt; node </a:t>
            </a:r>
            <a:r>
              <a:rPr lang="en-US" sz="1400" dirty="0" err="1" smtClean="0">
                <a:latin typeface="Courier New" pitchFamily="49" charset="0"/>
                <a:cs typeface="Courier New" pitchFamily="49" charset="0"/>
              </a:rPr>
              <a:t>path_distance</a:t>
            </a:r>
            <a:r>
              <a:rPr lang="en-US" sz="1400" dirty="0" smtClean="0">
                <a:latin typeface="Courier New" pitchFamily="49" charset="0"/>
                <a:cs typeface="Courier New" pitchFamily="49" charset="0"/>
              </a:rPr>
              <a:t> {</a:t>
            </a:r>
          </a:p>
          <a:p>
            <a:r>
              <a:rPr lang="en-US" sz="1400" dirty="0" smtClean="0">
                <a:latin typeface="Courier New" pitchFamily="49" charset="0"/>
                <a:cs typeface="Courier New" pitchFamily="49" charset="0"/>
              </a:rPr>
              <a:t>        update node </a:t>
            </a:r>
            <a:r>
              <a:rPr lang="en-US" sz="1400" dirty="0" err="1" smtClean="0">
                <a:latin typeface="Courier New" pitchFamily="49" charset="0"/>
                <a:cs typeface="Courier New" pitchFamily="49" charset="0"/>
              </a:rPr>
              <a:t>path_distance</a:t>
            </a:r>
            <a:endParaRPr lang="en-US" sz="1400" dirty="0" smtClean="0">
              <a:latin typeface="Courier New" pitchFamily="49" charset="0"/>
              <a:cs typeface="Courier New" pitchFamily="49" charset="0"/>
            </a:endParaRPr>
          </a:p>
          <a:p>
            <a:r>
              <a:rPr lang="en-US" sz="1400" dirty="0" smtClean="0">
                <a:latin typeface="Courier New" pitchFamily="49" charset="0"/>
                <a:cs typeface="Courier New" pitchFamily="49" charset="0"/>
              </a:rPr>
              <a:t>        set node </a:t>
            </a:r>
            <a:r>
              <a:rPr lang="en-US" sz="1400" dirty="0" err="1" smtClean="0">
                <a:latin typeface="Courier New" pitchFamily="49" charset="0"/>
                <a:cs typeface="Courier New" pitchFamily="49" charset="0"/>
              </a:rPr>
              <a:t>path_predecessor</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shortest_path_node</a:t>
            </a:r>
            <a:endParaRPr lang="en-US" sz="1400" dirty="0" smtClean="0">
              <a:latin typeface="Courier New" pitchFamily="49" charset="0"/>
              <a:cs typeface="Courier New" pitchFamily="49" charset="0"/>
            </a:endParaRPr>
          </a:p>
          <a:p>
            <a:r>
              <a:rPr lang="en-US" sz="1400" dirty="0" smtClean="0">
                <a:latin typeface="Courier New" pitchFamily="49" charset="0"/>
                <a:cs typeface="Courier New" pitchFamily="49" charset="0"/>
              </a:rPr>
              <a:t>      }</a:t>
            </a:r>
          </a:p>
          <a:p>
            <a:r>
              <a:rPr lang="en-US" sz="1400" dirty="0" smtClean="0">
                <a:latin typeface="Courier New" pitchFamily="49" charset="0"/>
                <a:cs typeface="Courier New" pitchFamily="49" charset="0"/>
              </a:rPr>
              <a:t>    }</a:t>
            </a:r>
          </a:p>
          <a:p>
            <a:r>
              <a:rPr lang="en-US" sz="1400" dirty="0" smtClean="0">
                <a:latin typeface="Courier New" pitchFamily="49" charset="0"/>
                <a:cs typeface="Courier New" pitchFamily="49" charset="0"/>
              </a:rPr>
              <a:t>    for each unvisited node {</a:t>
            </a:r>
          </a:p>
          <a:p>
            <a:r>
              <a:rPr lang="en-US" sz="1400" dirty="0" smtClean="0">
                <a:latin typeface="Courier New" pitchFamily="49" charset="0"/>
                <a:cs typeface="Courier New" pitchFamily="49" charset="0"/>
              </a:rPr>
              <a:t>      select new </a:t>
            </a:r>
            <a:r>
              <a:rPr lang="en-US" sz="1400" dirty="0" err="1" smtClean="0">
                <a:latin typeface="Courier New" pitchFamily="49" charset="0"/>
                <a:cs typeface="Courier New" pitchFamily="49" charset="0"/>
              </a:rPr>
              <a:t>shortest_path_node</a:t>
            </a:r>
            <a:endParaRPr lang="en-US" sz="1400" dirty="0" smtClean="0">
              <a:latin typeface="Courier New" pitchFamily="49" charset="0"/>
              <a:cs typeface="Courier New" pitchFamily="49" charset="0"/>
            </a:endParaRPr>
          </a:p>
          <a:p>
            <a:r>
              <a:rPr lang="en-US" sz="1400" dirty="0" smtClean="0">
                <a:latin typeface="Courier New" pitchFamily="49" charset="0"/>
                <a:cs typeface="Courier New" pitchFamily="49" charset="0"/>
              </a:rPr>
              <a:t>    }</a:t>
            </a:r>
          </a:p>
          <a:p>
            <a:r>
              <a:rPr lang="en-US" sz="1400" dirty="0" smtClean="0">
                <a:latin typeface="Courier New" pitchFamily="49" charset="0"/>
                <a:cs typeface="Courier New" pitchFamily="49" charset="0"/>
              </a:rPr>
              <a:t>  }</a:t>
            </a:r>
          </a:p>
        </p:txBody>
      </p:sp>
      <p:grpSp>
        <p:nvGrpSpPr>
          <p:cNvPr id="3" name="Group 11"/>
          <p:cNvGrpSpPr/>
          <p:nvPr/>
        </p:nvGrpSpPr>
        <p:grpSpPr>
          <a:xfrm>
            <a:off x="609600" y="732692"/>
            <a:ext cx="7889631" cy="2051540"/>
            <a:chOff x="609600" y="978875"/>
            <a:chExt cx="7889631" cy="2051540"/>
          </a:xfrm>
        </p:grpSpPr>
        <p:pic>
          <p:nvPicPr>
            <p:cNvPr id="6" name="Picture 5" descr="demo_graph.gv.png"/>
            <p:cNvPicPr>
              <a:picLocks noChangeAspect="1"/>
            </p:cNvPicPr>
            <p:nvPr/>
          </p:nvPicPr>
          <p:blipFill>
            <a:blip r:embed="rId2" cstate="print"/>
            <a:stretch>
              <a:fillRect/>
            </a:stretch>
          </p:blipFill>
          <p:spPr>
            <a:xfrm>
              <a:off x="609600" y="1092688"/>
              <a:ext cx="7889631" cy="1786125"/>
            </a:xfrm>
            <a:prstGeom prst="rect">
              <a:avLst/>
            </a:prstGeom>
          </p:spPr>
        </p:pic>
        <p:cxnSp>
          <p:nvCxnSpPr>
            <p:cNvPr id="7" name="Straight Connector 6"/>
            <p:cNvCxnSpPr/>
            <p:nvPr/>
          </p:nvCxnSpPr>
          <p:spPr bwMode="auto">
            <a:xfrm rot="5400000">
              <a:off x="1471241" y="2004645"/>
              <a:ext cx="2051540" cy="0"/>
            </a:xfrm>
            <a:prstGeom prst="line">
              <a:avLst/>
            </a:prstGeom>
            <a:ln w="12700">
              <a:solidFill>
                <a:srgbClr val="FFFF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bwMode="auto">
            <a:xfrm rot="5400000">
              <a:off x="3574253" y="2004645"/>
              <a:ext cx="2051540" cy="0"/>
            </a:xfrm>
            <a:prstGeom prst="line">
              <a:avLst/>
            </a:prstGeom>
            <a:ln w="12700">
              <a:solidFill>
                <a:srgbClr val="FFFF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bwMode="auto">
            <a:xfrm rot="5400000">
              <a:off x="5761980" y="2004645"/>
              <a:ext cx="2051540" cy="0"/>
            </a:xfrm>
            <a:prstGeom prst="line">
              <a:avLst/>
            </a:prstGeom>
            <a:ln w="12700">
              <a:solidFill>
                <a:srgbClr val="FFFF00"/>
              </a:solidFill>
              <a:headEnd type="none" w="med" len="med"/>
              <a:tailEnd type="none" w="med" len="med"/>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xmlns="" val="94088815"/>
      </p:ext>
    </p:extLst>
  </p:cSld>
  <p:clrMapOvr>
    <a:masterClrMapping/>
  </p:clrMapOvr>
  <p:transition>
    <p:fade/>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a:t>
            </a:r>
            <a:r>
              <a:rPr lang="en-US" dirty="0"/>
              <a:t>4</a:t>
            </a:r>
            <a:r>
              <a:rPr lang="en-US" dirty="0" smtClean="0"/>
              <a:t> – Shortest Path - Discussion</a:t>
            </a:r>
            <a:endParaRPr lang="en-US" dirty="0"/>
          </a:p>
        </p:txBody>
      </p:sp>
      <p:sp>
        <p:nvSpPr>
          <p:cNvPr id="3" name="Content Placeholder 2"/>
          <p:cNvSpPr>
            <a:spLocks noGrp="1"/>
          </p:cNvSpPr>
          <p:nvPr>
            <p:ph type="body" sz="quarter" idx="10"/>
          </p:nvPr>
        </p:nvSpPr>
        <p:spPr>
          <a:xfrm>
            <a:off x="533399" y="1232440"/>
            <a:ext cx="8277225" cy="4667249"/>
          </a:xfrm>
        </p:spPr>
        <p:txBody>
          <a:bodyPr>
            <a:normAutofit lnSpcReduction="10000"/>
          </a:bodyPr>
          <a:lstStyle/>
          <a:p>
            <a:pPr>
              <a:spcBef>
                <a:spcPts val="600"/>
              </a:spcBef>
            </a:pPr>
            <a:r>
              <a:rPr lang="en-US" dirty="0" smtClean="0"/>
              <a:t>dijkstra0 </a:t>
            </a:r>
          </a:p>
          <a:p>
            <a:pPr lvl="1">
              <a:spcBef>
                <a:spcPts val="600"/>
              </a:spcBef>
            </a:pPr>
            <a:r>
              <a:rPr lang="en-US" dirty="0" smtClean="0"/>
              <a:t>Sequential shortest path</a:t>
            </a:r>
          </a:p>
          <a:p>
            <a:pPr>
              <a:spcBef>
                <a:spcPts val="600"/>
              </a:spcBef>
            </a:pPr>
            <a:r>
              <a:rPr lang="en-US" dirty="0" smtClean="0"/>
              <a:t>dijkstra1</a:t>
            </a:r>
          </a:p>
          <a:p>
            <a:pPr lvl="1">
              <a:spcBef>
                <a:spcPts val="600"/>
              </a:spcBef>
            </a:pPr>
            <a:r>
              <a:rPr lang="en-US" dirty="0" smtClean="0"/>
              <a:t>Sequential shortest path, factored into regions</a:t>
            </a:r>
          </a:p>
          <a:p>
            <a:pPr>
              <a:spcBef>
                <a:spcPts val="600"/>
              </a:spcBef>
            </a:pPr>
            <a:r>
              <a:rPr lang="en-US" dirty="0" smtClean="0"/>
              <a:t>dijkstra2</a:t>
            </a:r>
          </a:p>
          <a:p>
            <a:pPr lvl="1">
              <a:spcBef>
                <a:spcPts val="600"/>
              </a:spcBef>
            </a:pPr>
            <a:r>
              <a:rPr lang="en-US" dirty="0"/>
              <a:t>Parallel </a:t>
            </a:r>
            <a:r>
              <a:rPr lang="en-US" dirty="0" smtClean="0"/>
              <a:t>implementation, has races</a:t>
            </a:r>
            <a:endParaRPr lang="en-US" dirty="0"/>
          </a:p>
          <a:p>
            <a:pPr>
              <a:spcBef>
                <a:spcPts val="600"/>
              </a:spcBef>
            </a:pPr>
            <a:r>
              <a:rPr lang="en-US" dirty="0"/>
              <a:t>dijkstra3</a:t>
            </a:r>
          </a:p>
          <a:p>
            <a:pPr lvl="1">
              <a:spcBef>
                <a:spcPts val="600"/>
              </a:spcBef>
            </a:pPr>
            <a:r>
              <a:rPr lang="en-US" dirty="0"/>
              <a:t>Parallel implementation, many threads in inner loop</a:t>
            </a:r>
          </a:p>
          <a:p>
            <a:pPr>
              <a:spcBef>
                <a:spcPts val="600"/>
              </a:spcBef>
            </a:pPr>
            <a:r>
              <a:rPr lang="en-US" dirty="0" smtClean="0"/>
              <a:t>dijkstra4</a:t>
            </a:r>
            <a:endParaRPr lang="en-US" dirty="0"/>
          </a:p>
          <a:p>
            <a:pPr lvl="1">
              <a:spcBef>
                <a:spcPts val="600"/>
              </a:spcBef>
            </a:pPr>
            <a:r>
              <a:rPr lang="en-US" dirty="0"/>
              <a:t>Parallel implementation, </a:t>
            </a:r>
            <a:r>
              <a:rPr lang="en-US" dirty="0" smtClean="0"/>
              <a:t>inner loop barriers reduce # threads</a:t>
            </a:r>
            <a:endParaRPr lang="en-US" dirty="0"/>
          </a:p>
          <a:p>
            <a:pPr>
              <a:spcBef>
                <a:spcPts val="600"/>
              </a:spcBef>
            </a:pPr>
            <a:r>
              <a:rPr lang="en-US" dirty="0" smtClean="0"/>
              <a:t>How could you improve this further?</a:t>
            </a:r>
          </a:p>
          <a:p>
            <a:pPr lvl="1">
              <a:spcBef>
                <a:spcPts val="600"/>
              </a:spcBef>
            </a:pPr>
            <a:r>
              <a:rPr lang="en-US" dirty="0" smtClean="0"/>
              <a:t>???</a:t>
            </a:r>
          </a:p>
        </p:txBody>
      </p:sp>
    </p:spTree>
    <p:extLst>
      <p:ext uri="{BB962C8B-B14F-4D97-AF65-F5344CB8AC3E}">
        <p14:creationId xmlns:p14="http://schemas.microsoft.com/office/powerpoint/2010/main" xmlns="" val="3562043454"/>
      </p:ext>
    </p:extLst>
  </p:cSld>
  <p:clrMapOvr>
    <a:masterClrMapping/>
  </p:clrMapOvr>
  <p:transition>
    <p:fade/>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Dijkstra</a:t>
            </a:r>
            <a:r>
              <a:rPr lang="en-US" dirty="0" smtClean="0"/>
              <a:t> Profile</a:t>
            </a:r>
            <a:endParaRPr lang="en-US" dirty="0"/>
          </a:p>
        </p:txBody>
      </p:sp>
      <p:sp>
        <p:nvSpPr>
          <p:cNvPr id="3" name="Content Placeholder 2"/>
          <p:cNvSpPr>
            <a:spLocks noGrp="1"/>
          </p:cNvSpPr>
          <p:nvPr>
            <p:ph type="body" sz="quarter" idx="10"/>
          </p:nvPr>
        </p:nvSpPr>
        <p:spPr>
          <a:xfrm>
            <a:off x="533399" y="4316823"/>
            <a:ext cx="8277225" cy="1529701"/>
          </a:xfrm>
        </p:spPr>
        <p:txBody>
          <a:bodyPr/>
          <a:lstStyle/>
          <a:p>
            <a:pPr>
              <a:spcBef>
                <a:spcPts val="1800"/>
              </a:spcBef>
            </a:pPr>
            <a:r>
              <a:rPr lang="en-US" sz="2000" dirty="0" smtClean="0"/>
              <a:t>Nested loop structure</a:t>
            </a:r>
          </a:p>
          <a:p>
            <a:pPr>
              <a:spcBef>
                <a:spcPts val="1800"/>
              </a:spcBef>
            </a:pPr>
            <a:r>
              <a:rPr lang="en-US" sz="2000" dirty="0" smtClean="0"/>
              <a:t>Two inner functions, </a:t>
            </a:r>
            <a:r>
              <a:rPr lang="en-US" sz="2000" b="1" dirty="0" err="1" smtClean="0">
                <a:latin typeface="Courier New" pitchFamily="49" charset="0"/>
                <a:cs typeface="Courier New" pitchFamily="49" charset="0"/>
              </a:rPr>
              <a:t>update_neighbor</a:t>
            </a:r>
            <a:r>
              <a:rPr lang="en-US" sz="2000" dirty="0" smtClean="0"/>
              <a:t> and </a:t>
            </a:r>
            <a:r>
              <a:rPr lang="en-US" sz="2000" b="1" dirty="0" err="1" smtClean="0"/>
              <a:t>find_nearest</a:t>
            </a:r>
            <a:r>
              <a:rPr lang="en-US" sz="2000" dirty="0" smtClean="0"/>
              <a:t> have </a:t>
            </a:r>
            <a:r>
              <a:rPr lang="en-US" sz="2000" b="1" dirty="0" smtClean="0">
                <a:latin typeface="Courier New" pitchFamily="49" charset="0"/>
                <a:cs typeface="Courier New" pitchFamily="49" charset="0"/>
              </a:rPr>
              <a:t>N</a:t>
            </a:r>
            <a:r>
              <a:rPr lang="en-US" sz="2000" b="1" baseline="30000" dirty="0" smtClean="0">
                <a:latin typeface="Courier New" pitchFamily="49" charset="0"/>
                <a:cs typeface="Courier New" pitchFamily="49" charset="0"/>
              </a:rPr>
              <a:t>2</a:t>
            </a:r>
            <a:r>
              <a:rPr lang="en-US" sz="2000" dirty="0" smtClean="0"/>
              <a:t> dependence on the size of the graph.</a:t>
            </a:r>
            <a:endParaRPr lang="en-US" sz="2000" dirty="0"/>
          </a:p>
        </p:txBody>
      </p:sp>
      <p:pic>
        <p:nvPicPr>
          <p:cNvPr id="5" name="Picture 4" descr="profile_tree.png"/>
          <p:cNvPicPr>
            <a:picLocks noChangeAspect="1"/>
          </p:cNvPicPr>
          <p:nvPr/>
        </p:nvPicPr>
        <p:blipFill>
          <a:blip r:embed="rId2" cstate="print"/>
          <a:stretch>
            <a:fillRect/>
          </a:stretch>
        </p:blipFill>
        <p:spPr>
          <a:xfrm>
            <a:off x="908050" y="1146303"/>
            <a:ext cx="7346731" cy="2826243"/>
          </a:xfrm>
          <a:prstGeom prst="rect">
            <a:avLst/>
          </a:prstGeom>
        </p:spPr>
      </p:pic>
    </p:spTree>
    <p:extLst>
      <p:ext uri="{BB962C8B-B14F-4D97-AF65-F5344CB8AC3E}">
        <p14:creationId xmlns:p14="http://schemas.microsoft.com/office/powerpoint/2010/main" xmlns="" val="4255346225"/>
      </p:ext>
    </p:extLst>
  </p:cSld>
  <p:clrMapOvr>
    <a:masterClrMapping/>
  </p:clrMapOvr>
  <p:transition>
    <p:fade/>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Dijkstra</a:t>
            </a:r>
            <a:r>
              <a:rPr lang="en-US" dirty="0" smtClean="0"/>
              <a:t> by Region</a:t>
            </a:r>
            <a:endParaRPr lang="en-US" dirty="0"/>
          </a:p>
        </p:txBody>
      </p:sp>
      <p:sp>
        <p:nvSpPr>
          <p:cNvPr id="4" name="Content Placeholder 1"/>
          <p:cNvSpPr txBox="1">
            <a:spLocks/>
          </p:cNvSpPr>
          <p:nvPr/>
        </p:nvSpPr>
        <p:spPr bwMode="auto">
          <a:xfrm>
            <a:off x="1831965" y="2578494"/>
            <a:ext cx="5459790" cy="3374635"/>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 </a:t>
            </a:r>
            <a:r>
              <a:rPr kumimoji="0" lang="en-US" sz="1200" b="0" i="1" u="none" strike="noStrike" kern="0" cap="none" spc="0" normalizeH="0" baseline="0" noProof="0" dirty="0" smtClean="0">
                <a:ln>
                  <a:noFill/>
                </a:ln>
                <a:solidFill>
                  <a:srgbClr val="FF0000"/>
                </a:solidFill>
                <a:effectLst/>
                <a:uLnTx/>
                <a:uFillTx/>
                <a:latin typeface="Courier New" pitchFamily="49" charset="0"/>
                <a:ea typeface="+mn-ea"/>
                <a:cs typeface="Courier New" pitchFamily="49" charset="0"/>
              </a:rPr>
              <a:t>initialize graph and set source node</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a:t>
            </a:r>
            <a:r>
              <a:rPr kumimoji="0" lang="en-US" sz="1200" b="0" i="0" u="none" strike="noStrike" kern="0" cap="none" spc="0" normalizeH="0" baseline="0" noProof="0" dirty="0" err="1" smtClean="0">
                <a:ln>
                  <a:noFill/>
                </a:ln>
                <a:solidFill>
                  <a:srgbClr val="003C8A"/>
                </a:solidFill>
                <a:effectLst/>
                <a:uLnTx/>
                <a:uFillTx/>
                <a:latin typeface="Courier New" pitchFamily="49" charset="0"/>
                <a:ea typeface="+mn-ea"/>
                <a:cs typeface="Courier New" pitchFamily="49" charset="0"/>
              </a:rPr>
              <a:t>graph_init</a:t>
            </a: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(graph, </a:t>
            </a:r>
            <a:r>
              <a:rPr kumimoji="0" lang="en-US" sz="1200" b="0" i="0" u="none" strike="noStrike" kern="0" cap="none" spc="0" normalizeH="0" baseline="0" noProof="0" dirty="0" err="1" smtClean="0">
                <a:ln>
                  <a:noFill/>
                </a:ln>
                <a:solidFill>
                  <a:srgbClr val="003C8A"/>
                </a:solidFill>
                <a:effectLst/>
                <a:uLnTx/>
                <a:uFillTx/>
                <a:latin typeface="Courier New" pitchFamily="49" charset="0"/>
                <a:ea typeface="+mn-ea"/>
                <a:cs typeface="Courier New" pitchFamily="49" charset="0"/>
              </a:rPr>
              <a:t>src</a:t>
            </a: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endPar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endParaRP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 </a:t>
            </a:r>
            <a:r>
              <a:rPr kumimoji="0" lang="en-US" sz="1200" b="0" i="1" u="none" strike="noStrike" kern="0" cap="none" spc="0" normalizeH="0" baseline="0" noProof="0" dirty="0" smtClean="0">
                <a:ln>
                  <a:noFill/>
                </a:ln>
                <a:solidFill>
                  <a:srgbClr val="FF0000"/>
                </a:solidFill>
                <a:effectLst/>
                <a:uLnTx/>
                <a:uFillTx/>
                <a:latin typeface="Courier New" pitchFamily="49" charset="0"/>
                <a:ea typeface="+mn-ea"/>
                <a:cs typeface="Courier New" pitchFamily="49" charset="0"/>
              </a:rPr>
              <a:t>for all nodes reachable from </a:t>
            </a:r>
            <a:r>
              <a:rPr kumimoji="0" lang="en-US" sz="1200" b="0" i="1" u="none" strike="noStrike" kern="0" cap="none" spc="0" normalizeH="0" baseline="0" noProof="0" dirty="0" err="1" smtClean="0">
                <a:ln>
                  <a:noFill/>
                </a:ln>
                <a:solidFill>
                  <a:srgbClr val="FF0000"/>
                </a:solidFill>
                <a:effectLst/>
                <a:uLnTx/>
                <a:uFillTx/>
                <a:latin typeface="Courier New" pitchFamily="49" charset="0"/>
                <a:ea typeface="+mn-ea"/>
                <a:cs typeface="Courier New" pitchFamily="49" charset="0"/>
              </a:rPr>
              <a:t>src</a:t>
            </a:r>
            <a:endParaRPr kumimoji="0" lang="en-US" sz="1200" b="0" i="1" u="none" strike="noStrike" kern="0" cap="none" spc="0" normalizeH="0" baseline="0" noProof="0" dirty="0" smtClean="0">
              <a:ln>
                <a:noFill/>
              </a:ln>
              <a:solidFill>
                <a:srgbClr val="FF0000"/>
              </a:solidFill>
              <a:effectLst/>
              <a:uLnTx/>
              <a:uFillTx/>
              <a:latin typeface="Courier New" pitchFamily="49" charset="0"/>
              <a:ea typeface="+mn-ea"/>
              <a:cs typeface="Courier New" pitchFamily="49" charset="0"/>
            </a:endParaRP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for (</a:t>
            </a:r>
            <a:r>
              <a:rPr kumimoji="0" lang="en-US" sz="1200" b="0" i="0" u="none" strike="noStrike" kern="0" cap="none" spc="0" normalizeH="0" baseline="0" noProof="0" dirty="0" err="1" smtClean="0">
                <a:ln>
                  <a:noFill/>
                </a:ln>
                <a:solidFill>
                  <a:srgbClr val="003C8A"/>
                </a:solidFill>
                <a:effectLst/>
                <a:uLnTx/>
                <a:uFillTx/>
                <a:latin typeface="Courier New" pitchFamily="49" charset="0"/>
                <a:ea typeface="+mn-ea"/>
                <a:cs typeface="Courier New" pitchFamily="49" charset="0"/>
              </a:rPr>
              <a:t>i</a:t>
            </a: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 0; </a:t>
            </a:r>
            <a:r>
              <a:rPr kumimoji="0" lang="en-US" sz="1200" b="0" i="0" u="none" strike="noStrike" kern="0" cap="none" spc="0" normalizeH="0" baseline="0" noProof="0" dirty="0" err="1" smtClean="0">
                <a:ln>
                  <a:noFill/>
                </a:ln>
                <a:solidFill>
                  <a:srgbClr val="003C8A"/>
                </a:solidFill>
                <a:effectLst/>
                <a:uLnTx/>
                <a:uFillTx/>
                <a:latin typeface="Courier New" pitchFamily="49" charset="0"/>
                <a:ea typeface="+mn-ea"/>
                <a:cs typeface="Courier New" pitchFamily="49" charset="0"/>
              </a:rPr>
              <a:t>i</a:t>
            </a: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&lt; graph-&gt;</a:t>
            </a:r>
            <a:r>
              <a:rPr kumimoji="0" lang="en-US" sz="1200" b="0" i="0" u="none" strike="noStrike" kern="0" cap="none" spc="0" normalizeH="0" baseline="0" noProof="0" dirty="0" err="1" smtClean="0">
                <a:ln>
                  <a:noFill/>
                </a:ln>
                <a:solidFill>
                  <a:srgbClr val="003C8A"/>
                </a:solidFill>
                <a:effectLst/>
                <a:uLnTx/>
                <a:uFillTx/>
                <a:latin typeface="Courier New" pitchFamily="49" charset="0"/>
                <a:ea typeface="+mn-ea"/>
                <a:cs typeface="Courier New" pitchFamily="49" charset="0"/>
              </a:rPr>
              <a:t>num_nodes</a:t>
            </a: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a:t>
            </a:r>
            <a:r>
              <a:rPr kumimoji="0" lang="en-US" sz="1200" b="0" i="0" u="none" strike="noStrike" kern="0" cap="none" spc="0" normalizeH="0" baseline="0" noProof="0" dirty="0" err="1" smtClean="0">
                <a:ln>
                  <a:noFill/>
                </a:ln>
                <a:solidFill>
                  <a:srgbClr val="003C8A"/>
                </a:solidFill>
                <a:effectLst/>
                <a:uLnTx/>
                <a:uFillTx/>
                <a:latin typeface="Courier New" pitchFamily="49" charset="0"/>
                <a:ea typeface="+mn-ea"/>
                <a:cs typeface="Courier New" pitchFamily="49" charset="0"/>
              </a:rPr>
              <a:t>i</a:t>
            </a: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 </a:t>
            </a:r>
            <a:r>
              <a:rPr kumimoji="0" lang="en-US" sz="1200" b="0" i="1" u="none" strike="noStrike" kern="0" cap="none" spc="0" normalizeH="0" baseline="0" noProof="0" dirty="0" smtClean="0">
                <a:ln>
                  <a:noFill/>
                </a:ln>
                <a:solidFill>
                  <a:srgbClr val="FF0000"/>
                </a:solidFill>
                <a:effectLst/>
                <a:uLnTx/>
                <a:uFillTx/>
                <a:latin typeface="Courier New" pitchFamily="49" charset="0"/>
                <a:ea typeface="+mn-ea"/>
                <a:cs typeface="Courier New" pitchFamily="49" charset="0"/>
              </a:rPr>
              <a:t>find nearest unvisited node</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u = -1; dist = DIST_INF;</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for (r = 0; r &lt; graph-&gt;</a:t>
            </a:r>
            <a:r>
              <a:rPr kumimoji="0" lang="en-US" sz="1200" b="0" i="0" u="none" strike="noStrike" kern="0" cap="none" spc="0" normalizeH="0" baseline="0" noProof="0" dirty="0" err="1" smtClean="0">
                <a:ln>
                  <a:noFill/>
                </a:ln>
                <a:solidFill>
                  <a:srgbClr val="003C8A"/>
                </a:solidFill>
                <a:effectLst/>
                <a:uLnTx/>
                <a:uFillTx/>
                <a:latin typeface="Courier New" pitchFamily="49" charset="0"/>
                <a:ea typeface="+mn-ea"/>
                <a:cs typeface="Courier New" pitchFamily="49" charset="0"/>
              </a:rPr>
              <a:t>num_regions</a:t>
            </a: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++r)</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a:t>
            </a:r>
            <a:r>
              <a:rPr kumimoji="0" lang="en-US" sz="1200" b="0" i="0" u="none" strike="noStrike" kern="0" cap="none" spc="0" normalizeH="0" baseline="0" noProof="0" dirty="0" err="1" smtClean="0">
                <a:ln>
                  <a:noFill/>
                </a:ln>
                <a:solidFill>
                  <a:srgbClr val="003C8A"/>
                </a:solidFill>
                <a:effectLst/>
                <a:uLnTx/>
                <a:uFillTx/>
                <a:latin typeface="Courier New" pitchFamily="49" charset="0"/>
                <a:ea typeface="+mn-ea"/>
                <a:cs typeface="Courier New" pitchFamily="49" charset="0"/>
              </a:rPr>
              <a:t>graph_nearest_region_node</a:t>
            </a: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(graph, r, &amp;u, &amp;dist);</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endPar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endParaRP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 </a:t>
            </a:r>
            <a:r>
              <a:rPr kumimoji="0" lang="en-US" sz="1200" b="0" i="1" u="none" strike="noStrike" kern="0" cap="none" spc="0" normalizeH="0" baseline="0" noProof="0" dirty="0" smtClean="0">
                <a:ln>
                  <a:noFill/>
                </a:ln>
                <a:solidFill>
                  <a:srgbClr val="FF0000"/>
                </a:solidFill>
                <a:effectLst/>
                <a:uLnTx/>
                <a:uFillTx/>
                <a:latin typeface="Courier New" pitchFamily="49" charset="0"/>
                <a:ea typeface="+mn-ea"/>
                <a:cs typeface="Courier New" pitchFamily="49" charset="0"/>
              </a:rPr>
              <a:t>quit if all reachable nodes visited</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if (u &lt; 0) break;</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endPar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endParaRP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 </a:t>
            </a:r>
            <a:r>
              <a:rPr kumimoji="0" lang="en-US" sz="1200" b="0" i="1" u="none" strike="noStrike" kern="0" cap="none" spc="0" normalizeH="0" baseline="0" noProof="0" dirty="0" smtClean="0">
                <a:ln>
                  <a:noFill/>
                </a:ln>
                <a:solidFill>
                  <a:srgbClr val="FF0000"/>
                </a:solidFill>
                <a:effectLst/>
                <a:uLnTx/>
                <a:uFillTx/>
                <a:latin typeface="Courier New" pitchFamily="49" charset="0"/>
                <a:ea typeface="+mn-ea"/>
                <a:cs typeface="Courier New" pitchFamily="49" charset="0"/>
              </a:rPr>
              <a:t>mark visited and update neighbors</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graph-&gt;node[u].visited = 1;</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for (r = 0; r &lt; graph-&gt;</a:t>
            </a:r>
            <a:r>
              <a:rPr kumimoji="0" lang="en-US" sz="1200" b="0" i="0" u="none" strike="noStrike" kern="0" cap="none" spc="0" normalizeH="0" baseline="0" noProof="0" dirty="0" err="1" smtClean="0">
                <a:ln>
                  <a:noFill/>
                </a:ln>
                <a:solidFill>
                  <a:srgbClr val="003C8A"/>
                </a:solidFill>
                <a:effectLst/>
                <a:uLnTx/>
                <a:uFillTx/>
                <a:latin typeface="Courier New" pitchFamily="49" charset="0"/>
                <a:ea typeface="+mn-ea"/>
                <a:cs typeface="Courier New" pitchFamily="49" charset="0"/>
              </a:rPr>
              <a:t>num_regions</a:t>
            </a: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++r)</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      </a:t>
            </a:r>
            <a:r>
              <a:rPr kumimoji="0" lang="en-US" sz="1200" b="0" i="0" u="none" strike="noStrike" kern="0" cap="none" spc="0" normalizeH="0" baseline="0" noProof="0" dirty="0" err="1" smtClean="0">
                <a:ln>
                  <a:noFill/>
                </a:ln>
                <a:solidFill>
                  <a:srgbClr val="003C8A"/>
                </a:solidFill>
                <a:effectLst/>
                <a:uLnTx/>
                <a:uFillTx/>
                <a:latin typeface="Courier New" pitchFamily="49" charset="0"/>
                <a:ea typeface="+mn-ea"/>
                <a:cs typeface="Courier New" pitchFamily="49" charset="0"/>
              </a:rPr>
              <a:t>graph_update_region_nodes</a:t>
            </a: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(graph, r, u);</a:t>
            </a:r>
          </a:p>
          <a:p>
            <a:pPr marL="0" marR="0" lvl="0" indent="-342900" algn="l" defTabSz="914400" rtl="0" eaLnBrk="0" fontAlgn="base" latinLnBrk="0" hangingPunct="0">
              <a:lnSpc>
                <a:spcPct val="100000"/>
              </a:lnSpc>
              <a:spcBef>
                <a:spcPts val="0"/>
              </a:spcBef>
              <a:spcAft>
                <a:spcPct val="0"/>
              </a:spcAft>
              <a:buClrTx/>
              <a:buSzTx/>
              <a:buFont typeface="Arial" pitchFamily="34" charset="0"/>
              <a:buNone/>
              <a:tabLst/>
              <a:defRPr/>
            </a:pPr>
            <a:r>
              <a:rPr kumimoji="0" lang="en-US" sz="1200" b="0" i="0" u="none" strike="noStrike" kern="0" cap="none" spc="0" normalizeH="0" baseline="0" noProof="0" dirty="0" smtClean="0">
                <a:ln>
                  <a:noFill/>
                </a:ln>
                <a:solidFill>
                  <a:srgbClr val="003C8A"/>
                </a:solidFill>
                <a:effectLst/>
                <a:uLnTx/>
                <a:uFillTx/>
                <a:latin typeface="Courier New" pitchFamily="49" charset="0"/>
                <a:ea typeface="+mn-ea"/>
                <a:cs typeface="Courier New" pitchFamily="49" charset="0"/>
              </a:rPr>
              <a:t>}</a:t>
            </a:r>
          </a:p>
        </p:txBody>
      </p:sp>
      <p:grpSp>
        <p:nvGrpSpPr>
          <p:cNvPr id="3" name="Group 11"/>
          <p:cNvGrpSpPr/>
          <p:nvPr/>
        </p:nvGrpSpPr>
        <p:grpSpPr>
          <a:xfrm>
            <a:off x="609600" y="732692"/>
            <a:ext cx="7889631" cy="2051540"/>
            <a:chOff x="609600" y="978875"/>
            <a:chExt cx="7889631" cy="2051540"/>
          </a:xfrm>
        </p:grpSpPr>
        <p:pic>
          <p:nvPicPr>
            <p:cNvPr id="6" name="Picture 5" descr="demo_graph.gv.png"/>
            <p:cNvPicPr>
              <a:picLocks noChangeAspect="1"/>
            </p:cNvPicPr>
            <p:nvPr/>
          </p:nvPicPr>
          <p:blipFill>
            <a:blip r:embed="rId2" cstate="print"/>
            <a:stretch>
              <a:fillRect/>
            </a:stretch>
          </p:blipFill>
          <p:spPr>
            <a:xfrm>
              <a:off x="609600" y="1092688"/>
              <a:ext cx="7889631" cy="1786125"/>
            </a:xfrm>
            <a:prstGeom prst="rect">
              <a:avLst/>
            </a:prstGeom>
          </p:spPr>
        </p:pic>
        <p:cxnSp>
          <p:nvCxnSpPr>
            <p:cNvPr id="7" name="Straight Connector 6"/>
            <p:cNvCxnSpPr/>
            <p:nvPr/>
          </p:nvCxnSpPr>
          <p:spPr bwMode="auto">
            <a:xfrm rot="5400000">
              <a:off x="1471241" y="2004645"/>
              <a:ext cx="2051540" cy="0"/>
            </a:xfrm>
            <a:prstGeom prst="line">
              <a:avLst/>
            </a:prstGeom>
            <a:ln w="12700">
              <a:solidFill>
                <a:srgbClr val="FFFF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bwMode="auto">
            <a:xfrm rot="5400000">
              <a:off x="3574253" y="2004645"/>
              <a:ext cx="2051540" cy="0"/>
            </a:xfrm>
            <a:prstGeom prst="line">
              <a:avLst/>
            </a:prstGeom>
            <a:ln w="12700">
              <a:solidFill>
                <a:srgbClr val="FFFF00"/>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bwMode="auto">
            <a:xfrm rot="5400000">
              <a:off x="5761980" y="2004645"/>
              <a:ext cx="2051540" cy="0"/>
            </a:xfrm>
            <a:prstGeom prst="line">
              <a:avLst/>
            </a:prstGeom>
            <a:ln w="12700">
              <a:solidFill>
                <a:srgbClr val="FFFF00"/>
              </a:solidFill>
              <a:headEnd type="none" w="med" len="med"/>
              <a:tailEnd type="none" w="med" len="med"/>
            </a:ln>
          </p:spPr>
          <p:style>
            <a:lnRef idx="1">
              <a:schemeClr val="dk1"/>
            </a:lnRef>
            <a:fillRef idx="0">
              <a:schemeClr val="dk1"/>
            </a:fillRef>
            <a:effectRef idx="0">
              <a:schemeClr val="dk1"/>
            </a:effectRef>
            <a:fontRef idx="minor">
              <a:schemeClr val="tx1"/>
            </a:fontRef>
          </p:style>
        </p:cxnSp>
      </p:grpSp>
      <p:sp>
        <p:nvSpPr>
          <p:cNvPr id="12" name="Content Placeholder 2"/>
          <p:cNvSpPr txBox="1">
            <a:spLocks/>
          </p:cNvSpPr>
          <p:nvPr/>
        </p:nvSpPr>
        <p:spPr>
          <a:xfrm>
            <a:off x="454025" y="5894147"/>
            <a:ext cx="8229600" cy="409904"/>
          </a:xfrm>
          <a:prstGeom prst="rect">
            <a:avLst/>
          </a:prstGeom>
        </p:spPr>
        <p:txBody>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r>
              <a:rPr lang="en-US" sz="2000" dirty="0" smtClean="0"/>
              <a:t># regions set to # threads independent of graph size.</a:t>
            </a:r>
            <a:endParaRPr lang="en-US" sz="2000" dirty="0"/>
          </a:p>
        </p:txBody>
      </p:sp>
    </p:spTree>
    <p:extLst>
      <p:ext uri="{BB962C8B-B14F-4D97-AF65-F5344CB8AC3E}">
        <p14:creationId xmlns:p14="http://schemas.microsoft.com/office/powerpoint/2010/main" xmlns="" val="1895464950"/>
      </p:ext>
    </p:extLst>
  </p:cSld>
  <p:clrMapOvr>
    <a:masterClrMapping/>
  </p:clrMapOvr>
  <p:transition>
    <p:fad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Inner Loop Dependencies</a:t>
            </a:r>
            <a:endParaRPr lang="en-US" dirty="0"/>
          </a:p>
        </p:txBody>
      </p:sp>
      <p:sp>
        <p:nvSpPr>
          <p:cNvPr id="3" name="Content Placeholder 2"/>
          <p:cNvSpPr>
            <a:spLocks noGrp="1"/>
          </p:cNvSpPr>
          <p:nvPr>
            <p:ph type="body" sz="quarter" idx="10"/>
          </p:nvPr>
        </p:nvSpPr>
        <p:spPr>
          <a:xfrm>
            <a:off x="533399" y="5188688"/>
            <a:ext cx="8277225" cy="871870"/>
          </a:xfrm>
        </p:spPr>
        <p:txBody>
          <a:bodyPr>
            <a:normAutofit/>
          </a:bodyPr>
          <a:lstStyle/>
          <a:p>
            <a:r>
              <a:rPr lang="en-US" dirty="0" smtClean="0"/>
              <a:t>Many dependencies when updating nearest node pointer in inner loop.</a:t>
            </a:r>
            <a:endParaRPr lang="en-US" dirty="0"/>
          </a:p>
        </p:txBody>
      </p:sp>
      <p:pic>
        <p:nvPicPr>
          <p:cNvPr id="5" name="Picture 4" descr="dijkstra1_find_deps.png"/>
          <p:cNvPicPr>
            <a:picLocks noChangeAspect="1"/>
          </p:cNvPicPr>
          <p:nvPr/>
        </p:nvPicPr>
        <p:blipFill>
          <a:blip r:embed="rId2" cstate="print"/>
          <a:stretch>
            <a:fillRect/>
          </a:stretch>
        </p:blipFill>
        <p:spPr>
          <a:xfrm>
            <a:off x="2448559" y="1124072"/>
            <a:ext cx="4246317" cy="3894967"/>
          </a:xfrm>
          <a:prstGeom prst="rect">
            <a:avLst/>
          </a:prstGeom>
        </p:spPr>
      </p:pic>
    </p:spTree>
    <p:extLst>
      <p:ext uri="{BB962C8B-B14F-4D97-AF65-F5344CB8AC3E}">
        <p14:creationId xmlns:p14="http://schemas.microsoft.com/office/powerpoint/2010/main" xmlns="" val="3638596466"/>
      </p:ext>
    </p:extLst>
  </p:cSld>
  <p:clrMapOvr>
    <a:masterClrMapping/>
  </p:clrMapOvr>
  <p:transition>
    <p:fade/>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Inner Loop Parallelization</a:t>
            </a:r>
            <a:endParaRPr lang="en-US" dirty="0"/>
          </a:p>
        </p:txBody>
      </p:sp>
      <p:sp>
        <p:nvSpPr>
          <p:cNvPr id="3" name="Content Placeholder 2"/>
          <p:cNvSpPr>
            <a:spLocks noGrp="1"/>
          </p:cNvSpPr>
          <p:nvPr>
            <p:ph type="body" sz="quarter" idx="10"/>
          </p:nvPr>
        </p:nvSpPr>
        <p:spPr>
          <a:xfrm>
            <a:off x="533399" y="4104178"/>
            <a:ext cx="8277225" cy="1869942"/>
          </a:xfrm>
        </p:spPr>
        <p:txBody>
          <a:bodyPr/>
          <a:lstStyle/>
          <a:p>
            <a:pPr>
              <a:spcBef>
                <a:spcPts val="1800"/>
              </a:spcBef>
            </a:pPr>
            <a:r>
              <a:rPr lang="en-US" sz="2000" dirty="0" smtClean="0"/>
              <a:t>First parallel implementation creates many threads</a:t>
            </a:r>
          </a:p>
          <a:p>
            <a:pPr>
              <a:spcBef>
                <a:spcPts val="1800"/>
              </a:spcBef>
            </a:pPr>
            <a:r>
              <a:rPr lang="en-US" sz="2000" dirty="0" smtClean="0"/>
              <a:t>Thread create costs are expensive, so there is a net slow down versus the serial implementation</a:t>
            </a:r>
            <a:endParaRPr lang="en-US" sz="2000" dirty="0"/>
          </a:p>
        </p:txBody>
      </p:sp>
      <p:pic>
        <p:nvPicPr>
          <p:cNvPr id="5" name="Picture 4" descr="dijkstra1_task_view.png"/>
          <p:cNvPicPr>
            <a:picLocks noChangeAspect="1"/>
          </p:cNvPicPr>
          <p:nvPr/>
        </p:nvPicPr>
        <p:blipFill>
          <a:blip r:embed="rId2" cstate="print"/>
          <a:stretch>
            <a:fillRect/>
          </a:stretch>
        </p:blipFill>
        <p:spPr>
          <a:xfrm>
            <a:off x="1341120" y="1593691"/>
            <a:ext cx="6441440" cy="2125374"/>
          </a:xfrm>
          <a:prstGeom prst="rect">
            <a:avLst/>
          </a:prstGeom>
        </p:spPr>
      </p:pic>
    </p:spTree>
    <p:extLst>
      <p:ext uri="{BB962C8B-B14F-4D97-AF65-F5344CB8AC3E}">
        <p14:creationId xmlns:p14="http://schemas.microsoft.com/office/powerpoint/2010/main" xmlns="" val="218972051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8" name="Table 207"/>
          <p:cNvGraphicFramePr>
            <a:graphicFrameLocks noGrp="1"/>
          </p:cNvGraphicFramePr>
          <p:nvPr>
            <p:extLst>
              <p:ext uri="{D42A27DB-BD31-4B8C-83A1-F6EECF244321}">
                <p14:modId xmlns:p14="http://schemas.microsoft.com/office/powerpoint/2010/main" xmlns="" val="4286983672"/>
              </p:ext>
            </p:extLst>
          </p:nvPr>
        </p:nvGraphicFramePr>
        <p:xfrm>
          <a:off x="154381" y="5644256"/>
          <a:ext cx="8862870" cy="518160"/>
        </p:xfrm>
        <a:graphic>
          <a:graphicData uri="http://schemas.openxmlformats.org/drawingml/2006/table">
            <a:tbl>
              <a:tblPr firstRow="1" bandRow="1">
                <a:tableStyleId>{5C22544A-7EE6-4342-B048-85BDC9FD1C3A}</a:tableStyleId>
              </a:tblPr>
              <a:tblGrid>
                <a:gridCol w="1941838"/>
                <a:gridCol w="1690777"/>
                <a:gridCol w="1685107"/>
                <a:gridCol w="1772574"/>
                <a:gridCol w="1772574"/>
              </a:tblGrid>
              <a:tr h="463248">
                <a:tc>
                  <a:txBody>
                    <a:bodyPr/>
                    <a:lstStyle/>
                    <a:p>
                      <a:r>
                        <a:rPr lang="en-US" sz="700" b="1" dirty="0" smtClean="0">
                          <a:solidFill>
                            <a:schemeClr val="tx1"/>
                          </a:solidFill>
                        </a:rPr>
                        <a:t>IDE</a:t>
                      </a:r>
                      <a:r>
                        <a:rPr lang="en-US" sz="700" dirty="0" smtClean="0">
                          <a:solidFill>
                            <a:schemeClr val="tx1"/>
                          </a:solidFill>
                        </a:rPr>
                        <a:t>: </a:t>
                      </a:r>
                      <a:r>
                        <a:rPr lang="en-US" sz="700" b="0" dirty="0" smtClean="0">
                          <a:solidFill>
                            <a:schemeClr val="tx1"/>
                          </a:solidFill>
                        </a:rPr>
                        <a:t>Integrated Development Environment</a:t>
                      </a:r>
                    </a:p>
                    <a:p>
                      <a:r>
                        <a:rPr lang="en-US" sz="700" b="1" dirty="0" smtClean="0">
                          <a:solidFill>
                            <a:schemeClr val="tx1"/>
                          </a:solidFill>
                        </a:rPr>
                        <a:t>BDM</a:t>
                      </a:r>
                      <a:r>
                        <a:rPr lang="en-US" sz="700" b="0" dirty="0" smtClean="0">
                          <a:solidFill>
                            <a:schemeClr val="tx1"/>
                          </a:solidFill>
                        </a:rPr>
                        <a:t>: Background Debug Module</a:t>
                      </a:r>
                    </a:p>
                    <a:p>
                      <a:r>
                        <a:rPr lang="en-US" sz="700" b="1" dirty="0" smtClean="0">
                          <a:solidFill>
                            <a:schemeClr val="tx1"/>
                          </a:solidFill>
                        </a:rPr>
                        <a:t>JTAG</a:t>
                      </a:r>
                      <a:r>
                        <a:rPr lang="en-US" sz="700" b="0" dirty="0" smtClean="0">
                          <a:solidFill>
                            <a:schemeClr val="tx1"/>
                          </a:solidFill>
                        </a:rPr>
                        <a:t>: Joint Test Action Group</a:t>
                      </a:r>
                    </a:p>
                    <a:p>
                      <a:r>
                        <a:rPr lang="en-US" sz="700" b="0" dirty="0" smtClean="0">
                          <a:solidFill>
                            <a:schemeClr val="tx1"/>
                          </a:solidFill>
                        </a:rPr>
                        <a:t>*</a:t>
                      </a:r>
                      <a:r>
                        <a:rPr lang="en-US" sz="700" b="1" i="1" dirty="0" smtClean="0">
                          <a:solidFill>
                            <a:schemeClr val="accent5"/>
                          </a:solidFill>
                        </a:rPr>
                        <a:t>Preferred Partners</a:t>
                      </a:r>
                      <a:endParaRPr lang="en-US" sz="700" b="1" i="1" dirty="0">
                        <a:solidFill>
                          <a:schemeClr val="accent5"/>
                        </a:solidFill>
                      </a:endParaRPr>
                    </a:p>
                  </a:txBody>
                  <a:tcPr>
                    <a:noFill/>
                  </a:tcPr>
                </a:tc>
                <a:tc>
                  <a:txBody>
                    <a:bodyPr/>
                    <a:lstStyle/>
                    <a:p>
                      <a:r>
                        <a:rPr lang="en-US" sz="700" b="1" dirty="0" smtClean="0">
                          <a:solidFill>
                            <a:schemeClr val="tx1"/>
                          </a:solidFill>
                        </a:rPr>
                        <a:t>BSP</a:t>
                      </a:r>
                      <a:r>
                        <a:rPr lang="en-US" sz="700" b="0" dirty="0" smtClean="0">
                          <a:solidFill>
                            <a:schemeClr val="tx1"/>
                          </a:solidFill>
                        </a:rPr>
                        <a:t>: Board Support Package </a:t>
                      </a:r>
                    </a:p>
                    <a:p>
                      <a:r>
                        <a:rPr lang="en-US" sz="700" b="1" dirty="0" smtClean="0">
                          <a:solidFill>
                            <a:schemeClr val="tx1"/>
                          </a:solidFill>
                        </a:rPr>
                        <a:t>OS</a:t>
                      </a:r>
                      <a:r>
                        <a:rPr lang="en-US" sz="700" b="0" dirty="0" smtClean="0">
                          <a:solidFill>
                            <a:schemeClr val="tx1"/>
                          </a:solidFill>
                        </a:rPr>
                        <a:t>: Operating System</a:t>
                      </a:r>
                    </a:p>
                    <a:p>
                      <a:r>
                        <a:rPr lang="en-US" sz="700" b="1" dirty="0" smtClean="0">
                          <a:solidFill>
                            <a:schemeClr val="tx1"/>
                          </a:solidFill>
                        </a:rPr>
                        <a:t>HAL</a:t>
                      </a:r>
                      <a:r>
                        <a:rPr lang="en-US" sz="700" b="0" dirty="0" smtClean="0">
                          <a:solidFill>
                            <a:schemeClr val="tx1"/>
                          </a:solidFill>
                        </a:rPr>
                        <a:t>: Hardware Abstraction Layer</a:t>
                      </a:r>
                    </a:p>
                  </a:txBody>
                  <a:tcPr>
                    <a:noFill/>
                  </a:tcPr>
                </a:tc>
                <a:tc>
                  <a:txBody>
                    <a:bodyPr/>
                    <a:lstStyle/>
                    <a:p>
                      <a:endParaRPr lang="en-US" sz="700" b="0" dirty="0" smtClean="0">
                        <a:solidFill>
                          <a:schemeClr val="tx1"/>
                        </a:solidFill>
                      </a:endParaRPr>
                    </a:p>
                  </a:txBody>
                  <a:tcPr>
                    <a:noFill/>
                  </a:tcPr>
                </a:tc>
                <a:tc>
                  <a:txBody>
                    <a:bodyPr/>
                    <a:lstStyle/>
                    <a:p>
                      <a:r>
                        <a:rPr lang="en-US" sz="700" b="1" dirty="0" smtClean="0">
                          <a:solidFill>
                            <a:schemeClr val="tx1"/>
                          </a:solidFill>
                        </a:rPr>
                        <a:t>IDH</a:t>
                      </a:r>
                      <a:r>
                        <a:rPr lang="en-US" sz="700" b="0" dirty="0" smtClean="0">
                          <a:solidFill>
                            <a:schemeClr val="tx1"/>
                          </a:solidFill>
                        </a:rPr>
                        <a:t>: Independent Design House</a:t>
                      </a:r>
                    </a:p>
                    <a:p>
                      <a:r>
                        <a:rPr lang="en-US" sz="700" b="1" dirty="0" smtClean="0">
                          <a:solidFill>
                            <a:schemeClr val="tx1"/>
                          </a:solidFill>
                        </a:rPr>
                        <a:t>ODM</a:t>
                      </a:r>
                      <a:r>
                        <a:rPr lang="en-US" sz="700" b="0" dirty="0" smtClean="0">
                          <a:solidFill>
                            <a:schemeClr val="tx1"/>
                          </a:solidFill>
                        </a:rPr>
                        <a:t>: Original Design Manufacturer</a:t>
                      </a:r>
                    </a:p>
                  </a:txBody>
                  <a:tcPr>
                    <a:noFill/>
                  </a:tcPr>
                </a:tc>
                <a:tc>
                  <a:txBody>
                    <a:bodyPr/>
                    <a:lstStyle/>
                    <a:p>
                      <a:r>
                        <a:rPr lang="en-US" sz="700" b="1" dirty="0" smtClean="0">
                          <a:solidFill>
                            <a:schemeClr val="tx1"/>
                          </a:solidFill>
                        </a:rPr>
                        <a:t>SSI</a:t>
                      </a:r>
                      <a:r>
                        <a:rPr lang="en-US" sz="700" b="0" dirty="0" smtClean="0">
                          <a:solidFill>
                            <a:schemeClr val="tx1"/>
                          </a:solidFill>
                        </a:rPr>
                        <a:t>: Software and Solution Integrators</a:t>
                      </a:r>
                    </a:p>
                  </a:txBody>
                  <a:tcPr>
                    <a:noFill/>
                  </a:tcPr>
                </a:tc>
              </a:tr>
            </a:tbl>
          </a:graphicData>
        </a:graphic>
      </p:graphicFrame>
      <p:grpSp>
        <p:nvGrpSpPr>
          <p:cNvPr id="2" name="Group 168"/>
          <p:cNvGrpSpPr/>
          <p:nvPr/>
        </p:nvGrpSpPr>
        <p:grpSpPr>
          <a:xfrm>
            <a:off x="154381" y="481644"/>
            <a:ext cx="8862868" cy="5141339"/>
            <a:chOff x="154381" y="481644"/>
            <a:chExt cx="8862868" cy="5141339"/>
          </a:xfrm>
        </p:grpSpPr>
        <p:grpSp>
          <p:nvGrpSpPr>
            <p:cNvPr id="3" name="Group 169"/>
            <p:cNvGrpSpPr/>
            <p:nvPr/>
          </p:nvGrpSpPr>
          <p:grpSpPr>
            <a:xfrm>
              <a:off x="154381" y="481644"/>
              <a:ext cx="8862868" cy="5141339"/>
              <a:chOff x="154381" y="481644"/>
              <a:chExt cx="8862868" cy="5141339"/>
            </a:xfrm>
          </p:grpSpPr>
          <p:grpSp>
            <p:nvGrpSpPr>
              <p:cNvPr id="4" name="Group 194"/>
              <p:cNvGrpSpPr/>
              <p:nvPr/>
            </p:nvGrpSpPr>
            <p:grpSpPr>
              <a:xfrm>
                <a:off x="154381" y="481644"/>
                <a:ext cx="8862868" cy="5132389"/>
                <a:chOff x="154381" y="481644"/>
                <a:chExt cx="8862868" cy="5132389"/>
              </a:xfrm>
            </p:grpSpPr>
            <p:sp>
              <p:nvSpPr>
                <p:cNvPr id="199" name="Rectangle 198"/>
                <p:cNvSpPr/>
                <p:nvPr/>
              </p:nvSpPr>
              <p:spPr>
                <a:xfrm>
                  <a:off x="154381" y="481644"/>
                  <a:ext cx="8862868" cy="5132389"/>
                </a:xfrm>
                <a:prstGeom prst="rect">
                  <a:avLst/>
                </a:prstGeom>
                <a:solidFill>
                  <a:srgbClr val="B9BE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0" name="Left-Right Arrow 199"/>
                <p:cNvSpPr/>
                <p:nvPr/>
              </p:nvSpPr>
              <p:spPr>
                <a:xfrm>
                  <a:off x="1663720" y="5124546"/>
                  <a:ext cx="6328653" cy="318724"/>
                </a:xfrm>
                <a:prstGeom prst="leftRightArrow">
                  <a:avLst>
                    <a:gd name="adj1" fmla="val 50000"/>
                    <a:gd name="adj2" fmla="val 82479"/>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Rectangle 200"/>
                <p:cNvSpPr/>
                <p:nvPr/>
              </p:nvSpPr>
              <p:spPr>
                <a:xfrm>
                  <a:off x="1680972" y="570507"/>
                  <a:ext cx="3172968" cy="4559337"/>
                </a:xfrm>
                <a:prstGeom prst="rect">
                  <a:avLst/>
                </a:prstGeom>
                <a:gradFill flip="none" rotWithShape="1">
                  <a:gsLst>
                    <a:gs pos="0">
                      <a:schemeClr val="bg1">
                        <a:lumMod val="85000"/>
                      </a:schemeClr>
                    </a:gs>
                    <a:gs pos="99000">
                      <a:schemeClr val="bg1">
                        <a:lumMod val="95000"/>
                      </a:schemeClr>
                    </a:gs>
                  </a:gsLst>
                  <a:lin ang="5400000" scaled="0"/>
                  <a:tileRect/>
                </a:gradFill>
                <a:ln>
                  <a:noFill/>
                </a:ln>
                <a:effectLst>
                  <a:glow rad="101600">
                    <a:schemeClr val="bg1">
                      <a:alpha val="1000"/>
                    </a:schemeClr>
                  </a:glow>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45720" tIns="45711" rIns="45720" bIns="45711"/>
                <a:lstStyle/>
                <a:p>
                  <a:pPr marL="112713" indent="-112713">
                    <a:lnSpc>
                      <a:spcPts val="1300"/>
                    </a:lnSpc>
                    <a:spcBef>
                      <a:spcPts val="900"/>
                    </a:spcBef>
                    <a:buSzPct val="80000"/>
                  </a:pPr>
                  <a:r>
                    <a:rPr lang="en-US" sz="1200" b="1" dirty="0" smtClean="0">
                      <a:solidFill>
                        <a:schemeClr val="tx1"/>
                      </a:solidFill>
                      <a:ea typeface="ＭＳ Ｐゴシック" charset="-128"/>
                    </a:rPr>
                    <a:t>Customer</a:t>
                  </a:r>
                  <a:r>
                    <a:rPr lang="en-US" sz="1200" dirty="0" smtClean="0">
                      <a:solidFill>
                        <a:schemeClr val="tx1"/>
                      </a:solidFill>
                      <a:ea typeface="ＭＳ Ｐゴシック" charset="-128"/>
                    </a:rPr>
                    <a:t> Application</a:t>
                  </a:r>
                  <a:endParaRPr lang="en-US" sz="1200" dirty="0">
                    <a:solidFill>
                      <a:schemeClr val="tx1"/>
                    </a:solidFill>
                    <a:ea typeface="ＭＳ Ｐゴシック" charset="-128"/>
                  </a:endParaRPr>
                </a:p>
              </p:txBody>
            </p:sp>
            <p:sp>
              <p:nvSpPr>
                <p:cNvPr id="202" name="Rectangle 201"/>
                <p:cNvSpPr/>
                <p:nvPr/>
              </p:nvSpPr>
              <p:spPr>
                <a:xfrm>
                  <a:off x="4929497" y="570507"/>
                  <a:ext cx="2952173" cy="4559337"/>
                </a:xfrm>
                <a:prstGeom prst="rect">
                  <a:avLst/>
                </a:prstGeom>
                <a:gradFill flip="none" rotWithShape="1">
                  <a:gsLst>
                    <a:gs pos="0">
                      <a:schemeClr val="bg1">
                        <a:lumMod val="85000"/>
                      </a:schemeClr>
                    </a:gs>
                    <a:gs pos="99000">
                      <a:schemeClr val="bg1">
                        <a:lumMod val="95000"/>
                      </a:schemeClr>
                    </a:gs>
                  </a:gsLst>
                  <a:lin ang="5400000" scaled="0"/>
                  <a:tileRect/>
                </a:gradFill>
                <a:ln>
                  <a:noFill/>
                </a:ln>
                <a:effectLst>
                  <a:glow rad="101600">
                    <a:schemeClr val="bg1">
                      <a:alpha val="1000"/>
                    </a:schemeClr>
                  </a:glow>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45720" tIns="45711" rIns="45720" bIns="45711"/>
                <a:lstStyle/>
                <a:p>
                  <a:pPr marL="112713" indent="-112713">
                    <a:lnSpc>
                      <a:spcPts val="1300"/>
                    </a:lnSpc>
                    <a:spcBef>
                      <a:spcPts val="900"/>
                    </a:spcBef>
                    <a:buSzPct val="80000"/>
                  </a:pPr>
                  <a:r>
                    <a:rPr lang="en-US" sz="1200" dirty="0">
                      <a:solidFill>
                        <a:schemeClr val="tx1"/>
                      </a:solidFill>
                      <a:ea typeface="ＭＳ Ｐゴシック" charset="-128"/>
                    </a:rPr>
                    <a:t>HW and SW </a:t>
                  </a:r>
                  <a:r>
                    <a:rPr lang="en-US" sz="1200" b="1" dirty="0">
                      <a:solidFill>
                        <a:schemeClr val="tx1"/>
                      </a:solidFill>
                      <a:ea typeface="ＭＳ Ｐゴシック" charset="-128"/>
                    </a:rPr>
                    <a:t>Engineering Services</a:t>
                  </a:r>
                </a:p>
              </p:txBody>
            </p:sp>
            <p:sp>
              <p:nvSpPr>
                <p:cNvPr id="203" name="Rectangle 202"/>
                <p:cNvSpPr/>
                <p:nvPr/>
              </p:nvSpPr>
              <p:spPr>
                <a:xfrm>
                  <a:off x="7942052" y="570507"/>
                  <a:ext cx="986287" cy="4559337"/>
                </a:xfrm>
                <a:prstGeom prst="rect">
                  <a:avLst/>
                </a:prstGeom>
                <a:gradFill flip="none" rotWithShape="1">
                  <a:gsLst>
                    <a:gs pos="0">
                      <a:schemeClr val="bg1">
                        <a:lumMod val="85000"/>
                      </a:schemeClr>
                    </a:gs>
                    <a:gs pos="99000">
                      <a:schemeClr val="bg1">
                        <a:lumMod val="95000"/>
                      </a:schemeClr>
                    </a:gs>
                  </a:gsLst>
                  <a:lin ang="5400000" scaled="0"/>
                  <a:tileRect/>
                </a:gradFill>
                <a:ln>
                  <a:noFill/>
                </a:ln>
                <a:effectLst>
                  <a:glow rad="101600">
                    <a:schemeClr val="bg1">
                      <a:alpha val="1000"/>
                    </a:schemeClr>
                  </a:glow>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45720" tIns="45711" rIns="45720" bIns="45711"/>
                <a:lstStyle/>
                <a:p>
                  <a:pPr marL="112713" indent="-112713">
                    <a:lnSpc>
                      <a:spcPts val="1300"/>
                    </a:lnSpc>
                    <a:spcBef>
                      <a:spcPts val="900"/>
                    </a:spcBef>
                    <a:buSzPct val="80000"/>
                  </a:pPr>
                  <a:r>
                    <a:rPr lang="en-US" sz="1200" b="1" dirty="0" smtClean="0">
                      <a:solidFill>
                        <a:schemeClr val="tx1"/>
                      </a:solidFill>
                      <a:ea typeface="ＭＳ Ｐゴシック" charset="-128"/>
                    </a:rPr>
                    <a:t>Training</a:t>
                  </a:r>
                  <a:endParaRPr lang="en-US" sz="1200" b="1" dirty="0">
                    <a:solidFill>
                      <a:schemeClr val="tx1"/>
                    </a:solidFill>
                    <a:ea typeface="ＭＳ Ｐゴシック" charset="-128"/>
                  </a:endParaRPr>
                </a:p>
              </p:txBody>
            </p:sp>
            <p:sp>
              <p:nvSpPr>
                <p:cNvPr id="204" name="Rectangle 203"/>
                <p:cNvSpPr/>
                <p:nvPr/>
              </p:nvSpPr>
              <p:spPr>
                <a:xfrm>
                  <a:off x="250166" y="570507"/>
                  <a:ext cx="1362273" cy="2305696"/>
                </a:xfrm>
                <a:prstGeom prst="rect">
                  <a:avLst/>
                </a:prstGeom>
                <a:solidFill>
                  <a:schemeClr val="bg1"/>
                </a:solidFill>
                <a:ln>
                  <a:noFill/>
                </a:ln>
                <a:effectLst>
                  <a:glow rad="101600">
                    <a:schemeClr val="bg1">
                      <a:alpha val="1000"/>
                    </a:schemeClr>
                  </a:glow>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45720" tIns="45711" rIns="45720" bIns="45711"/>
                <a:lstStyle/>
                <a:p>
                  <a:pPr marL="112713" indent="-112713">
                    <a:lnSpc>
                      <a:spcPts val="1300"/>
                    </a:lnSpc>
                    <a:spcBef>
                      <a:spcPts val="900"/>
                    </a:spcBef>
                    <a:buSzPct val="80000"/>
                  </a:pPr>
                  <a:r>
                    <a:rPr lang="en-US" sz="1200" b="1" dirty="0">
                      <a:solidFill>
                        <a:schemeClr val="tx1"/>
                      </a:solidFill>
                      <a:ea typeface="ＭＳ Ｐゴシック" charset="-128"/>
                    </a:rPr>
                    <a:t>SW </a:t>
                  </a:r>
                  <a:r>
                    <a:rPr lang="en-US" sz="1200" dirty="0">
                      <a:solidFill>
                        <a:schemeClr val="tx1"/>
                      </a:solidFill>
                      <a:ea typeface="ＭＳ Ｐゴシック" charset="-128"/>
                    </a:rPr>
                    <a:t>Dev Tools</a:t>
                  </a:r>
                </a:p>
              </p:txBody>
            </p:sp>
            <p:sp>
              <p:nvSpPr>
                <p:cNvPr id="205" name="Rectangle 204"/>
                <p:cNvSpPr/>
                <p:nvPr/>
              </p:nvSpPr>
              <p:spPr>
                <a:xfrm>
                  <a:off x="250166" y="2873832"/>
                  <a:ext cx="1362273" cy="2238428"/>
                </a:xfrm>
                <a:prstGeom prst="rect">
                  <a:avLst/>
                </a:prstGeom>
                <a:solidFill>
                  <a:schemeClr val="bg1"/>
                </a:solidFill>
                <a:ln>
                  <a:noFill/>
                </a:ln>
                <a:effectLst>
                  <a:glow rad="101600">
                    <a:schemeClr val="bg1">
                      <a:alpha val="1000"/>
                    </a:schemeClr>
                  </a:glow>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45720" tIns="45711" rIns="45720" bIns="45711"/>
                <a:lstStyle/>
                <a:p>
                  <a:pPr marL="112713" indent="-112713">
                    <a:lnSpc>
                      <a:spcPts val="1300"/>
                    </a:lnSpc>
                    <a:spcBef>
                      <a:spcPts val="900"/>
                    </a:spcBef>
                    <a:buSzPct val="80000"/>
                  </a:pPr>
                  <a:endParaRPr lang="en-US" sz="1200" dirty="0">
                    <a:solidFill>
                      <a:schemeClr val="tx1"/>
                    </a:solidFill>
                    <a:ea typeface="ＭＳ Ｐゴシック" charset="-128"/>
                  </a:endParaRPr>
                </a:p>
              </p:txBody>
            </p:sp>
            <p:sp>
              <p:nvSpPr>
                <p:cNvPr id="206" name="TextBox 205"/>
                <p:cNvSpPr txBox="1"/>
                <p:nvPr/>
              </p:nvSpPr>
              <p:spPr>
                <a:xfrm>
                  <a:off x="2786331" y="5150423"/>
                  <a:ext cx="1116011" cy="261610"/>
                </a:xfrm>
                <a:prstGeom prst="rect">
                  <a:avLst/>
                </a:prstGeom>
                <a:noFill/>
              </p:spPr>
              <p:txBody>
                <a:bodyPr wrap="none" rtlCol="0">
                  <a:spAutoFit/>
                </a:bodyPr>
                <a:lstStyle/>
                <a:p>
                  <a:r>
                    <a:rPr lang="en-US" sz="1100" dirty="0" smtClean="0">
                      <a:solidFill>
                        <a:schemeClr val="bg1"/>
                      </a:solidFill>
                    </a:rPr>
                    <a:t>More Standard</a:t>
                  </a:r>
                  <a:endParaRPr lang="en-US" sz="1100" dirty="0">
                    <a:solidFill>
                      <a:schemeClr val="bg1"/>
                    </a:solidFill>
                  </a:endParaRPr>
                </a:p>
              </p:txBody>
            </p:sp>
            <p:sp>
              <p:nvSpPr>
                <p:cNvPr id="207" name="TextBox 206"/>
                <p:cNvSpPr txBox="1"/>
                <p:nvPr/>
              </p:nvSpPr>
              <p:spPr>
                <a:xfrm>
                  <a:off x="5810205" y="5150423"/>
                  <a:ext cx="1029449" cy="261610"/>
                </a:xfrm>
                <a:prstGeom prst="rect">
                  <a:avLst/>
                </a:prstGeom>
                <a:noFill/>
              </p:spPr>
              <p:txBody>
                <a:bodyPr wrap="none" rtlCol="0">
                  <a:spAutoFit/>
                </a:bodyPr>
                <a:lstStyle/>
                <a:p>
                  <a:r>
                    <a:rPr lang="en-US" sz="1100" dirty="0" smtClean="0">
                      <a:solidFill>
                        <a:schemeClr val="bg1"/>
                      </a:solidFill>
                    </a:rPr>
                    <a:t>More Custom</a:t>
                  </a:r>
                  <a:endParaRPr lang="en-US" sz="1100" dirty="0">
                    <a:solidFill>
                      <a:schemeClr val="bg1"/>
                    </a:solidFill>
                  </a:endParaRPr>
                </a:p>
              </p:txBody>
            </p:sp>
          </p:grpSp>
          <p:grpSp>
            <p:nvGrpSpPr>
              <p:cNvPr id="5" name="Group 195"/>
              <p:cNvGrpSpPr/>
              <p:nvPr/>
            </p:nvGrpSpPr>
            <p:grpSpPr>
              <a:xfrm>
                <a:off x="7108166" y="5397274"/>
                <a:ext cx="1826826" cy="225709"/>
                <a:chOff x="7067300" y="5454764"/>
                <a:chExt cx="1826826" cy="225709"/>
              </a:xfrm>
            </p:grpSpPr>
            <p:sp>
              <p:nvSpPr>
                <p:cNvPr id="197" name="Snip and Round Single Corner Rectangle 196"/>
                <p:cNvSpPr/>
                <p:nvPr/>
              </p:nvSpPr>
              <p:spPr>
                <a:xfrm>
                  <a:off x="7067300" y="5454764"/>
                  <a:ext cx="1826826" cy="225709"/>
                </a:xfrm>
                <a:prstGeom prst="snipRoundRect">
                  <a:avLst>
                    <a:gd name="adj1" fmla="val 50000"/>
                    <a:gd name="adj2" fmla="val 0"/>
                  </a:avLst>
                </a:pr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8" name="Picture 19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188070" y="5545689"/>
                  <a:ext cx="1607258" cy="125835"/>
                </a:xfrm>
                <a:prstGeom prst="rect">
                  <a:avLst/>
                </a:prstGeom>
              </p:spPr>
            </p:pic>
          </p:grpSp>
        </p:grpSp>
        <p:grpSp>
          <p:nvGrpSpPr>
            <p:cNvPr id="7" name="Group 170"/>
            <p:cNvGrpSpPr/>
            <p:nvPr/>
          </p:nvGrpSpPr>
          <p:grpSpPr>
            <a:xfrm>
              <a:off x="1752600" y="820755"/>
              <a:ext cx="7175739" cy="811211"/>
              <a:chOff x="1752600" y="820755"/>
              <a:chExt cx="7175739" cy="811211"/>
            </a:xfrm>
          </p:grpSpPr>
          <p:cxnSp>
            <p:nvCxnSpPr>
              <p:cNvPr id="193" name="Straight Connector 192"/>
              <p:cNvCxnSpPr/>
              <p:nvPr/>
            </p:nvCxnSpPr>
            <p:spPr bwMode="auto">
              <a:xfrm>
                <a:off x="4770408" y="820755"/>
                <a:ext cx="4157931" cy="0"/>
              </a:xfrm>
              <a:prstGeom prst="line">
                <a:avLst/>
              </a:prstGeom>
              <a:ln w="9525" cap="flat" cmpd="sng" algn="ctr">
                <a:solidFill>
                  <a:schemeClr val="tx1">
                    <a:lumMod val="65000"/>
                    <a:lumOff val="35000"/>
                  </a:schemeClr>
                </a:solidFill>
                <a:prstDash val="dash"/>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194" name="Rectangle 193"/>
              <p:cNvSpPr>
                <a:spLocks noChangeArrowheads="1"/>
              </p:cNvSpPr>
              <p:nvPr/>
            </p:nvSpPr>
            <p:spPr bwMode="auto">
              <a:xfrm>
                <a:off x="1752600" y="820756"/>
                <a:ext cx="3017808" cy="811210"/>
              </a:xfrm>
              <a:prstGeom prst="rect">
                <a:avLst/>
              </a:prstGeom>
              <a:solidFill>
                <a:schemeClr val="bg1"/>
              </a:solidFill>
              <a:ln w="9525">
                <a:solidFill>
                  <a:schemeClr val="accent6"/>
                </a:solidFill>
                <a:round/>
                <a:headEnd/>
                <a:tailEnd/>
              </a:ln>
              <a:effectLst/>
            </p:spPr>
            <p:txBody>
              <a:bodyPr lIns="45720" tIns="45720" rIns="27432" bIns="27432"/>
              <a:lstStyle/>
              <a:p>
                <a:pPr marL="112713" indent="-112713">
                  <a:lnSpc>
                    <a:spcPts val="1300"/>
                  </a:lnSpc>
                  <a:spcBef>
                    <a:spcPts val="900"/>
                  </a:spcBef>
                  <a:buSzPct val="80000"/>
                  <a:defRPr/>
                </a:pPr>
                <a:r>
                  <a:rPr lang="en-US" sz="1200" b="1" dirty="0">
                    <a:solidFill>
                      <a:srgbClr val="2B285E"/>
                    </a:solidFill>
                    <a:latin typeface="Arial" pitchFamily="34" charset="0"/>
                  </a:rPr>
                  <a:t>Application Specific</a:t>
                </a:r>
              </a:p>
            </p:txBody>
          </p:sp>
        </p:grpSp>
        <p:grpSp>
          <p:nvGrpSpPr>
            <p:cNvPr id="8" name="Group 171"/>
            <p:cNvGrpSpPr/>
            <p:nvPr/>
          </p:nvGrpSpPr>
          <p:grpSpPr>
            <a:xfrm>
              <a:off x="1752600" y="1666469"/>
              <a:ext cx="7175739" cy="1118461"/>
              <a:chOff x="1752600" y="1666469"/>
              <a:chExt cx="7175739" cy="1118461"/>
            </a:xfrm>
          </p:grpSpPr>
          <p:cxnSp>
            <p:nvCxnSpPr>
              <p:cNvPr id="191" name="Straight Connector 190"/>
              <p:cNvCxnSpPr/>
              <p:nvPr/>
            </p:nvCxnSpPr>
            <p:spPr bwMode="auto">
              <a:xfrm>
                <a:off x="4770408" y="1666469"/>
                <a:ext cx="4157931" cy="0"/>
              </a:xfrm>
              <a:prstGeom prst="line">
                <a:avLst/>
              </a:prstGeom>
              <a:ln w="9525" cap="flat" cmpd="sng" algn="ctr">
                <a:solidFill>
                  <a:schemeClr val="tx1">
                    <a:lumMod val="65000"/>
                    <a:lumOff val="35000"/>
                  </a:schemeClr>
                </a:solidFill>
                <a:prstDash val="dash"/>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192" name="Rectangle 191"/>
              <p:cNvSpPr>
                <a:spLocks noChangeArrowheads="1"/>
              </p:cNvSpPr>
              <p:nvPr/>
            </p:nvSpPr>
            <p:spPr bwMode="auto">
              <a:xfrm>
                <a:off x="1752600" y="1687968"/>
                <a:ext cx="3017808" cy="1096962"/>
              </a:xfrm>
              <a:prstGeom prst="rect">
                <a:avLst/>
              </a:prstGeom>
              <a:solidFill>
                <a:schemeClr val="bg1"/>
              </a:solidFill>
              <a:ln w="9525">
                <a:solidFill>
                  <a:schemeClr val="accent2"/>
                </a:solidFill>
                <a:round/>
                <a:headEnd/>
                <a:tailEnd/>
              </a:ln>
              <a:effectLst/>
            </p:spPr>
            <p:txBody>
              <a:bodyPr lIns="45720" tIns="45720" rIns="27432" bIns="27432"/>
              <a:lstStyle/>
              <a:p>
                <a:pPr marL="112713" indent="-112713">
                  <a:lnSpc>
                    <a:spcPts val="1300"/>
                  </a:lnSpc>
                  <a:spcBef>
                    <a:spcPts val="900"/>
                  </a:spcBef>
                  <a:buSzPct val="80000"/>
                  <a:defRPr/>
                </a:pPr>
                <a:r>
                  <a:rPr lang="en-US" sz="1200" b="1" dirty="0">
                    <a:solidFill>
                      <a:schemeClr val="accent2"/>
                    </a:solidFill>
                    <a:latin typeface="Arial" pitchFamily="34" charset="0"/>
                  </a:rPr>
                  <a:t>Middleware</a:t>
                </a:r>
              </a:p>
            </p:txBody>
          </p:sp>
        </p:grpSp>
        <p:grpSp>
          <p:nvGrpSpPr>
            <p:cNvPr id="9" name="Group 172"/>
            <p:cNvGrpSpPr/>
            <p:nvPr/>
          </p:nvGrpSpPr>
          <p:grpSpPr>
            <a:xfrm>
              <a:off x="1752600" y="2809177"/>
              <a:ext cx="7175739" cy="1359062"/>
              <a:chOff x="1752600" y="2809177"/>
              <a:chExt cx="7175739" cy="1359062"/>
            </a:xfrm>
          </p:grpSpPr>
          <p:cxnSp>
            <p:nvCxnSpPr>
              <p:cNvPr id="189" name="Straight Connector 188"/>
              <p:cNvCxnSpPr/>
              <p:nvPr/>
            </p:nvCxnSpPr>
            <p:spPr bwMode="auto">
              <a:xfrm>
                <a:off x="4770408" y="2809177"/>
                <a:ext cx="4157931" cy="0"/>
              </a:xfrm>
              <a:prstGeom prst="line">
                <a:avLst/>
              </a:prstGeom>
              <a:ln w="9525" cap="flat" cmpd="sng" algn="ctr">
                <a:solidFill>
                  <a:schemeClr val="tx1">
                    <a:lumMod val="65000"/>
                    <a:lumOff val="35000"/>
                  </a:schemeClr>
                </a:solidFill>
                <a:prstDash val="dash"/>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190" name="Rectangle 189"/>
              <p:cNvSpPr>
                <a:spLocks noChangeArrowheads="1"/>
              </p:cNvSpPr>
              <p:nvPr/>
            </p:nvSpPr>
            <p:spPr bwMode="auto">
              <a:xfrm>
                <a:off x="1752600" y="2834672"/>
                <a:ext cx="3017808" cy="1333567"/>
              </a:xfrm>
              <a:prstGeom prst="rect">
                <a:avLst/>
              </a:prstGeom>
              <a:solidFill>
                <a:schemeClr val="bg1"/>
              </a:solidFill>
              <a:ln w="9525">
                <a:solidFill>
                  <a:schemeClr val="accent1"/>
                </a:solidFill>
                <a:round/>
                <a:headEnd/>
                <a:tailEnd/>
              </a:ln>
              <a:effectLst/>
            </p:spPr>
            <p:txBody>
              <a:bodyPr lIns="45720" tIns="45720" rIns="27432" bIns="27432"/>
              <a:lstStyle/>
              <a:p>
                <a:pPr marL="112713" indent="-112713">
                  <a:lnSpc>
                    <a:spcPts val="1300"/>
                  </a:lnSpc>
                  <a:spcBef>
                    <a:spcPts val="900"/>
                  </a:spcBef>
                  <a:buSzPct val="80000"/>
                  <a:defRPr/>
                </a:pPr>
                <a:r>
                  <a:rPr lang="en-US" sz="1200" b="1" dirty="0">
                    <a:solidFill>
                      <a:schemeClr val="accent1"/>
                    </a:solidFill>
                    <a:latin typeface="Arial" pitchFamily="34" charset="0"/>
                  </a:rPr>
                  <a:t>Operating Systems</a:t>
                </a:r>
              </a:p>
            </p:txBody>
          </p:sp>
        </p:grpSp>
        <p:grpSp>
          <p:nvGrpSpPr>
            <p:cNvPr id="10" name="Group 173"/>
            <p:cNvGrpSpPr/>
            <p:nvPr/>
          </p:nvGrpSpPr>
          <p:grpSpPr>
            <a:xfrm>
              <a:off x="1752600" y="3966197"/>
              <a:ext cx="7175739" cy="1107168"/>
              <a:chOff x="1752600" y="3966197"/>
              <a:chExt cx="7175739" cy="1107168"/>
            </a:xfrm>
          </p:grpSpPr>
          <p:cxnSp>
            <p:nvCxnSpPr>
              <p:cNvPr id="187" name="Straight Connector 186"/>
              <p:cNvCxnSpPr/>
              <p:nvPr/>
            </p:nvCxnSpPr>
            <p:spPr bwMode="auto">
              <a:xfrm>
                <a:off x="4770408" y="3966197"/>
                <a:ext cx="4157931" cy="0"/>
              </a:xfrm>
              <a:prstGeom prst="line">
                <a:avLst/>
              </a:prstGeom>
              <a:ln w="9525" cap="flat" cmpd="sng" algn="ctr">
                <a:solidFill>
                  <a:schemeClr val="tx1">
                    <a:lumMod val="65000"/>
                    <a:lumOff val="35000"/>
                  </a:schemeClr>
                </a:solidFill>
                <a:prstDash val="dash"/>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188" name="Rectangle 187"/>
              <p:cNvSpPr>
                <a:spLocks noChangeArrowheads="1"/>
              </p:cNvSpPr>
              <p:nvPr/>
            </p:nvSpPr>
            <p:spPr bwMode="auto">
              <a:xfrm>
                <a:off x="1752600" y="4239491"/>
                <a:ext cx="3017808" cy="833874"/>
              </a:xfrm>
              <a:prstGeom prst="rect">
                <a:avLst/>
              </a:prstGeom>
              <a:solidFill>
                <a:schemeClr val="bg1"/>
              </a:solidFill>
              <a:ln w="9525">
                <a:solidFill>
                  <a:schemeClr val="accent3"/>
                </a:solidFill>
                <a:round/>
                <a:headEnd/>
                <a:tailEnd/>
              </a:ln>
              <a:effectLst/>
            </p:spPr>
            <p:txBody>
              <a:bodyPr lIns="45720" tIns="45720" rIns="27432" bIns="27432"/>
              <a:lstStyle/>
              <a:p>
                <a:pPr marL="112713" indent="-112713">
                  <a:lnSpc>
                    <a:spcPts val="1300"/>
                  </a:lnSpc>
                  <a:spcBef>
                    <a:spcPts val="900"/>
                  </a:spcBef>
                  <a:buSzPct val="80000"/>
                  <a:defRPr/>
                </a:pPr>
                <a:r>
                  <a:rPr lang="en-US" sz="1200" b="1" dirty="0">
                    <a:solidFill>
                      <a:srgbClr val="69A020"/>
                    </a:solidFill>
                    <a:latin typeface="Arial" pitchFamily="34" charset="0"/>
                  </a:rPr>
                  <a:t>Processor/MCU/DSP</a:t>
                </a:r>
              </a:p>
              <a:p>
                <a:pPr marL="112713" indent="-112713">
                  <a:buSzPct val="80000"/>
                  <a:defRPr/>
                </a:pPr>
                <a:endParaRPr lang="en-US" sz="900" b="1" dirty="0">
                  <a:latin typeface="Arial" pitchFamily="34" charset="0"/>
                </a:endParaRPr>
              </a:p>
            </p:txBody>
          </p:sp>
        </p:grpSp>
        <p:sp>
          <p:nvSpPr>
            <p:cNvPr id="175" name="Rectangle 174"/>
            <p:cNvSpPr/>
            <p:nvPr/>
          </p:nvSpPr>
          <p:spPr>
            <a:xfrm>
              <a:off x="7992373" y="1666469"/>
              <a:ext cx="901461" cy="3424148"/>
            </a:xfrm>
            <a:prstGeom prst="rect">
              <a:avLst/>
            </a:prstGeom>
            <a:solidFill>
              <a:schemeClr val="accent1">
                <a:lumMod val="50000"/>
              </a:schemeClr>
            </a:solidFill>
            <a:ln>
              <a:noFill/>
            </a:ln>
            <a:effectLst/>
          </p:spPr>
          <p:style>
            <a:lnRef idx="1">
              <a:schemeClr val="accent4"/>
            </a:lnRef>
            <a:fillRef idx="3">
              <a:schemeClr val="accent4"/>
            </a:fillRef>
            <a:effectRef idx="2">
              <a:schemeClr val="accent4"/>
            </a:effectRef>
            <a:fontRef idx="minor">
              <a:schemeClr val="lt1"/>
            </a:fontRef>
          </p:style>
          <p:txBody>
            <a:bodyPr lIns="45720" tIns="45711" rIns="45720" bIns="45711"/>
            <a:lstStyle/>
            <a:p>
              <a:pPr>
                <a:lnSpc>
                  <a:spcPts val="1300"/>
                </a:lnSpc>
                <a:buSzPct val="80000"/>
                <a:defRPr/>
              </a:pPr>
              <a:r>
                <a:rPr lang="en-US" sz="1000" b="1" dirty="0">
                  <a:solidFill>
                    <a:srgbClr val="FFFFFF"/>
                  </a:solidFill>
                  <a:ea typeface="ＭＳ Ｐゴシック" charset="-128"/>
                </a:rPr>
                <a:t>Training Partners</a:t>
              </a:r>
            </a:p>
          </p:txBody>
        </p:sp>
        <p:grpSp>
          <p:nvGrpSpPr>
            <p:cNvPr id="11" name="Group 175"/>
            <p:cNvGrpSpPr/>
            <p:nvPr/>
          </p:nvGrpSpPr>
          <p:grpSpPr>
            <a:xfrm>
              <a:off x="4996134" y="811139"/>
              <a:ext cx="2845277" cy="4309066"/>
              <a:chOff x="5096427" y="1104423"/>
              <a:chExt cx="2719483" cy="4309066"/>
            </a:xfrm>
          </p:grpSpPr>
          <p:sp>
            <p:nvSpPr>
              <p:cNvPr id="177" name="Rectangle 176"/>
              <p:cNvSpPr/>
              <p:nvPr/>
            </p:nvSpPr>
            <p:spPr>
              <a:xfrm>
                <a:off x="5096427" y="1104423"/>
                <a:ext cx="879957" cy="4283376"/>
              </a:xfrm>
              <a:prstGeom prst="rect">
                <a:avLst/>
              </a:prstGeom>
              <a:solidFill>
                <a:srgbClr val="24637A"/>
              </a:solidFill>
              <a:ln>
                <a:noFill/>
              </a:ln>
              <a:effectLst/>
            </p:spPr>
            <p:style>
              <a:lnRef idx="1">
                <a:schemeClr val="accent4"/>
              </a:lnRef>
              <a:fillRef idx="3">
                <a:schemeClr val="accent4"/>
              </a:fillRef>
              <a:effectRef idx="2">
                <a:schemeClr val="accent4"/>
              </a:effectRef>
              <a:fontRef idx="minor">
                <a:schemeClr val="lt1"/>
              </a:fontRef>
            </p:style>
            <p:txBody>
              <a:bodyPr lIns="45720" tIns="45711" rIns="45720" bIns="45711"/>
              <a:lstStyle/>
              <a:p>
                <a:pPr>
                  <a:lnSpc>
                    <a:spcPts val="1300"/>
                  </a:lnSpc>
                  <a:buSzPct val="80000"/>
                  <a:defRPr/>
                </a:pPr>
                <a:r>
                  <a:rPr lang="en-US" sz="1000" b="1" dirty="0" smtClean="0">
                    <a:solidFill>
                      <a:srgbClr val="FFFFFF"/>
                    </a:solidFill>
                    <a:ea typeface="ＭＳ Ｐゴシック" charset="-128"/>
                  </a:rPr>
                  <a:t>EBS</a:t>
                </a:r>
                <a:endParaRPr lang="en-US" sz="1000" b="1" dirty="0">
                  <a:solidFill>
                    <a:srgbClr val="FFFFFF"/>
                  </a:solidFill>
                  <a:ea typeface="ＭＳ Ｐゴシック" charset="-128"/>
                </a:endParaRPr>
              </a:p>
              <a:p>
                <a:pPr>
                  <a:lnSpc>
                    <a:spcPts val="1300"/>
                  </a:lnSpc>
                  <a:buSzPct val="80000"/>
                  <a:defRPr/>
                </a:pPr>
                <a:endParaRPr lang="en-US" sz="1200" b="1" dirty="0">
                  <a:solidFill>
                    <a:srgbClr val="FFFFFF"/>
                  </a:solidFill>
                  <a:ea typeface="ＭＳ Ｐゴシック" charset="-128"/>
                </a:endParaRPr>
              </a:p>
              <a:p>
                <a:pPr>
                  <a:lnSpc>
                    <a:spcPts val="1300"/>
                  </a:lnSpc>
                  <a:buSzPct val="80000"/>
                  <a:defRPr/>
                </a:pPr>
                <a:endParaRPr lang="en-US" sz="1200" b="1" dirty="0">
                  <a:solidFill>
                    <a:srgbClr val="FFFFFF"/>
                  </a:solidFill>
                  <a:ea typeface="ＭＳ Ｐゴシック" charset="-128"/>
                </a:endParaRPr>
              </a:p>
              <a:p>
                <a:pPr>
                  <a:lnSpc>
                    <a:spcPts val="1300"/>
                  </a:lnSpc>
                  <a:buSzPct val="80000"/>
                  <a:defRPr/>
                </a:pPr>
                <a:endParaRPr lang="en-US" sz="1200" b="1" dirty="0">
                  <a:solidFill>
                    <a:srgbClr val="FFFFFF"/>
                  </a:solidFill>
                  <a:ea typeface="ＭＳ Ｐゴシック" charset="-128"/>
                </a:endParaRPr>
              </a:p>
            </p:txBody>
          </p:sp>
          <p:grpSp>
            <p:nvGrpSpPr>
              <p:cNvPr id="12" name="Group 177"/>
              <p:cNvGrpSpPr/>
              <p:nvPr/>
            </p:nvGrpSpPr>
            <p:grpSpPr>
              <a:xfrm>
                <a:off x="6014401" y="1114040"/>
                <a:ext cx="879957" cy="4299449"/>
                <a:chOff x="6003441" y="1114040"/>
                <a:chExt cx="879957" cy="4299449"/>
              </a:xfrm>
            </p:grpSpPr>
            <p:sp>
              <p:nvSpPr>
                <p:cNvPr id="180" name="Rectangle 179"/>
                <p:cNvSpPr/>
                <p:nvPr/>
              </p:nvSpPr>
              <p:spPr>
                <a:xfrm>
                  <a:off x="6003441" y="1959753"/>
                  <a:ext cx="879957" cy="3424149"/>
                </a:xfrm>
                <a:prstGeom prst="rect">
                  <a:avLst/>
                </a:prstGeom>
                <a:solidFill>
                  <a:srgbClr val="318AA9"/>
                </a:solidFill>
                <a:ln>
                  <a:noFill/>
                </a:ln>
                <a:effectLst/>
              </p:spPr>
              <p:style>
                <a:lnRef idx="1">
                  <a:schemeClr val="accent4"/>
                </a:lnRef>
                <a:fillRef idx="3">
                  <a:schemeClr val="accent4"/>
                </a:fillRef>
                <a:effectRef idx="2">
                  <a:schemeClr val="accent4"/>
                </a:effectRef>
                <a:fontRef idx="minor">
                  <a:schemeClr val="lt1"/>
                </a:fontRef>
              </p:style>
              <p:txBody>
                <a:bodyPr lIns="45720" tIns="45711" rIns="45720" bIns="45711"/>
                <a:lstStyle/>
                <a:p>
                  <a:pPr>
                    <a:lnSpc>
                      <a:spcPts val="1300"/>
                    </a:lnSpc>
                    <a:buSzPct val="80000"/>
                    <a:defRPr/>
                  </a:pPr>
                  <a:r>
                    <a:rPr lang="en-US" sz="1000" b="1" dirty="0" smtClean="0">
                      <a:solidFill>
                        <a:srgbClr val="FFFFFF"/>
                      </a:solidFill>
                      <a:ea typeface="ＭＳ Ｐゴシック" charset="-128"/>
                    </a:rPr>
                    <a:t>IDH/ODM</a:t>
                  </a:r>
                  <a:endParaRPr lang="en-US" sz="1000" b="1" dirty="0">
                    <a:solidFill>
                      <a:srgbClr val="FFFFFF"/>
                    </a:solidFill>
                    <a:ea typeface="ＭＳ Ｐゴシック" charset="-128"/>
                  </a:endParaRPr>
                </a:p>
                <a:p>
                  <a:pPr>
                    <a:lnSpc>
                      <a:spcPts val="1300"/>
                    </a:lnSpc>
                    <a:buSzPct val="80000"/>
                    <a:defRPr/>
                  </a:pPr>
                  <a:endParaRPr lang="en-US" sz="1200" b="1" dirty="0">
                    <a:solidFill>
                      <a:srgbClr val="FFFFFF"/>
                    </a:solidFill>
                    <a:ea typeface="ＭＳ Ｐゴシック" charset="-128"/>
                  </a:endParaRPr>
                </a:p>
                <a:p>
                  <a:pPr>
                    <a:lnSpc>
                      <a:spcPts val="1300"/>
                    </a:lnSpc>
                    <a:buSzPct val="80000"/>
                    <a:defRPr/>
                  </a:pPr>
                  <a:endParaRPr lang="en-US" sz="1200" b="1" dirty="0">
                    <a:solidFill>
                      <a:srgbClr val="FFFFFF"/>
                    </a:solidFill>
                    <a:ea typeface="ＭＳ Ｐゴシック" charset="-128"/>
                  </a:endParaRPr>
                </a:p>
                <a:p>
                  <a:pPr>
                    <a:lnSpc>
                      <a:spcPts val="1300"/>
                    </a:lnSpc>
                    <a:buSzPct val="80000"/>
                    <a:defRPr/>
                  </a:pPr>
                  <a:endParaRPr lang="en-US" sz="1200" b="1" dirty="0">
                    <a:solidFill>
                      <a:srgbClr val="FFFFFF"/>
                    </a:solidFill>
                    <a:ea typeface="ＭＳ Ｐゴシック" charset="-128"/>
                  </a:endParaRPr>
                </a:p>
              </p:txBody>
            </p:sp>
            <p:sp>
              <p:nvSpPr>
                <p:cNvPr id="181" name="Rectangle 180"/>
                <p:cNvSpPr/>
                <p:nvPr/>
              </p:nvSpPr>
              <p:spPr>
                <a:xfrm>
                  <a:off x="6003441" y="1114040"/>
                  <a:ext cx="877020" cy="845713"/>
                </a:xfrm>
                <a:prstGeom prst="rect">
                  <a:avLst/>
                </a:prstGeom>
                <a:solidFill>
                  <a:srgbClr val="40A4C8"/>
                </a:solidFill>
                <a:ln>
                  <a:noFill/>
                </a:ln>
                <a:effectLst/>
              </p:spPr>
              <p:style>
                <a:lnRef idx="1">
                  <a:schemeClr val="accent4"/>
                </a:lnRef>
                <a:fillRef idx="3">
                  <a:schemeClr val="accent4"/>
                </a:fillRef>
                <a:effectRef idx="2">
                  <a:schemeClr val="accent4"/>
                </a:effectRef>
                <a:fontRef idx="minor">
                  <a:schemeClr val="lt1"/>
                </a:fontRef>
              </p:style>
              <p:txBody>
                <a:bodyPr lIns="91421" tIns="45711" rIns="91421" bIns="45711"/>
                <a:lstStyle/>
                <a:p>
                  <a:pPr>
                    <a:lnSpc>
                      <a:spcPts val="1300"/>
                    </a:lnSpc>
                    <a:buSzPct val="80000"/>
                    <a:defRPr/>
                  </a:pPr>
                  <a:endParaRPr lang="en-US" sz="1200" b="1" dirty="0">
                    <a:solidFill>
                      <a:srgbClr val="FFFFFF"/>
                    </a:solidFill>
                    <a:ea typeface="ＭＳ Ｐゴシック" charset="-128"/>
                  </a:endParaRPr>
                </a:p>
              </p:txBody>
            </p:sp>
            <p:grpSp>
              <p:nvGrpSpPr>
                <p:cNvPr id="13" name="Group 181"/>
                <p:cNvGrpSpPr/>
                <p:nvPr/>
              </p:nvGrpSpPr>
              <p:grpSpPr>
                <a:xfrm>
                  <a:off x="6640073" y="1114040"/>
                  <a:ext cx="215902" cy="4299449"/>
                  <a:chOff x="6493431" y="1114040"/>
                  <a:chExt cx="215902" cy="4299449"/>
                </a:xfrm>
              </p:grpSpPr>
              <p:cxnSp>
                <p:nvCxnSpPr>
                  <p:cNvPr id="183" name="Straight Arrow Connector 182"/>
                  <p:cNvCxnSpPr/>
                  <p:nvPr/>
                </p:nvCxnSpPr>
                <p:spPr>
                  <a:xfrm flipV="1">
                    <a:off x="6676845" y="1114040"/>
                    <a:ext cx="0" cy="833078"/>
                  </a:xfrm>
                  <a:prstGeom prst="straightConnector1">
                    <a:avLst/>
                  </a:prstGeom>
                  <a:ln>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p:nvPr/>
                </p:nvCxnSpPr>
                <p:spPr>
                  <a:xfrm flipV="1">
                    <a:off x="6676845" y="1981252"/>
                    <a:ext cx="0" cy="3379737"/>
                  </a:xfrm>
                  <a:prstGeom prst="straightConnector1">
                    <a:avLst/>
                  </a:prstGeom>
                  <a:ln>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5" name="TextBox 87"/>
                  <p:cNvSpPr txBox="1">
                    <a:spLocks noChangeArrowheads="1"/>
                  </p:cNvSpPr>
                  <p:nvPr/>
                </p:nvSpPr>
                <p:spPr bwMode="auto">
                  <a:xfrm rot="16200000">
                    <a:off x="6300550" y="5004708"/>
                    <a:ext cx="601662" cy="215900"/>
                  </a:xfrm>
                  <a:prstGeom prst="rect">
                    <a:avLst/>
                  </a:prstGeom>
                  <a:noFill/>
                  <a:ln w="9525">
                    <a:noFill/>
                    <a:miter lim="800000"/>
                    <a:headEnd/>
                    <a:tailEnd/>
                  </a:ln>
                </p:spPr>
                <p:txBody>
                  <a:bodyPr wrap="none">
                    <a:spAutoFit/>
                  </a:bodyPr>
                  <a:lstStyle/>
                  <a:p>
                    <a:r>
                      <a:rPr lang="en-US" sz="800" dirty="0">
                        <a:solidFill>
                          <a:schemeClr val="bg1"/>
                        </a:solidFill>
                      </a:rPr>
                      <a:t>Common</a:t>
                    </a:r>
                  </a:p>
                </p:txBody>
              </p:sp>
              <p:sp>
                <p:nvSpPr>
                  <p:cNvPr id="186" name="TextBox 89"/>
                  <p:cNvSpPr txBox="1">
                    <a:spLocks noChangeArrowheads="1"/>
                  </p:cNvSpPr>
                  <p:nvPr/>
                </p:nvSpPr>
                <p:spPr bwMode="auto">
                  <a:xfrm rot="16200000">
                    <a:off x="6254514" y="1409903"/>
                    <a:ext cx="693738" cy="215900"/>
                  </a:xfrm>
                  <a:prstGeom prst="rect">
                    <a:avLst/>
                  </a:prstGeom>
                  <a:noFill/>
                  <a:ln w="9525">
                    <a:noFill/>
                    <a:miter lim="800000"/>
                    <a:headEnd/>
                    <a:tailEnd/>
                  </a:ln>
                </p:spPr>
                <p:txBody>
                  <a:bodyPr wrap="none">
                    <a:spAutoFit/>
                  </a:bodyPr>
                  <a:lstStyle/>
                  <a:p>
                    <a:r>
                      <a:rPr lang="en-US" sz="800" dirty="0">
                        <a:solidFill>
                          <a:schemeClr val="bg1"/>
                        </a:solidFill>
                      </a:rPr>
                      <a:t>Occasional</a:t>
                    </a:r>
                  </a:p>
                </p:txBody>
              </p:sp>
            </p:grpSp>
          </p:grpSp>
          <p:sp>
            <p:nvSpPr>
              <p:cNvPr id="179" name="Rectangle 178"/>
              <p:cNvSpPr/>
              <p:nvPr/>
            </p:nvSpPr>
            <p:spPr>
              <a:xfrm>
                <a:off x="6935953" y="1114039"/>
                <a:ext cx="879957" cy="3145441"/>
              </a:xfrm>
              <a:prstGeom prst="rect">
                <a:avLst/>
              </a:prstGeom>
              <a:solidFill>
                <a:srgbClr val="3A7796"/>
              </a:solidFill>
              <a:ln>
                <a:noFill/>
              </a:ln>
              <a:effectLst/>
            </p:spPr>
            <p:style>
              <a:lnRef idx="1">
                <a:schemeClr val="accent4"/>
              </a:lnRef>
              <a:fillRef idx="3">
                <a:schemeClr val="accent4"/>
              </a:fillRef>
              <a:effectRef idx="2">
                <a:schemeClr val="accent4"/>
              </a:effectRef>
              <a:fontRef idx="minor">
                <a:schemeClr val="lt1"/>
              </a:fontRef>
            </p:style>
            <p:txBody>
              <a:bodyPr lIns="45720" tIns="45711" rIns="45720" bIns="45711"/>
              <a:lstStyle/>
              <a:p>
                <a:pPr>
                  <a:lnSpc>
                    <a:spcPts val="1300"/>
                  </a:lnSpc>
                  <a:buSzPct val="80000"/>
                  <a:defRPr/>
                </a:pPr>
                <a:r>
                  <a:rPr lang="en-US" sz="1000" b="1" dirty="0">
                    <a:solidFill>
                      <a:srgbClr val="FFFFFF"/>
                    </a:solidFill>
                    <a:ea typeface="ＭＳ Ｐゴシック" charset="-128"/>
                  </a:rPr>
                  <a:t>SSI</a:t>
                </a:r>
              </a:p>
              <a:p>
                <a:pPr>
                  <a:lnSpc>
                    <a:spcPts val="1300"/>
                  </a:lnSpc>
                  <a:buSzPct val="80000"/>
                  <a:defRPr/>
                </a:pPr>
                <a:endParaRPr lang="en-US" sz="1200" b="1" dirty="0">
                  <a:solidFill>
                    <a:srgbClr val="FFFFFF"/>
                  </a:solidFill>
                  <a:ea typeface="ＭＳ Ｐゴシック" charset="-128"/>
                </a:endParaRPr>
              </a:p>
            </p:txBody>
          </p:sp>
        </p:grpSp>
      </p:grpSp>
      <p:sp>
        <p:nvSpPr>
          <p:cNvPr id="6" name="Title 5"/>
          <p:cNvSpPr>
            <a:spLocks noGrp="1"/>
          </p:cNvSpPr>
          <p:nvPr>
            <p:ph type="title"/>
          </p:nvPr>
        </p:nvSpPr>
        <p:spPr>
          <a:xfrm>
            <a:off x="82150" y="-68150"/>
            <a:ext cx="8277225" cy="654050"/>
          </a:xfrm>
        </p:spPr>
        <p:txBody>
          <a:bodyPr/>
          <a:lstStyle/>
          <a:p>
            <a:r>
              <a:rPr lang="en-US" sz="1800" dirty="0" smtClean="0">
                <a:solidFill>
                  <a:schemeClr val="tx1"/>
                </a:solidFill>
                <a:effectLst/>
              </a:rPr>
              <a:t>Freescale </a:t>
            </a:r>
            <a:r>
              <a:rPr lang="en-US" sz="1800" dirty="0" err="1" smtClean="0">
                <a:solidFill>
                  <a:schemeClr val="tx1"/>
                </a:solidFill>
                <a:effectLst/>
              </a:rPr>
              <a:t>EcoMAPS</a:t>
            </a:r>
            <a:r>
              <a:rPr lang="en-US" sz="1800" dirty="0" smtClean="0">
                <a:solidFill>
                  <a:schemeClr val="tx1"/>
                </a:solidFill>
                <a:effectLst/>
              </a:rPr>
              <a:t>: </a:t>
            </a:r>
            <a:r>
              <a:rPr lang="en-US" sz="1800" dirty="0" err="1" smtClean="0">
                <a:solidFill>
                  <a:schemeClr val="tx1"/>
                </a:solidFill>
                <a:effectLst/>
              </a:rPr>
              <a:t>QorlQ</a:t>
            </a:r>
            <a:r>
              <a:rPr lang="en-US" sz="1800" dirty="0" smtClean="0">
                <a:solidFill>
                  <a:schemeClr val="tx1"/>
                </a:solidFill>
                <a:effectLst/>
              </a:rPr>
              <a:t> &amp; </a:t>
            </a:r>
            <a:r>
              <a:rPr lang="en-US" sz="1800" dirty="0" err="1" smtClean="0">
                <a:solidFill>
                  <a:schemeClr val="tx1"/>
                </a:solidFill>
                <a:effectLst/>
              </a:rPr>
              <a:t>PowerQUICC</a:t>
            </a:r>
            <a:endParaRPr lang="en-US" sz="1800" dirty="0">
              <a:solidFill>
                <a:schemeClr val="tx1"/>
              </a:solidFill>
              <a:effectLst/>
            </a:endParaRPr>
          </a:p>
        </p:txBody>
      </p:sp>
      <p:sp>
        <p:nvSpPr>
          <p:cNvPr id="83" name="TextBox 82"/>
          <p:cNvSpPr txBox="1"/>
          <p:nvPr/>
        </p:nvSpPr>
        <p:spPr>
          <a:xfrm>
            <a:off x="4989438" y="5948624"/>
            <a:ext cx="3846756" cy="246221"/>
          </a:xfrm>
          <a:prstGeom prst="rect">
            <a:avLst/>
          </a:prstGeom>
          <a:noFill/>
          <a:ln>
            <a:noFill/>
          </a:ln>
        </p:spPr>
        <p:txBody>
          <a:bodyPr wrap="square" rtlCol="0">
            <a:spAutoFit/>
          </a:bodyPr>
          <a:lstStyle/>
          <a:p>
            <a:r>
              <a:rPr lang="en-US" sz="1000" b="1" dirty="0" smtClean="0">
                <a:solidFill>
                  <a:schemeClr val="accent2"/>
                </a:solidFill>
              </a:rPr>
              <a:t>For more partner options: </a:t>
            </a:r>
            <a:r>
              <a:rPr lang="en-US" sz="1000" b="1" dirty="0" smtClean="0">
                <a:solidFill>
                  <a:schemeClr val="accent2"/>
                </a:solidFill>
                <a:hlinkClick r:id="rId4" action="ppaction://hlinkfile"/>
              </a:rPr>
              <a:t>Freescale.com/Alliances</a:t>
            </a:r>
            <a:endParaRPr lang="en-US" sz="1000" dirty="0" smtClean="0">
              <a:solidFill>
                <a:schemeClr val="accent2"/>
              </a:solidFill>
            </a:endParaRPr>
          </a:p>
        </p:txBody>
      </p:sp>
      <p:sp>
        <p:nvSpPr>
          <p:cNvPr id="44" name="TextBox 43"/>
          <p:cNvSpPr txBox="1"/>
          <p:nvPr/>
        </p:nvSpPr>
        <p:spPr>
          <a:xfrm>
            <a:off x="250167" y="779962"/>
            <a:ext cx="1362272" cy="2024532"/>
          </a:xfrm>
          <a:prstGeom prst="rect">
            <a:avLst/>
          </a:prstGeom>
          <a:noFill/>
        </p:spPr>
        <p:txBody>
          <a:bodyPr wrap="square" lIns="45720" rtlCol="0">
            <a:noAutofit/>
          </a:bodyPr>
          <a:lstStyle/>
          <a:p>
            <a:pPr marL="60325" indent="-60325">
              <a:spcAft>
                <a:spcPts val="400"/>
              </a:spcAft>
              <a:buSzPct val="80000"/>
              <a:buFont typeface="Arial" pitchFamily="34" charset="0"/>
              <a:buChar char="•"/>
            </a:pPr>
            <a:r>
              <a:rPr lang="en-US" sz="900" dirty="0" smtClean="0"/>
              <a:t>Freescale CodeWarrior</a:t>
            </a:r>
          </a:p>
          <a:p>
            <a:pPr marL="60325" indent="-60325">
              <a:spcAft>
                <a:spcPts val="400"/>
              </a:spcAft>
              <a:buSzPct val="80000"/>
              <a:buFont typeface="Arial" pitchFamily="34" charset="0"/>
              <a:buChar char="•"/>
            </a:pPr>
            <a:r>
              <a:rPr lang="en-US" sz="900" dirty="0" smtClean="0"/>
              <a:t>Freescale Processor Expert</a:t>
            </a:r>
            <a:endParaRPr lang="en-US" sz="900" b="1" i="1" dirty="0" smtClean="0">
              <a:solidFill>
                <a:schemeClr val="accent5"/>
              </a:solidFill>
            </a:endParaRPr>
          </a:p>
          <a:p>
            <a:pPr marL="60325" indent="-60325">
              <a:spcAft>
                <a:spcPts val="400"/>
              </a:spcAft>
              <a:buClr>
                <a:schemeClr val="tx1"/>
              </a:buClr>
              <a:buSzPct val="80000"/>
              <a:buFont typeface="Arial" pitchFamily="34" charset="0"/>
              <a:buChar char="•"/>
            </a:pPr>
            <a:r>
              <a:rPr lang="en-US" sz="900" b="1" i="1" dirty="0" smtClean="0">
                <a:solidFill>
                  <a:schemeClr val="accent5"/>
                </a:solidFill>
              </a:rPr>
              <a:t>ENEA</a:t>
            </a:r>
          </a:p>
          <a:p>
            <a:pPr marL="60325" indent="-60325">
              <a:spcAft>
                <a:spcPts val="400"/>
              </a:spcAft>
              <a:buClr>
                <a:schemeClr val="tx1"/>
              </a:buClr>
              <a:buSzPct val="80000"/>
              <a:buFont typeface="Arial" pitchFamily="34" charset="0"/>
              <a:buChar char="•"/>
            </a:pPr>
            <a:r>
              <a:rPr lang="en-US" sz="900" b="1" i="1" dirty="0" smtClean="0">
                <a:solidFill>
                  <a:schemeClr val="accent5"/>
                </a:solidFill>
              </a:rPr>
              <a:t>Green Hills Software</a:t>
            </a:r>
          </a:p>
          <a:p>
            <a:pPr marL="60325" indent="-60325">
              <a:spcAft>
                <a:spcPts val="400"/>
              </a:spcAft>
              <a:buClr>
                <a:schemeClr val="tx1"/>
              </a:buClr>
              <a:buSzPct val="80000"/>
              <a:buFont typeface="Arial" pitchFamily="34" charset="0"/>
              <a:buChar char="•"/>
            </a:pPr>
            <a:r>
              <a:rPr lang="en-US" sz="900" b="1" i="1" dirty="0" smtClean="0">
                <a:solidFill>
                  <a:schemeClr val="accent5"/>
                </a:solidFill>
              </a:rPr>
              <a:t>Mentor Embedded</a:t>
            </a:r>
          </a:p>
          <a:p>
            <a:pPr marL="60325" indent="-60325">
              <a:spcAft>
                <a:spcPts val="400"/>
              </a:spcAft>
              <a:buClr>
                <a:schemeClr val="tx1"/>
              </a:buClr>
              <a:buSzPct val="80000"/>
              <a:buFont typeface="Arial" pitchFamily="34" charset="0"/>
              <a:buChar char="•"/>
            </a:pPr>
            <a:r>
              <a:rPr lang="en-US" sz="900" b="1" i="1" dirty="0" smtClean="0">
                <a:solidFill>
                  <a:schemeClr val="accent5"/>
                </a:solidFill>
              </a:rPr>
              <a:t>QNX</a:t>
            </a:r>
          </a:p>
          <a:p>
            <a:pPr marL="60325" indent="-60325">
              <a:spcAft>
                <a:spcPts val="400"/>
              </a:spcAft>
              <a:buSzPct val="80000"/>
              <a:buFont typeface="Arial" pitchFamily="34" charset="0"/>
              <a:buChar char="•"/>
            </a:pPr>
            <a:r>
              <a:rPr lang="en-US" sz="900" dirty="0" smtClean="0"/>
              <a:t>Critical Blue</a:t>
            </a:r>
          </a:p>
          <a:p>
            <a:pPr marL="60325" indent="-60325">
              <a:spcAft>
                <a:spcPts val="400"/>
              </a:spcAft>
              <a:buSzPct val="80000"/>
              <a:buFont typeface="Arial" pitchFamily="34" charset="0"/>
              <a:buChar char="•"/>
            </a:pPr>
            <a:r>
              <a:rPr lang="en-US" sz="900" dirty="0" err="1" smtClean="0"/>
              <a:t>Lauterbach</a:t>
            </a:r>
            <a:endParaRPr lang="en-US" sz="900" dirty="0" smtClean="0"/>
          </a:p>
          <a:p>
            <a:pPr marL="60325" indent="-60325">
              <a:spcAft>
                <a:spcPts val="400"/>
              </a:spcAft>
              <a:buSzPct val="80000"/>
              <a:buFont typeface="Arial" pitchFamily="34" charset="0"/>
              <a:buChar char="•"/>
            </a:pPr>
            <a:r>
              <a:rPr lang="en-US" sz="900" dirty="0" smtClean="0"/>
              <a:t>KVM Linux</a:t>
            </a:r>
          </a:p>
          <a:p>
            <a:pPr marL="60325" indent="-60325">
              <a:spcAft>
                <a:spcPts val="400"/>
              </a:spcAft>
              <a:buSzPct val="80000"/>
              <a:buFont typeface="Arial" pitchFamily="34" charset="0"/>
              <a:buChar char="•"/>
            </a:pPr>
            <a:r>
              <a:rPr lang="en-US" sz="900" dirty="0" smtClean="0"/>
              <a:t>Mentor </a:t>
            </a:r>
            <a:r>
              <a:rPr lang="en-US" sz="900" dirty="0" err="1" smtClean="0"/>
              <a:t>CodeSourcery</a:t>
            </a:r>
            <a:r>
              <a:rPr lang="en-US" sz="900" dirty="0" smtClean="0"/>
              <a:t> </a:t>
            </a:r>
            <a:r>
              <a:rPr lang="en-US" sz="900" dirty="0" err="1" smtClean="0"/>
              <a:t>CodeBench</a:t>
            </a:r>
            <a:endParaRPr lang="en-US" sz="900" dirty="0" smtClean="0"/>
          </a:p>
          <a:p>
            <a:pPr marL="60325" indent="-60325">
              <a:spcAft>
                <a:spcPts val="400"/>
              </a:spcAft>
              <a:buSzPct val="80000"/>
              <a:buFont typeface="Arial" pitchFamily="34" charset="0"/>
              <a:buChar char="•"/>
            </a:pPr>
            <a:r>
              <a:rPr lang="en-US" sz="900" dirty="0" smtClean="0"/>
              <a:t>Tektronix</a:t>
            </a:r>
          </a:p>
          <a:p>
            <a:pPr marL="60325" indent="-60325">
              <a:spcAft>
                <a:spcPts val="400"/>
              </a:spcAft>
              <a:buSzPct val="80000"/>
              <a:buFont typeface="Arial" pitchFamily="34" charset="0"/>
              <a:buChar char="•"/>
            </a:pPr>
            <a:r>
              <a:rPr lang="en-US" sz="900" dirty="0" err="1" smtClean="0"/>
              <a:t>Timesys</a:t>
            </a:r>
            <a:endParaRPr lang="en-US" sz="900" dirty="0" smtClean="0"/>
          </a:p>
          <a:p>
            <a:pPr marL="60325" indent="-60325">
              <a:spcAft>
                <a:spcPts val="400"/>
              </a:spcAft>
              <a:buSzPct val="80000"/>
              <a:buFont typeface="Arial" pitchFamily="34" charset="0"/>
              <a:buChar char="•"/>
            </a:pPr>
            <a:r>
              <a:rPr lang="en-US" sz="900" dirty="0" smtClean="0"/>
              <a:t>Wind River</a:t>
            </a:r>
          </a:p>
          <a:p>
            <a:pPr marL="60325" indent="-60325">
              <a:buSzPct val="80000"/>
              <a:buFont typeface="Arial" pitchFamily="34" charset="0"/>
              <a:buChar char="•"/>
            </a:pPr>
            <a:endParaRPr lang="en-US" sz="900" dirty="0" smtClean="0"/>
          </a:p>
        </p:txBody>
      </p:sp>
      <p:sp>
        <p:nvSpPr>
          <p:cNvPr id="45" name="TextBox 44"/>
          <p:cNvSpPr txBox="1"/>
          <p:nvPr/>
        </p:nvSpPr>
        <p:spPr>
          <a:xfrm>
            <a:off x="250167" y="3172579"/>
            <a:ext cx="1362272" cy="1485685"/>
          </a:xfrm>
          <a:prstGeom prst="rect">
            <a:avLst/>
          </a:prstGeom>
          <a:noFill/>
        </p:spPr>
        <p:txBody>
          <a:bodyPr wrap="square" lIns="45720" rtlCol="0">
            <a:noAutofit/>
          </a:bodyPr>
          <a:lstStyle/>
          <a:p>
            <a:pPr marL="60325" indent="-60325">
              <a:buSzPct val="80000"/>
            </a:pPr>
            <a:endParaRPr lang="en-US" sz="1000" dirty="0" smtClean="0"/>
          </a:p>
        </p:txBody>
      </p:sp>
      <p:grpSp>
        <p:nvGrpSpPr>
          <p:cNvPr id="14" name="Group 48"/>
          <p:cNvGrpSpPr/>
          <p:nvPr/>
        </p:nvGrpSpPr>
        <p:grpSpPr>
          <a:xfrm>
            <a:off x="1752600" y="979882"/>
            <a:ext cx="3015652" cy="599332"/>
            <a:chOff x="1752600" y="979882"/>
            <a:chExt cx="3015652" cy="599332"/>
          </a:xfrm>
        </p:grpSpPr>
        <p:sp>
          <p:nvSpPr>
            <p:cNvPr id="55" name="TextBox 54"/>
            <p:cNvSpPr txBox="1"/>
            <p:nvPr/>
          </p:nvSpPr>
          <p:spPr>
            <a:xfrm>
              <a:off x="1752600" y="997466"/>
              <a:ext cx="1447800" cy="581748"/>
            </a:xfrm>
            <a:prstGeom prst="rect">
              <a:avLst/>
            </a:prstGeom>
            <a:noFill/>
          </p:spPr>
          <p:txBody>
            <a:bodyPr wrap="square" lIns="45720" rtlCol="0">
              <a:noAutofit/>
            </a:bodyPr>
            <a:lstStyle/>
            <a:p>
              <a:pPr marL="171450" indent="-171450">
                <a:buSzPct val="80000"/>
                <a:buFont typeface="Arial" pitchFamily="34" charset="0"/>
                <a:buChar char="•"/>
              </a:pPr>
              <a:r>
                <a:rPr lang="en-US" sz="900" dirty="0" smtClean="0"/>
                <a:t>Bit Defender</a:t>
              </a:r>
            </a:p>
            <a:p>
              <a:pPr marL="171450" indent="-171450">
                <a:buSzPct val="80000"/>
                <a:buFont typeface="Arial" pitchFamily="34" charset="0"/>
                <a:buChar char="•"/>
              </a:pPr>
              <a:r>
                <a:rPr lang="en-US" sz="900" dirty="0" smtClean="0"/>
                <a:t>D2 Tech</a:t>
              </a:r>
            </a:p>
            <a:p>
              <a:pPr marL="171450" indent="-171450">
                <a:buSzPct val="80000"/>
                <a:buFont typeface="Arial" pitchFamily="34" charset="0"/>
                <a:buChar char="•"/>
              </a:pPr>
              <a:r>
                <a:rPr lang="en-US" sz="900" dirty="0" err="1" smtClean="0"/>
                <a:t>Mocana</a:t>
              </a:r>
              <a:endParaRPr lang="en-US" sz="900" dirty="0" smtClean="0"/>
            </a:p>
            <a:p>
              <a:pPr marL="171450" indent="-171450">
                <a:buSzPct val="80000"/>
                <a:buFont typeface="Arial" pitchFamily="34" charset="0"/>
                <a:buChar char="•"/>
              </a:pPr>
              <a:r>
                <a:rPr lang="en-US" sz="900" dirty="0" smtClean="0"/>
                <a:t>Freescale </a:t>
              </a:r>
              <a:r>
                <a:rPr lang="en-US" sz="900" dirty="0" err="1" smtClean="0"/>
                <a:t>VortiQa</a:t>
              </a:r>
              <a:endParaRPr lang="en-US" sz="900" dirty="0" smtClean="0"/>
            </a:p>
          </p:txBody>
        </p:sp>
        <p:sp>
          <p:nvSpPr>
            <p:cNvPr id="56" name="TextBox 55"/>
            <p:cNvSpPr txBox="1"/>
            <p:nvPr/>
          </p:nvSpPr>
          <p:spPr>
            <a:xfrm>
              <a:off x="3259348" y="979882"/>
              <a:ext cx="1508904" cy="581748"/>
            </a:xfrm>
            <a:prstGeom prst="rect">
              <a:avLst/>
            </a:prstGeom>
            <a:noFill/>
          </p:spPr>
          <p:txBody>
            <a:bodyPr wrap="square" lIns="45720" rtlCol="0">
              <a:noAutofit/>
            </a:bodyPr>
            <a:lstStyle/>
            <a:p>
              <a:pPr marL="60325" indent="-60325">
                <a:buSzPct val="80000"/>
                <a:buFont typeface="Arial" pitchFamily="34" charset="0"/>
                <a:buChar char="•"/>
              </a:pPr>
              <a:r>
                <a:rPr lang="en-US" sz="900" dirty="0" smtClean="0"/>
                <a:t>One Convergence</a:t>
              </a:r>
            </a:p>
          </p:txBody>
        </p:sp>
      </p:grpSp>
      <p:grpSp>
        <p:nvGrpSpPr>
          <p:cNvPr id="15" name="Group 56"/>
          <p:cNvGrpSpPr/>
          <p:nvPr/>
        </p:nvGrpSpPr>
        <p:grpSpPr>
          <a:xfrm>
            <a:off x="1752600" y="1912192"/>
            <a:ext cx="3015652" cy="846860"/>
            <a:chOff x="1752600" y="1912192"/>
            <a:chExt cx="3015652" cy="846860"/>
          </a:xfrm>
        </p:grpSpPr>
        <p:sp>
          <p:nvSpPr>
            <p:cNvPr id="59" name="TextBox 58"/>
            <p:cNvSpPr txBox="1"/>
            <p:nvPr/>
          </p:nvSpPr>
          <p:spPr>
            <a:xfrm>
              <a:off x="1752600" y="1912192"/>
              <a:ext cx="1447800" cy="846860"/>
            </a:xfrm>
            <a:prstGeom prst="rect">
              <a:avLst/>
            </a:prstGeom>
            <a:noFill/>
          </p:spPr>
          <p:txBody>
            <a:bodyPr wrap="square" lIns="45720" rtlCol="0">
              <a:noAutofit/>
            </a:bodyPr>
            <a:lstStyle/>
            <a:p>
              <a:pPr marL="117475" indent="-117475">
                <a:buSzPct val="80000"/>
                <a:buFont typeface="Arial" pitchFamily="34" charset="0"/>
                <a:buChar char="•"/>
              </a:pPr>
              <a:r>
                <a:rPr lang="en-GB" sz="900" dirty="0" err="1" smtClean="0"/>
                <a:t>Acontis</a:t>
              </a:r>
              <a:r>
                <a:rPr lang="en-GB" sz="900" dirty="0" smtClean="0"/>
                <a:t> Technologies</a:t>
              </a:r>
            </a:p>
            <a:p>
              <a:pPr marL="117475" indent="-117475">
                <a:buSzPct val="80000"/>
                <a:buFont typeface="Arial" pitchFamily="34" charset="0"/>
                <a:buChar char="•"/>
              </a:pPr>
              <a:r>
                <a:rPr lang="en-GB" sz="900" dirty="0" smtClean="0"/>
                <a:t>Freescale </a:t>
              </a:r>
              <a:r>
                <a:rPr lang="en-GB" sz="900" dirty="0" err="1" smtClean="0"/>
                <a:t>VortiQa</a:t>
              </a:r>
              <a:endParaRPr lang="en-GB" sz="900" dirty="0" smtClean="0"/>
            </a:p>
            <a:p>
              <a:pPr marL="117475" indent="-117475">
                <a:buClr>
                  <a:schemeClr val="tx1"/>
                </a:buClr>
                <a:buSzPct val="80000"/>
                <a:buFont typeface="Arial" pitchFamily="34" charset="0"/>
                <a:buChar char="•"/>
              </a:pPr>
              <a:r>
                <a:rPr lang="en-GB" sz="900" b="1" i="1" dirty="0" smtClean="0">
                  <a:solidFill>
                    <a:schemeClr val="accent5"/>
                  </a:solidFill>
                </a:rPr>
                <a:t>Green Hills Software</a:t>
              </a:r>
            </a:p>
            <a:p>
              <a:pPr marL="117475" indent="-117475">
                <a:buSzPct val="80000"/>
                <a:buFont typeface="Arial" pitchFamily="34" charset="0"/>
                <a:buChar char="•"/>
              </a:pPr>
              <a:r>
                <a:rPr lang="en-GB" sz="900" dirty="0" smtClean="0"/>
                <a:t>IXXAT</a:t>
              </a:r>
            </a:p>
            <a:p>
              <a:pPr marL="117475" indent="-117475">
                <a:buSzPct val="80000"/>
                <a:buFont typeface="Arial" pitchFamily="34" charset="0"/>
                <a:buChar char="•"/>
              </a:pPr>
              <a:r>
                <a:rPr lang="en-US" sz="900" dirty="0" smtClean="0">
                  <a:solidFill>
                    <a:prstClr val="black"/>
                  </a:solidFill>
                  <a:latin typeface="Arial" pitchFamily="34" charset="0"/>
                </a:rPr>
                <a:t>Koenig-KPA</a:t>
              </a:r>
            </a:p>
            <a:p>
              <a:pPr marL="117475" indent="-117475">
                <a:buClr>
                  <a:schemeClr val="tx1"/>
                </a:buClr>
                <a:buSzPct val="80000"/>
                <a:buFont typeface="Arial" pitchFamily="34" charset="0"/>
                <a:buChar char="•"/>
              </a:pPr>
              <a:r>
                <a:rPr lang="en-US" sz="900" b="1" i="1" dirty="0" smtClean="0">
                  <a:solidFill>
                    <a:schemeClr val="accent5"/>
                  </a:solidFill>
                  <a:latin typeface="Arial" pitchFamily="34" charset="0"/>
                </a:rPr>
                <a:t>Mentor Embedded</a:t>
              </a:r>
              <a:endParaRPr lang="en-GB" sz="900" b="1" i="1" dirty="0" smtClean="0">
                <a:solidFill>
                  <a:schemeClr val="accent5"/>
                </a:solidFill>
              </a:endParaRPr>
            </a:p>
            <a:p>
              <a:pPr marL="117475" indent="-117475">
                <a:buFont typeface="Arial" pitchFamily="34" charset="0"/>
                <a:buChar char="•"/>
              </a:pPr>
              <a:endParaRPr lang="en-US" sz="1000" dirty="0" smtClean="0"/>
            </a:p>
          </p:txBody>
        </p:sp>
        <p:sp>
          <p:nvSpPr>
            <p:cNvPr id="60" name="TextBox 59"/>
            <p:cNvSpPr txBox="1"/>
            <p:nvPr/>
          </p:nvSpPr>
          <p:spPr>
            <a:xfrm>
              <a:off x="3259348" y="1912192"/>
              <a:ext cx="1508904" cy="846860"/>
            </a:xfrm>
            <a:prstGeom prst="rect">
              <a:avLst/>
            </a:prstGeom>
            <a:noFill/>
          </p:spPr>
          <p:txBody>
            <a:bodyPr wrap="square" lIns="45720" rtlCol="0">
              <a:noAutofit/>
            </a:bodyPr>
            <a:lstStyle/>
            <a:p>
              <a:pPr marL="117475" indent="-117475">
                <a:buSzPct val="80000"/>
                <a:buFont typeface="Arial" pitchFamily="34" charset="0"/>
                <a:buChar char="•"/>
              </a:pPr>
              <a:r>
                <a:rPr lang="en-GB" sz="900" dirty="0" smtClean="0"/>
                <a:t>Molex</a:t>
              </a:r>
            </a:p>
            <a:p>
              <a:pPr marL="117475" indent="-117475">
                <a:buSzPct val="80000"/>
                <a:buFont typeface="Arial" pitchFamily="34" charset="0"/>
                <a:buChar char="•"/>
              </a:pPr>
              <a:r>
                <a:rPr lang="en-GB" sz="900" dirty="0" smtClean="0"/>
                <a:t>Oracle JAVA</a:t>
              </a:r>
              <a:r>
                <a:rPr lang="en-GB" sz="900" baseline="30000" dirty="0" smtClean="0"/>
                <a:t>TM</a:t>
              </a:r>
            </a:p>
            <a:p>
              <a:pPr marL="117475" indent="-117475">
                <a:buClr>
                  <a:schemeClr val="tx1"/>
                </a:buClr>
                <a:buSzPct val="80000"/>
                <a:buFont typeface="Arial" pitchFamily="34" charset="0"/>
                <a:buChar char="•"/>
              </a:pPr>
              <a:r>
                <a:rPr lang="en-US" sz="900" b="1" i="1" dirty="0" smtClean="0">
                  <a:solidFill>
                    <a:schemeClr val="accent5"/>
                  </a:solidFill>
                </a:rPr>
                <a:t>QNX</a:t>
              </a:r>
              <a:endParaRPr lang="en-GB" sz="900" dirty="0" smtClean="0"/>
            </a:p>
            <a:p>
              <a:pPr marL="117475" indent="-117475">
                <a:buSzPct val="80000"/>
                <a:buFont typeface="Arial" pitchFamily="34" charset="0"/>
                <a:buChar char="•"/>
              </a:pPr>
              <a:r>
                <a:rPr lang="en-GB" sz="900" dirty="0" smtClean="0"/>
                <a:t>TMG</a:t>
              </a:r>
            </a:p>
            <a:p>
              <a:pPr marL="117475" indent="-117475">
                <a:buSzPct val="80000"/>
                <a:buFont typeface="Arial" pitchFamily="34" charset="0"/>
                <a:buChar char="•"/>
              </a:pPr>
              <a:r>
                <a:rPr lang="en-US" sz="900" dirty="0" smtClean="0"/>
                <a:t>TATA </a:t>
              </a:r>
              <a:r>
                <a:rPr lang="en-US" sz="900" dirty="0" err="1" smtClean="0"/>
                <a:t>Elxsi</a:t>
              </a:r>
              <a:endParaRPr lang="en-US" sz="900" dirty="0" smtClean="0"/>
            </a:p>
          </p:txBody>
        </p:sp>
      </p:grpSp>
      <p:grpSp>
        <p:nvGrpSpPr>
          <p:cNvPr id="16" name="Group 65"/>
          <p:cNvGrpSpPr/>
          <p:nvPr/>
        </p:nvGrpSpPr>
        <p:grpSpPr>
          <a:xfrm>
            <a:off x="1752599" y="2977332"/>
            <a:ext cx="3135399" cy="846860"/>
            <a:chOff x="1752599" y="2977332"/>
            <a:chExt cx="3135399" cy="846860"/>
          </a:xfrm>
        </p:grpSpPr>
        <p:sp>
          <p:nvSpPr>
            <p:cNvPr id="67" name="TextBox 66"/>
            <p:cNvSpPr txBox="1"/>
            <p:nvPr/>
          </p:nvSpPr>
          <p:spPr>
            <a:xfrm>
              <a:off x="1752599" y="2977332"/>
              <a:ext cx="1643744" cy="846860"/>
            </a:xfrm>
            <a:prstGeom prst="rect">
              <a:avLst/>
            </a:prstGeom>
            <a:noFill/>
          </p:spPr>
          <p:txBody>
            <a:bodyPr wrap="square" lIns="45720" rtlCol="0">
              <a:noAutofit/>
            </a:bodyPr>
            <a:lstStyle/>
            <a:p>
              <a:pPr marL="64008" lvl="1" indent="-64008">
                <a:spcBef>
                  <a:spcPts val="0"/>
                </a:spcBef>
                <a:spcAft>
                  <a:spcPts val="200"/>
                </a:spcAft>
                <a:buClr>
                  <a:schemeClr val="tx1"/>
                </a:buClr>
                <a:buSzPct val="80000"/>
                <a:buFont typeface="Arial"/>
                <a:buChar char="•"/>
                <a:defRPr/>
              </a:pPr>
              <a:r>
                <a:rPr lang="en-US" sz="900" b="1" i="1" dirty="0" smtClean="0">
                  <a:solidFill>
                    <a:schemeClr val="accent5"/>
                  </a:solidFill>
                  <a:latin typeface="Arial" pitchFamily="34" charset="0"/>
                </a:rPr>
                <a:t>ENEA</a:t>
              </a:r>
              <a:r>
                <a:rPr lang="en-US" sz="900" dirty="0" smtClean="0">
                  <a:solidFill>
                    <a:prstClr val="black"/>
                  </a:solidFill>
                  <a:latin typeface="Arial" pitchFamily="34" charset="0"/>
                </a:rPr>
                <a:t> OSE® </a:t>
              </a:r>
              <a:r>
                <a:rPr lang="en-US" sz="900" b="1" dirty="0" smtClean="0">
                  <a:solidFill>
                    <a:prstClr val="black"/>
                  </a:solidFill>
                  <a:latin typeface="Arial" pitchFamily="34" charset="0"/>
                </a:rPr>
                <a:t>(V)</a:t>
              </a:r>
            </a:p>
            <a:p>
              <a:pPr marL="64008" lvl="1" indent="-64008">
                <a:spcBef>
                  <a:spcPts val="0"/>
                </a:spcBef>
                <a:spcAft>
                  <a:spcPts val="200"/>
                </a:spcAft>
                <a:buSzPct val="80000"/>
                <a:buFont typeface="Arial"/>
                <a:buChar char="•"/>
                <a:defRPr/>
              </a:pPr>
              <a:r>
                <a:rPr lang="en-US" sz="900" dirty="0" smtClean="0">
                  <a:solidFill>
                    <a:prstClr val="black"/>
                  </a:solidFill>
                  <a:latin typeface="Arial" pitchFamily="34" charset="0"/>
                </a:rPr>
                <a:t>Freescale Linux® </a:t>
              </a:r>
              <a:r>
                <a:rPr lang="en-US" sz="900" b="1" dirty="0" smtClean="0">
                  <a:solidFill>
                    <a:prstClr val="black"/>
                  </a:solidFill>
                  <a:latin typeface="Arial" pitchFamily="34" charset="0"/>
                </a:rPr>
                <a:t>(V)</a:t>
              </a:r>
            </a:p>
            <a:p>
              <a:pPr marL="64008" lvl="1" indent="-64008">
                <a:spcBef>
                  <a:spcPts val="0"/>
                </a:spcBef>
                <a:spcAft>
                  <a:spcPts val="200"/>
                </a:spcAft>
                <a:buSzPct val="80000"/>
                <a:buFont typeface="Arial"/>
                <a:buChar char="•"/>
                <a:defRPr/>
              </a:pPr>
              <a:r>
                <a:rPr lang="en-US" sz="900" dirty="0" smtClean="0"/>
                <a:t>Freescale MQX®</a:t>
              </a:r>
            </a:p>
            <a:p>
              <a:pPr marL="64008" lvl="1" indent="-64008">
                <a:spcBef>
                  <a:spcPts val="0"/>
                </a:spcBef>
                <a:spcAft>
                  <a:spcPts val="200"/>
                </a:spcAft>
                <a:buClr>
                  <a:schemeClr val="tx1"/>
                </a:buClr>
                <a:buSzPct val="80000"/>
                <a:buFont typeface="Arial"/>
                <a:buChar char="•"/>
                <a:defRPr/>
              </a:pPr>
              <a:r>
                <a:rPr lang="en-US" sz="900" b="1" i="1" dirty="0" smtClean="0">
                  <a:solidFill>
                    <a:schemeClr val="accent5"/>
                  </a:solidFill>
                  <a:latin typeface="Arial" pitchFamily="34" charset="0"/>
                </a:rPr>
                <a:t>Green Hills Software  </a:t>
              </a:r>
              <a:r>
                <a:rPr lang="en-US" sz="900" dirty="0" smtClean="0">
                  <a:solidFill>
                    <a:prstClr val="black"/>
                  </a:solidFill>
                  <a:latin typeface="Arial" pitchFamily="34" charset="0"/>
                </a:rPr>
                <a:t>INTEGRITY® </a:t>
              </a:r>
              <a:r>
                <a:rPr lang="en-US" sz="900" b="1" dirty="0" smtClean="0">
                  <a:solidFill>
                    <a:prstClr val="black"/>
                  </a:solidFill>
                </a:rPr>
                <a:t>(V)</a:t>
              </a:r>
              <a:endParaRPr lang="en-US" sz="900" b="1" i="1" dirty="0" smtClean="0">
                <a:solidFill>
                  <a:schemeClr val="accent5"/>
                </a:solidFill>
                <a:latin typeface="Arial" pitchFamily="34" charset="0"/>
              </a:endParaRPr>
            </a:p>
            <a:p>
              <a:pPr marL="64008" lvl="1" indent="-64008">
                <a:spcBef>
                  <a:spcPts val="0"/>
                </a:spcBef>
                <a:spcAft>
                  <a:spcPts val="200"/>
                </a:spcAft>
                <a:buClr>
                  <a:schemeClr val="tx1"/>
                </a:buClr>
                <a:buSzPct val="80000"/>
                <a:buFont typeface="Arial" pitchFamily="34" charset="0"/>
                <a:buChar char="•"/>
                <a:defRPr/>
              </a:pPr>
              <a:r>
                <a:rPr lang="en-US" sz="900" b="1" i="1" dirty="0" smtClean="0">
                  <a:solidFill>
                    <a:schemeClr val="accent5"/>
                  </a:solidFill>
                  <a:latin typeface="Arial" pitchFamily="34" charset="0"/>
                </a:rPr>
                <a:t>Mentor Embedded </a:t>
              </a:r>
              <a:r>
                <a:rPr lang="en-US" sz="900" dirty="0" smtClean="0">
                  <a:solidFill>
                    <a:prstClr val="black"/>
                  </a:solidFill>
                  <a:latin typeface="Arial" pitchFamily="34" charset="0"/>
                </a:rPr>
                <a:t>Linux </a:t>
              </a:r>
              <a:r>
                <a:rPr lang="en-US" sz="900" b="1" dirty="0" smtClean="0">
                  <a:solidFill>
                    <a:prstClr val="black"/>
                  </a:solidFill>
                </a:rPr>
                <a:t>(V)</a:t>
              </a:r>
              <a:r>
                <a:rPr lang="en-US" sz="900" dirty="0" smtClean="0">
                  <a:solidFill>
                    <a:prstClr val="black"/>
                  </a:solidFill>
                  <a:latin typeface="Arial" pitchFamily="34" charset="0"/>
                </a:rPr>
                <a:t> </a:t>
              </a:r>
            </a:p>
          </p:txBody>
        </p:sp>
        <p:sp>
          <p:nvSpPr>
            <p:cNvPr id="68" name="TextBox 67"/>
            <p:cNvSpPr txBox="1"/>
            <p:nvPr/>
          </p:nvSpPr>
          <p:spPr>
            <a:xfrm>
              <a:off x="3379094" y="2977332"/>
              <a:ext cx="1508904" cy="846860"/>
            </a:xfrm>
            <a:prstGeom prst="rect">
              <a:avLst/>
            </a:prstGeom>
            <a:noFill/>
          </p:spPr>
          <p:txBody>
            <a:bodyPr wrap="square" lIns="45720" rtlCol="0">
              <a:noAutofit/>
            </a:bodyPr>
            <a:lstStyle/>
            <a:p>
              <a:pPr marL="64008" lvl="1" indent="-64008">
                <a:spcBef>
                  <a:spcPts val="0"/>
                </a:spcBef>
                <a:spcAft>
                  <a:spcPts val="200"/>
                </a:spcAft>
                <a:buClr>
                  <a:schemeClr val="tx1"/>
                </a:buClr>
                <a:buSzPct val="80000"/>
                <a:buFont typeface="Arial" pitchFamily="34" charset="0"/>
                <a:buChar char="•"/>
                <a:defRPr/>
              </a:pPr>
              <a:r>
                <a:rPr lang="en-US" sz="900" b="1" i="1" dirty="0" smtClean="0">
                  <a:solidFill>
                    <a:schemeClr val="accent5"/>
                  </a:solidFill>
                  <a:latin typeface="Arial" pitchFamily="34" charset="0"/>
                </a:rPr>
                <a:t>Mentor Embedded </a:t>
              </a:r>
              <a:r>
                <a:rPr lang="en-US" sz="900" dirty="0" smtClean="0">
                  <a:latin typeface="Arial" pitchFamily="34" charset="0"/>
                </a:rPr>
                <a:t>Nucleus</a:t>
              </a:r>
            </a:p>
            <a:p>
              <a:pPr marL="64008" lvl="1" indent="-64008">
                <a:spcBef>
                  <a:spcPts val="0"/>
                </a:spcBef>
                <a:spcAft>
                  <a:spcPts val="200"/>
                </a:spcAft>
                <a:buSzPct val="80000"/>
                <a:buFont typeface="Arial" pitchFamily="34" charset="0"/>
                <a:buChar char="•"/>
                <a:defRPr/>
              </a:pPr>
              <a:r>
                <a:rPr lang="en-US" sz="900" b="1" i="1" dirty="0" smtClean="0">
                  <a:solidFill>
                    <a:srgbClr val="C00000"/>
                  </a:solidFill>
                  <a:latin typeface="Arial" pitchFamily="34" charset="0"/>
                </a:rPr>
                <a:t>QNX Neutrino®</a:t>
              </a:r>
            </a:p>
            <a:p>
              <a:pPr marL="64008" lvl="1" indent="-64008">
                <a:spcBef>
                  <a:spcPts val="0"/>
                </a:spcBef>
                <a:spcAft>
                  <a:spcPts val="200"/>
                </a:spcAft>
                <a:buSzPct val="80000"/>
                <a:buFont typeface="Arial"/>
                <a:buChar char="•"/>
                <a:defRPr/>
              </a:pPr>
              <a:r>
                <a:rPr lang="en-US" sz="900" dirty="0" err="1" smtClean="0">
                  <a:solidFill>
                    <a:prstClr val="black"/>
                  </a:solidFill>
                  <a:latin typeface="Arial" pitchFamily="34" charset="0"/>
                </a:rPr>
                <a:t>TimeSys</a:t>
              </a:r>
              <a:r>
                <a:rPr lang="en-US" sz="900" dirty="0" smtClean="0">
                  <a:solidFill>
                    <a:prstClr val="black"/>
                  </a:solidFill>
                  <a:latin typeface="Arial" pitchFamily="34" charset="0"/>
                </a:rPr>
                <a:t> </a:t>
              </a:r>
            </a:p>
            <a:p>
              <a:pPr marL="64008" lvl="1" indent="-64008">
                <a:spcBef>
                  <a:spcPts val="0"/>
                </a:spcBef>
                <a:spcAft>
                  <a:spcPts val="200"/>
                </a:spcAft>
                <a:buSzPct val="80000"/>
                <a:buFont typeface="Arial"/>
                <a:buChar char="•"/>
                <a:defRPr/>
              </a:pPr>
              <a:r>
                <a:rPr lang="en-US" sz="900" dirty="0" smtClean="0">
                  <a:solidFill>
                    <a:prstClr val="black"/>
                  </a:solidFill>
                  <a:latin typeface="Arial" pitchFamily="34" charset="0"/>
                </a:rPr>
                <a:t>Wind River Linux</a:t>
              </a:r>
            </a:p>
            <a:p>
              <a:pPr marL="64008" lvl="1" indent="-64008">
                <a:spcBef>
                  <a:spcPts val="0"/>
                </a:spcBef>
                <a:spcAft>
                  <a:spcPts val="200"/>
                </a:spcAft>
                <a:buSzPct val="80000"/>
                <a:buFont typeface="Arial"/>
                <a:buChar char="•"/>
                <a:defRPr/>
              </a:pPr>
              <a:r>
                <a:rPr lang="en-US" sz="900" dirty="0" smtClean="0">
                  <a:solidFill>
                    <a:prstClr val="black"/>
                  </a:solidFill>
                  <a:latin typeface="Arial" pitchFamily="34" charset="0"/>
                </a:rPr>
                <a:t>Wind River </a:t>
              </a:r>
              <a:r>
                <a:rPr lang="en-US" sz="900" dirty="0" err="1" smtClean="0">
                  <a:solidFill>
                    <a:prstClr val="black"/>
                  </a:solidFill>
                  <a:latin typeface="Arial" pitchFamily="34" charset="0"/>
                </a:rPr>
                <a:t>VxWorks</a:t>
              </a:r>
              <a:r>
                <a:rPr lang="en-US" sz="900" dirty="0" smtClean="0">
                  <a:solidFill>
                    <a:prstClr val="black"/>
                  </a:solidFill>
                  <a:latin typeface="Arial" pitchFamily="34" charset="0"/>
                </a:rPr>
                <a:t>® </a:t>
              </a:r>
              <a:r>
                <a:rPr lang="en-US" sz="900" b="1" dirty="0" smtClean="0">
                  <a:solidFill>
                    <a:prstClr val="black"/>
                  </a:solidFill>
                </a:rPr>
                <a:t>(V)</a:t>
              </a:r>
              <a:endParaRPr lang="en-US" sz="900" dirty="0">
                <a:solidFill>
                  <a:prstClr val="black"/>
                </a:solidFill>
                <a:latin typeface="Arial" pitchFamily="34" charset="0"/>
              </a:endParaRPr>
            </a:p>
          </p:txBody>
        </p:sp>
      </p:grpSp>
      <p:grpSp>
        <p:nvGrpSpPr>
          <p:cNvPr id="17" name="Group 68"/>
          <p:cNvGrpSpPr/>
          <p:nvPr/>
        </p:nvGrpSpPr>
        <p:grpSpPr>
          <a:xfrm>
            <a:off x="1752600" y="4226506"/>
            <a:ext cx="3015652" cy="846860"/>
            <a:chOff x="1752600" y="4226506"/>
            <a:chExt cx="3015652" cy="846860"/>
          </a:xfrm>
        </p:grpSpPr>
        <p:sp>
          <p:nvSpPr>
            <p:cNvPr id="70" name="TextBox 69"/>
            <p:cNvSpPr txBox="1"/>
            <p:nvPr/>
          </p:nvSpPr>
          <p:spPr>
            <a:xfrm>
              <a:off x="1752600" y="4226506"/>
              <a:ext cx="1447800" cy="846860"/>
            </a:xfrm>
            <a:prstGeom prst="rect">
              <a:avLst/>
            </a:prstGeom>
            <a:noFill/>
          </p:spPr>
          <p:txBody>
            <a:bodyPr wrap="square" lIns="45720" rtlCol="0">
              <a:noAutofit/>
            </a:bodyPr>
            <a:lstStyle/>
            <a:p>
              <a:pPr marL="60325" indent="-60325">
                <a:buSzPct val="80000"/>
              </a:pPr>
              <a:endParaRPr lang="en-US" sz="1000" dirty="0" smtClean="0"/>
            </a:p>
          </p:txBody>
        </p:sp>
        <p:sp>
          <p:nvSpPr>
            <p:cNvPr id="71" name="TextBox 70"/>
            <p:cNvSpPr txBox="1"/>
            <p:nvPr/>
          </p:nvSpPr>
          <p:spPr>
            <a:xfrm>
              <a:off x="3259348" y="4226506"/>
              <a:ext cx="1508904" cy="846860"/>
            </a:xfrm>
            <a:prstGeom prst="rect">
              <a:avLst/>
            </a:prstGeom>
            <a:noFill/>
          </p:spPr>
          <p:txBody>
            <a:bodyPr wrap="square" lIns="45720" rtlCol="0">
              <a:noAutofit/>
            </a:bodyPr>
            <a:lstStyle/>
            <a:p>
              <a:pPr marL="60325" indent="-60325">
                <a:buSzPct val="80000"/>
              </a:pPr>
              <a:endParaRPr lang="en-US" sz="1000" dirty="0" smtClean="0"/>
            </a:p>
          </p:txBody>
        </p:sp>
      </p:grpSp>
      <p:sp>
        <p:nvSpPr>
          <p:cNvPr id="72" name="TextBox 71"/>
          <p:cNvSpPr txBox="1"/>
          <p:nvPr/>
        </p:nvSpPr>
        <p:spPr>
          <a:xfrm>
            <a:off x="5008009" y="1041705"/>
            <a:ext cx="920661" cy="3127791"/>
          </a:xfrm>
          <a:prstGeom prst="rect">
            <a:avLst/>
          </a:prstGeom>
          <a:noFill/>
        </p:spPr>
        <p:txBody>
          <a:bodyPr wrap="square" lIns="45720" rtlCol="0">
            <a:noAutofit/>
          </a:bodyPr>
          <a:lstStyle/>
          <a:p>
            <a:pPr lvl="0">
              <a:buFont typeface="Arial" pitchFamily="34" charset="0"/>
              <a:buChar char="•"/>
            </a:pPr>
            <a:r>
              <a:rPr lang="en-US" sz="1050" dirty="0" smtClean="0">
                <a:solidFill>
                  <a:schemeClr val="bg1"/>
                </a:solidFill>
              </a:rPr>
              <a:t> </a:t>
            </a:r>
            <a:r>
              <a:rPr lang="en-US" sz="1000" dirty="0" smtClean="0">
                <a:solidFill>
                  <a:schemeClr val="bg1"/>
                </a:solidFill>
              </a:rPr>
              <a:t>Curtiss Wright</a:t>
            </a:r>
            <a:endParaRPr lang="en-US" sz="1200" dirty="0" smtClean="0">
              <a:solidFill>
                <a:schemeClr val="bg1"/>
              </a:solidFill>
            </a:endParaRPr>
          </a:p>
          <a:p>
            <a:pPr lvl="0">
              <a:buFont typeface="Arial" pitchFamily="34" charset="0"/>
              <a:buChar char="•"/>
            </a:pPr>
            <a:r>
              <a:rPr lang="en-US" sz="1000" dirty="0" err="1" smtClean="0">
                <a:solidFill>
                  <a:schemeClr val="bg1"/>
                </a:solidFill>
              </a:rPr>
              <a:t>Eurotech</a:t>
            </a:r>
            <a:endParaRPr lang="en-US" sz="1200" dirty="0" smtClean="0">
              <a:solidFill>
                <a:schemeClr val="bg1"/>
              </a:solidFill>
            </a:endParaRPr>
          </a:p>
          <a:p>
            <a:pPr lvl="0">
              <a:buFont typeface="Arial" pitchFamily="34" charset="0"/>
              <a:buChar char="•"/>
            </a:pPr>
            <a:r>
              <a:rPr lang="en-US" sz="1000" dirty="0" smtClean="0">
                <a:solidFill>
                  <a:schemeClr val="bg1"/>
                </a:solidFill>
              </a:rPr>
              <a:t>Mercury Computer</a:t>
            </a:r>
            <a:endParaRPr lang="en-US" sz="1200" dirty="0" smtClean="0">
              <a:solidFill>
                <a:schemeClr val="bg1"/>
              </a:solidFill>
            </a:endParaRPr>
          </a:p>
          <a:p>
            <a:pPr lvl="0">
              <a:buFont typeface="Arial" pitchFamily="34" charset="0"/>
              <a:buChar char="•"/>
            </a:pPr>
            <a:r>
              <a:rPr lang="en-US" sz="1000" dirty="0" smtClean="0">
                <a:solidFill>
                  <a:schemeClr val="bg1"/>
                </a:solidFill>
              </a:rPr>
              <a:t>TQ </a:t>
            </a:r>
            <a:endParaRPr lang="en-US" sz="1200" dirty="0" smtClean="0">
              <a:solidFill>
                <a:schemeClr val="bg1"/>
              </a:solidFill>
            </a:endParaRPr>
          </a:p>
          <a:p>
            <a:pPr lvl="0">
              <a:buFont typeface="Arial" pitchFamily="34" charset="0"/>
              <a:buChar char="•"/>
            </a:pPr>
            <a:r>
              <a:rPr lang="en-US" sz="1000" dirty="0" smtClean="0">
                <a:solidFill>
                  <a:schemeClr val="bg1"/>
                </a:solidFill>
              </a:rPr>
              <a:t>Advantech</a:t>
            </a:r>
            <a:endParaRPr lang="en-US" sz="1200" dirty="0" smtClean="0">
              <a:solidFill>
                <a:schemeClr val="bg1"/>
              </a:solidFill>
            </a:endParaRPr>
          </a:p>
          <a:p>
            <a:pPr lvl="0">
              <a:buFont typeface="Arial" pitchFamily="34" charset="0"/>
              <a:buChar char="•"/>
            </a:pPr>
            <a:r>
              <a:rPr lang="en-US" sz="1000" dirty="0" smtClean="0">
                <a:solidFill>
                  <a:schemeClr val="bg1"/>
                </a:solidFill>
              </a:rPr>
              <a:t>Emerson Network Power</a:t>
            </a:r>
            <a:endParaRPr lang="en-US" sz="1200" dirty="0" smtClean="0">
              <a:solidFill>
                <a:schemeClr val="bg1"/>
              </a:solidFill>
            </a:endParaRPr>
          </a:p>
          <a:p>
            <a:pPr lvl="0">
              <a:buFont typeface="Arial" pitchFamily="34" charset="0"/>
              <a:buChar char="•"/>
            </a:pPr>
            <a:r>
              <a:rPr lang="en-US" sz="1000" dirty="0" smtClean="0">
                <a:solidFill>
                  <a:schemeClr val="bg1"/>
                </a:solidFill>
              </a:rPr>
              <a:t>Extreme Engineering</a:t>
            </a:r>
            <a:endParaRPr lang="en-US" sz="1200" dirty="0" smtClean="0">
              <a:solidFill>
                <a:schemeClr val="bg1"/>
              </a:solidFill>
            </a:endParaRPr>
          </a:p>
          <a:p>
            <a:pPr lvl="0">
              <a:buFont typeface="Arial" pitchFamily="34" charset="0"/>
              <a:buChar char="•"/>
            </a:pPr>
            <a:r>
              <a:rPr lang="en-US" sz="1000" dirty="0" smtClean="0">
                <a:solidFill>
                  <a:schemeClr val="bg1"/>
                </a:solidFill>
              </a:rPr>
              <a:t>GE Intelligent Platforms</a:t>
            </a:r>
            <a:endParaRPr lang="en-US" sz="1200" dirty="0" smtClean="0">
              <a:solidFill>
                <a:schemeClr val="bg1"/>
              </a:solidFill>
            </a:endParaRPr>
          </a:p>
          <a:p>
            <a:pPr lvl="0">
              <a:buFont typeface="Arial" pitchFamily="34" charset="0"/>
              <a:buChar char="•"/>
            </a:pPr>
            <a:r>
              <a:rPr lang="en-US" sz="1000" dirty="0" smtClean="0">
                <a:solidFill>
                  <a:schemeClr val="bg1"/>
                </a:solidFill>
              </a:rPr>
              <a:t>Kontron</a:t>
            </a:r>
            <a:endParaRPr lang="en-US" sz="1200" dirty="0" smtClean="0">
              <a:solidFill>
                <a:schemeClr val="bg1"/>
              </a:solidFill>
            </a:endParaRPr>
          </a:p>
          <a:p>
            <a:pPr lvl="0">
              <a:buFont typeface="Arial" pitchFamily="34" charset="0"/>
              <a:buChar char="•"/>
            </a:pPr>
            <a:r>
              <a:rPr lang="en-US" sz="1000" dirty="0" smtClean="0">
                <a:solidFill>
                  <a:schemeClr val="bg1"/>
                </a:solidFill>
              </a:rPr>
              <a:t>Interface Masters</a:t>
            </a:r>
            <a:endParaRPr lang="en-US" sz="1200" dirty="0" smtClean="0">
              <a:solidFill>
                <a:schemeClr val="bg1"/>
              </a:solidFill>
            </a:endParaRPr>
          </a:p>
          <a:p>
            <a:pPr lvl="0">
              <a:buFont typeface="Arial" pitchFamily="34" charset="0"/>
              <a:buChar char="•"/>
            </a:pPr>
            <a:r>
              <a:rPr lang="en-US" sz="1000" dirty="0" smtClean="0">
                <a:solidFill>
                  <a:schemeClr val="bg1"/>
                </a:solidFill>
              </a:rPr>
              <a:t>Mercury Computer</a:t>
            </a:r>
            <a:endParaRPr lang="en-US" sz="1200" dirty="0" smtClean="0">
              <a:solidFill>
                <a:schemeClr val="bg1"/>
              </a:solidFill>
            </a:endParaRPr>
          </a:p>
          <a:p>
            <a:pPr lvl="0">
              <a:buFont typeface="Arial" pitchFamily="34" charset="0"/>
              <a:buChar char="•"/>
            </a:pPr>
            <a:r>
              <a:rPr lang="en-US" sz="1000" dirty="0" err="1" smtClean="0">
                <a:solidFill>
                  <a:schemeClr val="bg1"/>
                </a:solidFill>
              </a:rPr>
              <a:t>MicroSys</a:t>
            </a:r>
            <a:r>
              <a:rPr lang="en-US" sz="1000" dirty="0" smtClean="0">
                <a:solidFill>
                  <a:schemeClr val="bg1"/>
                </a:solidFill>
              </a:rPr>
              <a:t> Electronics</a:t>
            </a:r>
            <a:endParaRPr lang="en-US" sz="1200" dirty="0" smtClean="0">
              <a:solidFill>
                <a:schemeClr val="bg1"/>
              </a:solidFill>
            </a:endParaRPr>
          </a:p>
          <a:p>
            <a:pPr lvl="0">
              <a:buFont typeface="Arial" pitchFamily="34" charset="0"/>
              <a:buChar char="•"/>
            </a:pPr>
            <a:r>
              <a:rPr lang="en-US" sz="1000" dirty="0" smtClean="0">
                <a:solidFill>
                  <a:schemeClr val="bg1"/>
                </a:solidFill>
              </a:rPr>
              <a:t>CES </a:t>
            </a:r>
            <a:endParaRPr lang="en-US" sz="1200" dirty="0" smtClean="0">
              <a:solidFill>
                <a:schemeClr val="bg1"/>
              </a:solidFill>
            </a:endParaRPr>
          </a:p>
          <a:p>
            <a:pPr lvl="0">
              <a:buFont typeface="Arial" pitchFamily="34" charset="0"/>
              <a:buChar char="•"/>
            </a:pPr>
            <a:r>
              <a:rPr lang="en-US" sz="1000" dirty="0" smtClean="0">
                <a:solidFill>
                  <a:schemeClr val="bg1"/>
                </a:solidFill>
              </a:rPr>
              <a:t>NAT</a:t>
            </a:r>
            <a:endParaRPr lang="en-US" sz="1200" dirty="0" smtClean="0">
              <a:solidFill>
                <a:schemeClr val="bg1"/>
              </a:solidFill>
            </a:endParaRPr>
          </a:p>
          <a:p>
            <a:pPr lvl="0">
              <a:buFont typeface="Arial" pitchFamily="34" charset="0"/>
              <a:buChar char="•"/>
            </a:pPr>
            <a:r>
              <a:rPr lang="en-US" sz="1000" dirty="0" smtClean="0">
                <a:solidFill>
                  <a:schemeClr val="bg1"/>
                </a:solidFill>
              </a:rPr>
              <a:t>Embedded Planet</a:t>
            </a:r>
            <a:endParaRPr lang="en-US" sz="1200" dirty="0" smtClean="0">
              <a:solidFill>
                <a:schemeClr val="bg1"/>
              </a:solidFill>
            </a:endParaRPr>
          </a:p>
          <a:p>
            <a:pPr marL="60325" indent="-60325">
              <a:buSzPct val="80000"/>
              <a:buFont typeface="Arial" pitchFamily="34" charset="0"/>
              <a:buChar char="•"/>
            </a:pPr>
            <a:endParaRPr lang="en-US" sz="400" dirty="0">
              <a:solidFill>
                <a:schemeClr val="bg1"/>
              </a:solidFill>
            </a:endParaRPr>
          </a:p>
        </p:txBody>
      </p:sp>
      <p:sp>
        <p:nvSpPr>
          <p:cNvPr id="76" name="TextBox 75"/>
          <p:cNvSpPr txBox="1"/>
          <p:nvPr/>
        </p:nvSpPr>
        <p:spPr>
          <a:xfrm>
            <a:off x="5953712" y="1945574"/>
            <a:ext cx="948250" cy="3127792"/>
          </a:xfrm>
          <a:prstGeom prst="rect">
            <a:avLst/>
          </a:prstGeom>
          <a:noFill/>
        </p:spPr>
        <p:txBody>
          <a:bodyPr wrap="square" lIns="45720" rtlCol="0">
            <a:noAutofit/>
          </a:bodyPr>
          <a:lstStyle/>
          <a:p>
            <a:pPr marL="64008" lvl="1" indent="-64008">
              <a:spcBef>
                <a:spcPts val="0"/>
              </a:spcBef>
              <a:spcAft>
                <a:spcPts val="150"/>
              </a:spcAft>
              <a:buSzPct val="80000"/>
              <a:buFont typeface="Arial"/>
              <a:buChar char="•"/>
            </a:pPr>
            <a:r>
              <a:rPr lang="en-US" sz="900" dirty="0" err="1" smtClean="0">
                <a:solidFill>
                  <a:srgbClr val="FFFFFF"/>
                </a:solidFill>
              </a:rPr>
              <a:t>Accton</a:t>
            </a:r>
            <a:endParaRPr lang="en-US" sz="900" dirty="0" smtClean="0">
              <a:solidFill>
                <a:srgbClr val="FFFFFF"/>
              </a:solidFill>
            </a:endParaRPr>
          </a:p>
          <a:p>
            <a:pPr marL="64008" lvl="1" indent="-64008">
              <a:spcBef>
                <a:spcPts val="0"/>
              </a:spcBef>
              <a:spcAft>
                <a:spcPts val="150"/>
              </a:spcAft>
              <a:buSzPct val="80000"/>
              <a:buFont typeface="Arial"/>
              <a:buChar char="•"/>
            </a:pPr>
            <a:r>
              <a:rPr lang="en-US" sz="900" dirty="0" smtClean="0">
                <a:solidFill>
                  <a:srgbClr val="FFFFFF"/>
                </a:solidFill>
              </a:rPr>
              <a:t>Alpha Networks</a:t>
            </a:r>
          </a:p>
          <a:p>
            <a:pPr marL="64008" lvl="1" indent="-64008">
              <a:spcBef>
                <a:spcPts val="0"/>
              </a:spcBef>
              <a:spcAft>
                <a:spcPts val="150"/>
              </a:spcAft>
              <a:buSzPct val="80000"/>
              <a:buFont typeface="Arial"/>
              <a:buChar char="•"/>
            </a:pPr>
            <a:r>
              <a:rPr lang="en-US" sz="900" dirty="0" err="1" smtClean="0">
                <a:solidFill>
                  <a:srgbClr val="FFFFFF"/>
                </a:solidFill>
              </a:rPr>
              <a:t>Aewin</a:t>
            </a:r>
            <a:endParaRPr lang="en-US" sz="900" dirty="0" smtClean="0">
              <a:solidFill>
                <a:srgbClr val="FFFFFF"/>
              </a:solidFill>
            </a:endParaRPr>
          </a:p>
          <a:p>
            <a:pPr marL="64008" lvl="1" indent="-64008">
              <a:spcBef>
                <a:spcPts val="0"/>
              </a:spcBef>
              <a:spcAft>
                <a:spcPts val="150"/>
              </a:spcAft>
              <a:buSzPct val="80000"/>
              <a:buFont typeface="Arial"/>
              <a:buChar char="•"/>
            </a:pPr>
            <a:r>
              <a:rPr lang="en-US" sz="900" dirty="0" smtClean="0">
                <a:solidFill>
                  <a:srgbClr val="FFFFFF"/>
                </a:solidFill>
              </a:rPr>
              <a:t>Caswell DELTA</a:t>
            </a:r>
          </a:p>
          <a:p>
            <a:pPr marL="64008" lvl="1" indent="-64008">
              <a:spcBef>
                <a:spcPts val="0"/>
              </a:spcBef>
              <a:spcAft>
                <a:spcPts val="150"/>
              </a:spcAft>
              <a:buSzPct val="80000"/>
            </a:pPr>
            <a:r>
              <a:rPr lang="en-US" sz="900" dirty="0" smtClean="0">
                <a:solidFill>
                  <a:srgbClr val="FFFFFF"/>
                </a:solidFill>
              </a:rPr>
              <a:t>  NETWORKS</a:t>
            </a:r>
          </a:p>
          <a:p>
            <a:pPr marL="64008" lvl="1" indent="-64008">
              <a:spcBef>
                <a:spcPts val="0"/>
              </a:spcBef>
              <a:spcAft>
                <a:spcPts val="150"/>
              </a:spcAft>
              <a:buSzPct val="80000"/>
              <a:buFont typeface="Arial"/>
              <a:buChar char="•"/>
            </a:pPr>
            <a:r>
              <a:rPr lang="en-GB" sz="900" dirty="0" err="1" smtClean="0">
                <a:solidFill>
                  <a:srgbClr val="FFFFFF"/>
                </a:solidFill>
              </a:rPr>
              <a:t>Foxconn</a:t>
            </a:r>
            <a:endParaRPr lang="en-GB" sz="900" dirty="0" smtClean="0">
              <a:solidFill>
                <a:srgbClr val="FFFFFF"/>
              </a:solidFill>
            </a:endParaRPr>
          </a:p>
          <a:p>
            <a:pPr marL="64008" lvl="1" indent="-64008">
              <a:spcBef>
                <a:spcPts val="0"/>
              </a:spcBef>
              <a:spcAft>
                <a:spcPts val="150"/>
              </a:spcAft>
              <a:buSzPct val="80000"/>
              <a:buFont typeface="Arial"/>
              <a:buChar char="•"/>
            </a:pPr>
            <a:r>
              <a:rPr lang="en-GB" sz="900" dirty="0" smtClean="0">
                <a:solidFill>
                  <a:srgbClr val="FFFFFF"/>
                </a:solidFill>
              </a:rPr>
              <a:t>LANNER</a:t>
            </a:r>
          </a:p>
          <a:p>
            <a:pPr marL="64008" lvl="1" indent="-64008">
              <a:spcBef>
                <a:spcPts val="0"/>
              </a:spcBef>
              <a:spcAft>
                <a:spcPts val="150"/>
              </a:spcAft>
              <a:buSzPct val="80000"/>
              <a:buFont typeface="Arial"/>
              <a:buChar char="•"/>
            </a:pPr>
            <a:r>
              <a:rPr lang="en-GB" sz="900" dirty="0" err="1" smtClean="0">
                <a:solidFill>
                  <a:srgbClr val="FFFFFF"/>
                </a:solidFill>
              </a:rPr>
              <a:t>Portwell</a:t>
            </a:r>
            <a:endParaRPr lang="en-GB" sz="900" dirty="0" smtClean="0">
              <a:solidFill>
                <a:srgbClr val="FFFFFF"/>
              </a:solidFill>
            </a:endParaRPr>
          </a:p>
          <a:p>
            <a:pPr marL="64008" lvl="1" indent="-64008">
              <a:spcBef>
                <a:spcPts val="0"/>
              </a:spcBef>
              <a:spcAft>
                <a:spcPts val="150"/>
              </a:spcAft>
              <a:buSzPct val="80000"/>
              <a:buFont typeface="Arial"/>
              <a:buChar char="•"/>
            </a:pPr>
            <a:r>
              <a:rPr lang="en-GB" sz="900" dirty="0" err="1" smtClean="0">
                <a:solidFill>
                  <a:srgbClr val="FFFFFF"/>
                </a:solidFill>
              </a:rPr>
              <a:t>Senao</a:t>
            </a:r>
            <a:endParaRPr lang="en-GB" sz="900" dirty="0" smtClean="0">
              <a:solidFill>
                <a:srgbClr val="FFFFFF"/>
              </a:solidFill>
            </a:endParaRPr>
          </a:p>
          <a:p>
            <a:pPr marL="64008" lvl="1" indent="-64008">
              <a:spcBef>
                <a:spcPts val="0"/>
              </a:spcBef>
              <a:spcAft>
                <a:spcPts val="150"/>
              </a:spcAft>
              <a:buSzPct val="80000"/>
              <a:buFont typeface="Arial"/>
              <a:buChar char="•"/>
            </a:pPr>
            <a:r>
              <a:rPr lang="en-GB" sz="900" dirty="0" err="1" smtClean="0">
                <a:solidFill>
                  <a:srgbClr val="FFFFFF"/>
                </a:solidFill>
              </a:rPr>
              <a:t>Wistron-Neweb</a:t>
            </a:r>
            <a:endParaRPr lang="en-GB" sz="900" dirty="0" smtClean="0">
              <a:solidFill>
                <a:srgbClr val="FFFFFF"/>
              </a:solidFill>
            </a:endParaRPr>
          </a:p>
        </p:txBody>
      </p:sp>
      <p:sp>
        <p:nvSpPr>
          <p:cNvPr id="77" name="TextBox 76"/>
          <p:cNvSpPr txBox="1"/>
          <p:nvPr/>
        </p:nvSpPr>
        <p:spPr>
          <a:xfrm>
            <a:off x="6920749" y="1169278"/>
            <a:ext cx="920661" cy="2742834"/>
          </a:xfrm>
          <a:prstGeom prst="rect">
            <a:avLst/>
          </a:prstGeom>
          <a:noFill/>
        </p:spPr>
        <p:txBody>
          <a:bodyPr wrap="square" lIns="45720" rtlCol="0">
            <a:noAutofit/>
          </a:bodyPr>
          <a:lstStyle/>
          <a:p>
            <a:pPr marL="64008" lvl="1" indent="-64008">
              <a:spcBef>
                <a:spcPts val="0"/>
              </a:spcBef>
              <a:spcAft>
                <a:spcPts val="150"/>
              </a:spcAft>
              <a:buSzPct val="80000"/>
              <a:buFont typeface="Arial"/>
              <a:buChar char="•"/>
            </a:pPr>
            <a:r>
              <a:rPr lang="en-GB" sz="900" dirty="0" smtClean="0">
                <a:solidFill>
                  <a:schemeClr val="bg1"/>
                </a:solidFill>
              </a:rPr>
              <a:t>Larsen &amp; </a:t>
            </a:r>
            <a:r>
              <a:rPr lang="en-GB" sz="900" dirty="0" err="1" smtClean="0">
                <a:solidFill>
                  <a:schemeClr val="bg1"/>
                </a:solidFill>
              </a:rPr>
              <a:t>Toubro</a:t>
            </a:r>
            <a:r>
              <a:rPr lang="en-GB" sz="900" dirty="0" smtClean="0">
                <a:solidFill>
                  <a:schemeClr val="bg1"/>
                </a:solidFill>
              </a:rPr>
              <a:t> </a:t>
            </a:r>
          </a:p>
          <a:p>
            <a:pPr marL="64008" lvl="1" indent="-64008">
              <a:spcBef>
                <a:spcPts val="0"/>
              </a:spcBef>
              <a:spcAft>
                <a:spcPts val="150"/>
              </a:spcAft>
              <a:buSzPct val="80000"/>
              <a:buFont typeface="Arial"/>
              <a:buChar char="•"/>
            </a:pPr>
            <a:r>
              <a:rPr lang="en-GB" sz="900" dirty="0" smtClean="0">
                <a:solidFill>
                  <a:schemeClr val="bg1"/>
                </a:solidFill>
              </a:rPr>
              <a:t>TATA </a:t>
            </a:r>
            <a:r>
              <a:rPr lang="en-GB" sz="900" dirty="0" err="1" smtClean="0">
                <a:solidFill>
                  <a:schemeClr val="bg1"/>
                </a:solidFill>
              </a:rPr>
              <a:t>Elxsi</a:t>
            </a:r>
            <a:endParaRPr lang="en-GB" sz="900" dirty="0" smtClean="0">
              <a:solidFill>
                <a:schemeClr val="bg1"/>
              </a:solidFill>
            </a:endParaRPr>
          </a:p>
          <a:p>
            <a:pPr marL="64008" lvl="1" indent="-64008">
              <a:spcBef>
                <a:spcPts val="0"/>
              </a:spcBef>
              <a:spcAft>
                <a:spcPts val="150"/>
              </a:spcAft>
              <a:buSzPct val="80000"/>
              <a:buFont typeface="Arial"/>
              <a:buChar char="•"/>
            </a:pPr>
            <a:r>
              <a:rPr lang="en-US" sz="900" dirty="0" err="1" smtClean="0">
                <a:solidFill>
                  <a:schemeClr val="bg1"/>
                </a:solidFill>
              </a:rPr>
              <a:t>Vitesse</a:t>
            </a:r>
            <a:endParaRPr lang="en-US" sz="900" dirty="0" smtClean="0">
              <a:solidFill>
                <a:schemeClr val="bg1"/>
              </a:solidFill>
            </a:endParaRPr>
          </a:p>
        </p:txBody>
      </p:sp>
      <p:sp>
        <p:nvSpPr>
          <p:cNvPr id="78" name="TextBox 77"/>
          <p:cNvSpPr txBox="1"/>
          <p:nvPr/>
        </p:nvSpPr>
        <p:spPr>
          <a:xfrm>
            <a:off x="7991398" y="2111043"/>
            <a:ext cx="920661" cy="2742834"/>
          </a:xfrm>
          <a:prstGeom prst="rect">
            <a:avLst/>
          </a:prstGeom>
          <a:noFill/>
        </p:spPr>
        <p:txBody>
          <a:bodyPr wrap="square" lIns="45720" rtlCol="0">
            <a:noAutofit/>
          </a:bodyPr>
          <a:lstStyle/>
          <a:p>
            <a:pPr marL="60325" indent="-60325">
              <a:buSzPct val="80000"/>
              <a:buFont typeface="Arial" pitchFamily="34" charset="0"/>
              <a:buChar char="•"/>
            </a:pPr>
            <a:r>
              <a:rPr lang="en-US" sz="900" dirty="0" smtClean="0">
                <a:solidFill>
                  <a:schemeClr val="bg1"/>
                </a:solidFill>
              </a:rPr>
              <a:t>AC6</a:t>
            </a:r>
          </a:p>
          <a:p>
            <a:pPr marL="60325" indent="-60325">
              <a:buSzPct val="80000"/>
              <a:buFont typeface="Arial" pitchFamily="34" charset="0"/>
              <a:buChar char="•"/>
            </a:pPr>
            <a:r>
              <a:rPr lang="en-US" sz="900" dirty="0" err="1" smtClean="0">
                <a:solidFill>
                  <a:schemeClr val="bg1"/>
                </a:solidFill>
              </a:rPr>
              <a:t>Arnewsh</a:t>
            </a:r>
            <a:endParaRPr lang="en-US" sz="900" dirty="0" smtClean="0">
              <a:solidFill>
                <a:schemeClr val="bg1"/>
              </a:solidFill>
            </a:endParaRPr>
          </a:p>
          <a:p>
            <a:pPr marL="60325" indent="-60325">
              <a:buSzPct val="80000"/>
              <a:buFont typeface="Arial" pitchFamily="34" charset="0"/>
              <a:buChar char="•"/>
            </a:pPr>
            <a:r>
              <a:rPr lang="en-US" sz="900" dirty="0" smtClean="0">
                <a:solidFill>
                  <a:schemeClr val="bg1"/>
                </a:solidFill>
              </a:rPr>
              <a:t>Critical Blue</a:t>
            </a:r>
          </a:p>
          <a:p>
            <a:pPr marL="60325" indent="-60325">
              <a:buSzPct val="80000"/>
              <a:buFont typeface="Arial" pitchFamily="34" charset="0"/>
              <a:buChar char="•"/>
            </a:pPr>
            <a:r>
              <a:rPr lang="en-US" sz="900" dirty="0" smtClean="0">
                <a:solidFill>
                  <a:schemeClr val="bg1"/>
                </a:solidFill>
              </a:rPr>
              <a:t>Phoenix Micro</a:t>
            </a:r>
          </a:p>
          <a:p>
            <a:pPr marL="60325" indent="-60325">
              <a:buSzPct val="80000"/>
              <a:buFont typeface="Arial" pitchFamily="34" charset="0"/>
              <a:buChar char="•"/>
            </a:pPr>
            <a:endParaRPr lang="en-US" sz="1000" dirty="0">
              <a:solidFill>
                <a:schemeClr val="bg1"/>
              </a:solidFill>
            </a:endParaRPr>
          </a:p>
        </p:txBody>
      </p:sp>
      <p:sp>
        <p:nvSpPr>
          <p:cNvPr id="79" name="TextBox 78"/>
          <p:cNvSpPr txBox="1"/>
          <p:nvPr/>
        </p:nvSpPr>
        <p:spPr>
          <a:xfrm>
            <a:off x="5962504" y="976799"/>
            <a:ext cx="920661" cy="689670"/>
          </a:xfrm>
          <a:prstGeom prst="rect">
            <a:avLst/>
          </a:prstGeom>
          <a:noFill/>
        </p:spPr>
        <p:txBody>
          <a:bodyPr wrap="square" lIns="45720" rtlCol="0">
            <a:noAutofit/>
          </a:bodyPr>
          <a:lstStyle/>
          <a:p>
            <a:pPr marL="60325" indent="-60325">
              <a:buSzPct val="80000"/>
            </a:pPr>
            <a:endParaRPr lang="en-US" sz="1000" dirty="0">
              <a:solidFill>
                <a:schemeClr val="bg1"/>
              </a:solidFill>
            </a:endParaRPr>
          </a:p>
        </p:txBody>
      </p:sp>
      <p:sp>
        <p:nvSpPr>
          <p:cNvPr id="66" name="TextBox 65"/>
          <p:cNvSpPr txBox="1"/>
          <p:nvPr/>
        </p:nvSpPr>
        <p:spPr>
          <a:xfrm>
            <a:off x="1755714" y="4388179"/>
            <a:ext cx="1508904" cy="581748"/>
          </a:xfrm>
          <a:prstGeom prst="rect">
            <a:avLst/>
          </a:prstGeom>
          <a:noFill/>
        </p:spPr>
        <p:txBody>
          <a:bodyPr wrap="square" lIns="45720" rtlCol="0">
            <a:noAutofit/>
          </a:bodyPr>
          <a:lstStyle/>
          <a:p>
            <a:pPr marL="60325" indent="-60325">
              <a:buSzPct val="80000"/>
              <a:buFont typeface="Arial" pitchFamily="34" charset="0"/>
              <a:buChar char="•"/>
            </a:pPr>
            <a:r>
              <a:rPr lang="en-US" sz="900" dirty="0" err="1" smtClean="0"/>
              <a:t>QorIQ</a:t>
            </a:r>
            <a:endParaRPr lang="en-US" sz="900" dirty="0" smtClean="0"/>
          </a:p>
          <a:p>
            <a:pPr marL="60325" indent="-60325">
              <a:buSzPct val="80000"/>
              <a:buFont typeface="Arial" pitchFamily="34" charset="0"/>
              <a:buChar char="•"/>
            </a:pPr>
            <a:r>
              <a:rPr lang="en-US" sz="900" dirty="0" err="1" smtClean="0"/>
              <a:t>PowerQUICC</a:t>
            </a:r>
            <a:endParaRPr lang="en-US" sz="900" dirty="0" smtClean="0"/>
          </a:p>
        </p:txBody>
      </p:sp>
      <p:graphicFrame>
        <p:nvGraphicFramePr>
          <p:cNvPr id="64" name="Table 63"/>
          <p:cNvGraphicFramePr>
            <a:graphicFrameLocks noGrp="1"/>
          </p:cNvGraphicFramePr>
          <p:nvPr>
            <p:extLst>
              <p:ext uri="{D42A27DB-BD31-4B8C-83A1-F6EECF244321}">
                <p14:modId xmlns:p14="http://schemas.microsoft.com/office/powerpoint/2010/main" xmlns="" val="4286983672"/>
              </p:ext>
            </p:extLst>
          </p:nvPr>
        </p:nvGraphicFramePr>
        <p:xfrm>
          <a:off x="154381" y="5644256"/>
          <a:ext cx="8862870" cy="624840"/>
        </p:xfrm>
        <a:graphic>
          <a:graphicData uri="http://schemas.openxmlformats.org/drawingml/2006/table">
            <a:tbl>
              <a:tblPr firstRow="1" bandRow="1">
                <a:tableStyleId>{5C22544A-7EE6-4342-B048-85BDC9FD1C3A}</a:tableStyleId>
              </a:tblPr>
              <a:tblGrid>
                <a:gridCol w="1941838"/>
                <a:gridCol w="1690777"/>
                <a:gridCol w="1685107"/>
                <a:gridCol w="1772574"/>
                <a:gridCol w="1772574"/>
              </a:tblGrid>
              <a:tr h="463248">
                <a:tc>
                  <a:txBody>
                    <a:bodyPr/>
                    <a:lstStyle/>
                    <a:p>
                      <a:r>
                        <a:rPr lang="en-US" sz="700" b="1" dirty="0" smtClean="0">
                          <a:solidFill>
                            <a:schemeClr val="tx1"/>
                          </a:solidFill>
                        </a:rPr>
                        <a:t>IDE</a:t>
                      </a:r>
                      <a:r>
                        <a:rPr lang="en-US" sz="700" dirty="0" smtClean="0">
                          <a:solidFill>
                            <a:schemeClr val="tx1"/>
                          </a:solidFill>
                        </a:rPr>
                        <a:t>: </a:t>
                      </a:r>
                      <a:r>
                        <a:rPr lang="en-US" sz="700" b="0" dirty="0" smtClean="0">
                          <a:solidFill>
                            <a:schemeClr val="tx1"/>
                          </a:solidFill>
                        </a:rPr>
                        <a:t>Integrated Development Environment</a:t>
                      </a:r>
                    </a:p>
                    <a:p>
                      <a:r>
                        <a:rPr lang="en-US" sz="700" b="1" dirty="0" smtClean="0">
                          <a:solidFill>
                            <a:schemeClr val="tx1"/>
                          </a:solidFill>
                        </a:rPr>
                        <a:t>BDM</a:t>
                      </a:r>
                      <a:r>
                        <a:rPr lang="en-US" sz="700" b="0" dirty="0" smtClean="0">
                          <a:solidFill>
                            <a:schemeClr val="tx1"/>
                          </a:solidFill>
                        </a:rPr>
                        <a:t>: Background Debug Module</a:t>
                      </a:r>
                    </a:p>
                    <a:p>
                      <a:r>
                        <a:rPr lang="en-US" sz="700" b="1" dirty="0" smtClean="0">
                          <a:solidFill>
                            <a:schemeClr val="tx1"/>
                          </a:solidFill>
                        </a:rPr>
                        <a:t>JTAG</a:t>
                      </a:r>
                      <a:r>
                        <a:rPr lang="en-US" sz="700" b="0" dirty="0" smtClean="0">
                          <a:solidFill>
                            <a:schemeClr val="tx1"/>
                          </a:solidFill>
                        </a:rPr>
                        <a:t>: Joint Test Action Group</a:t>
                      </a:r>
                    </a:p>
                    <a:p>
                      <a:r>
                        <a:rPr lang="en-US" sz="700" b="0" dirty="0" smtClean="0">
                          <a:solidFill>
                            <a:schemeClr val="tx1"/>
                          </a:solidFill>
                        </a:rPr>
                        <a:t>*</a:t>
                      </a:r>
                      <a:r>
                        <a:rPr lang="en-US" sz="700" b="1" i="1" dirty="0" smtClean="0">
                          <a:solidFill>
                            <a:schemeClr val="accent5"/>
                          </a:solidFill>
                        </a:rPr>
                        <a:t>Preferred Partners</a:t>
                      </a:r>
                      <a:endParaRPr lang="en-US" sz="700" b="1" i="1" dirty="0">
                        <a:solidFill>
                          <a:schemeClr val="accent5"/>
                        </a:solidFill>
                      </a:endParaRPr>
                    </a:p>
                  </a:txBody>
                  <a:tcPr>
                    <a:noFill/>
                  </a:tcPr>
                </a:tc>
                <a:tc>
                  <a:txBody>
                    <a:bodyPr/>
                    <a:lstStyle/>
                    <a:p>
                      <a:r>
                        <a:rPr lang="en-US" sz="700" b="1" dirty="0" smtClean="0">
                          <a:solidFill>
                            <a:schemeClr val="tx1"/>
                          </a:solidFill>
                        </a:rPr>
                        <a:t>BSP</a:t>
                      </a:r>
                      <a:r>
                        <a:rPr lang="en-US" sz="700" b="0" dirty="0" smtClean="0">
                          <a:solidFill>
                            <a:schemeClr val="tx1"/>
                          </a:solidFill>
                        </a:rPr>
                        <a:t>: Board Support Package </a:t>
                      </a:r>
                    </a:p>
                    <a:p>
                      <a:r>
                        <a:rPr lang="en-US" sz="700" b="1" dirty="0" smtClean="0">
                          <a:solidFill>
                            <a:schemeClr val="tx1"/>
                          </a:solidFill>
                        </a:rPr>
                        <a:t>OS</a:t>
                      </a:r>
                      <a:r>
                        <a:rPr lang="en-US" sz="700" b="0" dirty="0" smtClean="0">
                          <a:solidFill>
                            <a:schemeClr val="tx1"/>
                          </a:solidFill>
                        </a:rPr>
                        <a:t>: Operating System</a:t>
                      </a:r>
                    </a:p>
                    <a:p>
                      <a:r>
                        <a:rPr lang="en-US" sz="700" b="1" dirty="0" smtClean="0">
                          <a:solidFill>
                            <a:schemeClr val="tx1"/>
                          </a:solidFill>
                        </a:rPr>
                        <a:t>HAL</a:t>
                      </a:r>
                      <a:r>
                        <a:rPr lang="en-US" sz="700" b="0" dirty="0" smtClean="0">
                          <a:solidFill>
                            <a:schemeClr val="tx1"/>
                          </a:solidFill>
                        </a:rPr>
                        <a:t>: Hardware Abstraction Layer</a:t>
                      </a:r>
                    </a:p>
                    <a:p>
                      <a:endParaRPr lang="en-US" sz="700" b="0" dirty="0" smtClean="0">
                        <a:solidFill>
                          <a:schemeClr val="tx1"/>
                        </a:solidFill>
                      </a:endParaRPr>
                    </a:p>
                  </a:txBody>
                  <a:tcPr>
                    <a:noFill/>
                  </a:tcPr>
                </a:tc>
                <a:tc>
                  <a:txBody>
                    <a:bodyPr/>
                    <a:lstStyle/>
                    <a:p>
                      <a:r>
                        <a:rPr lang="en-US" sz="700" b="1" dirty="0" smtClean="0">
                          <a:solidFill>
                            <a:schemeClr val="tx1"/>
                          </a:solidFill>
                        </a:rPr>
                        <a:t>Embedded</a:t>
                      </a:r>
                      <a:r>
                        <a:rPr lang="en-US" sz="700" b="1" baseline="0" dirty="0" smtClean="0">
                          <a:solidFill>
                            <a:schemeClr val="tx1"/>
                          </a:solidFill>
                        </a:rPr>
                        <a:t> Board Solutions </a:t>
                      </a:r>
                      <a:r>
                        <a:rPr lang="en-US" sz="700" b="0" baseline="0" dirty="0" smtClean="0">
                          <a:solidFill>
                            <a:schemeClr val="tx1"/>
                          </a:solidFill>
                        </a:rPr>
                        <a:t>including SBC and SOM: </a:t>
                      </a:r>
                    </a:p>
                    <a:p>
                      <a:r>
                        <a:rPr lang="en-US" sz="700" b="0" baseline="0" dirty="0" smtClean="0">
                          <a:solidFill>
                            <a:schemeClr val="tx1"/>
                          </a:solidFill>
                        </a:rPr>
                        <a:t>Single Board Computers and</a:t>
                      </a:r>
                    </a:p>
                    <a:p>
                      <a:r>
                        <a:rPr lang="en-US" sz="700" b="0" baseline="0" dirty="0" smtClean="0">
                          <a:solidFill>
                            <a:schemeClr val="tx1"/>
                          </a:solidFill>
                        </a:rPr>
                        <a:t>System on Modules</a:t>
                      </a:r>
                      <a:endParaRPr lang="en-US" sz="700" b="0" dirty="0" smtClean="0">
                        <a:solidFill>
                          <a:schemeClr val="tx1"/>
                        </a:solidFill>
                      </a:endParaRPr>
                    </a:p>
                    <a:p>
                      <a:endParaRPr lang="en-US" sz="700" b="0" dirty="0" smtClean="0">
                        <a:solidFill>
                          <a:schemeClr val="tx1"/>
                        </a:solidFill>
                      </a:endParaRPr>
                    </a:p>
                  </a:txBody>
                  <a:tcPr>
                    <a:noFill/>
                  </a:tcPr>
                </a:tc>
                <a:tc>
                  <a:txBody>
                    <a:bodyPr/>
                    <a:lstStyle/>
                    <a:p>
                      <a:r>
                        <a:rPr lang="en-US" sz="700" b="1" dirty="0" smtClean="0">
                          <a:solidFill>
                            <a:schemeClr val="tx1"/>
                          </a:solidFill>
                        </a:rPr>
                        <a:t>IDH</a:t>
                      </a:r>
                      <a:r>
                        <a:rPr lang="en-US" sz="700" b="0" dirty="0" smtClean="0">
                          <a:solidFill>
                            <a:schemeClr val="tx1"/>
                          </a:solidFill>
                        </a:rPr>
                        <a:t>: Independent Design House</a:t>
                      </a:r>
                    </a:p>
                    <a:p>
                      <a:r>
                        <a:rPr lang="en-US" sz="700" b="1" dirty="0" smtClean="0">
                          <a:solidFill>
                            <a:schemeClr val="tx1"/>
                          </a:solidFill>
                        </a:rPr>
                        <a:t>ODM</a:t>
                      </a:r>
                      <a:r>
                        <a:rPr lang="en-US" sz="700" b="0" dirty="0" smtClean="0">
                          <a:solidFill>
                            <a:schemeClr val="tx1"/>
                          </a:solidFill>
                        </a:rPr>
                        <a:t>: Original Design Manufacturer</a:t>
                      </a:r>
                    </a:p>
                  </a:txBody>
                  <a:tcPr>
                    <a:noFill/>
                  </a:tcPr>
                </a:tc>
                <a:tc>
                  <a:txBody>
                    <a:bodyPr/>
                    <a:lstStyle/>
                    <a:p>
                      <a:r>
                        <a:rPr lang="en-US" sz="700" b="1" dirty="0" smtClean="0">
                          <a:solidFill>
                            <a:schemeClr val="tx1"/>
                          </a:solidFill>
                        </a:rPr>
                        <a:t>SSI</a:t>
                      </a:r>
                      <a:r>
                        <a:rPr lang="en-US" sz="700" b="0" dirty="0" smtClean="0">
                          <a:solidFill>
                            <a:schemeClr val="tx1"/>
                          </a:solidFill>
                        </a:rPr>
                        <a:t>: Software and Solution Integrators</a:t>
                      </a:r>
                    </a:p>
                    <a:p>
                      <a:r>
                        <a:rPr lang="en-US" sz="700" b="1" dirty="0" smtClean="0">
                          <a:solidFill>
                            <a:schemeClr val="tx1"/>
                          </a:solidFill>
                        </a:rPr>
                        <a:t>V: Virtualization</a:t>
                      </a:r>
                    </a:p>
                  </a:txBody>
                  <a:tcPr>
                    <a:noFill/>
                  </a:tcPr>
                </a:tc>
              </a:tr>
            </a:tbl>
          </a:graphicData>
        </a:graphic>
      </p:graphicFrame>
    </p:spTree>
    <p:extLst>
      <p:ext uri="{BB962C8B-B14F-4D97-AF65-F5344CB8AC3E}">
        <p14:creationId xmlns:p14="http://schemas.microsoft.com/office/powerpoint/2010/main" xmlns="" val="2213734550"/>
      </p:ext>
    </p:extLst>
  </p:cSld>
  <p:clrMapOvr>
    <a:masterClrMapping/>
  </p:clrMapOvr>
  <p:transition>
    <p:fad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Races</a:t>
            </a:r>
            <a:endParaRPr lang="en-US" dirty="0"/>
          </a:p>
        </p:txBody>
      </p:sp>
      <p:sp>
        <p:nvSpPr>
          <p:cNvPr id="3" name="Content Placeholder 2"/>
          <p:cNvSpPr>
            <a:spLocks noGrp="1"/>
          </p:cNvSpPr>
          <p:nvPr>
            <p:ph type="body" sz="quarter" idx="10"/>
          </p:nvPr>
        </p:nvSpPr>
        <p:spPr>
          <a:xfrm>
            <a:off x="533399" y="5124923"/>
            <a:ext cx="8277225" cy="903741"/>
          </a:xfrm>
        </p:spPr>
        <p:txBody>
          <a:bodyPr/>
          <a:lstStyle/>
          <a:p>
            <a:r>
              <a:rPr lang="en-US" sz="2000" dirty="0" smtClean="0"/>
              <a:t>Data races is 1</a:t>
            </a:r>
            <a:r>
              <a:rPr lang="en-US" sz="2000" baseline="30000" dirty="0" smtClean="0"/>
              <a:t>st</a:t>
            </a:r>
            <a:r>
              <a:rPr lang="en-US" sz="2000" dirty="0" smtClean="0"/>
              <a:t> parallelization</a:t>
            </a:r>
          </a:p>
          <a:p>
            <a:r>
              <a:rPr lang="en-US" sz="2000" dirty="0" err="1" smtClean="0"/>
              <a:t>Mutex</a:t>
            </a:r>
            <a:r>
              <a:rPr lang="en-US" sz="2000" dirty="0" smtClean="0"/>
              <a:t> should be locked before conditional and released after</a:t>
            </a:r>
            <a:endParaRPr lang="en-US" sz="2000" dirty="0"/>
          </a:p>
        </p:txBody>
      </p:sp>
      <p:pic>
        <p:nvPicPr>
          <p:cNvPr id="4" name="Picture 3" descr="dijkstra2_races.png"/>
          <p:cNvPicPr>
            <a:picLocks noChangeAspect="1"/>
          </p:cNvPicPr>
          <p:nvPr/>
        </p:nvPicPr>
        <p:blipFill>
          <a:blip r:embed="rId2" cstate="print"/>
          <a:stretch>
            <a:fillRect/>
          </a:stretch>
        </p:blipFill>
        <p:spPr>
          <a:xfrm>
            <a:off x="1524000" y="1135876"/>
            <a:ext cx="6085840" cy="3745494"/>
          </a:xfrm>
          <a:prstGeom prst="rect">
            <a:avLst/>
          </a:prstGeom>
        </p:spPr>
      </p:pic>
    </p:spTree>
    <p:extLst>
      <p:ext uri="{BB962C8B-B14F-4D97-AF65-F5344CB8AC3E}">
        <p14:creationId xmlns:p14="http://schemas.microsoft.com/office/powerpoint/2010/main" xmlns="" val="1460979698"/>
      </p:ext>
    </p:extLst>
  </p:cSld>
  <p:clrMapOvr>
    <a:masterClrMapping/>
  </p:clrMapOvr>
  <p:transition>
    <p:fad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Tuning - Lock Free Nearest Search</a:t>
            </a:r>
            <a:endParaRPr lang="en-US" dirty="0"/>
          </a:p>
        </p:txBody>
      </p:sp>
      <p:sp>
        <p:nvSpPr>
          <p:cNvPr id="3" name="Content Placeholder 2"/>
          <p:cNvSpPr>
            <a:spLocks noGrp="1"/>
          </p:cNvSpPr>
          <p:nvPr>
            <p:ph type="body" sz="quarter" idx="10"/>
          </p:nvPr>
        </p:nvSpPr>
        <p:spPr>
          <a:xfrm>
            <a:off x="533399" y="5199330"/>
            <a:ext cx="8277225" cy="935665"/>
          </a:xfrm>
        </p:spPr>
        <p:txBody>
          <a:bodyPr/>
          <a:lstStyle/>
          <a:p>
            <a:r>
              <a:rPr lang="en-US" sz="2000" dirty="0" err="1" smtClean="0"/>
              <a:t>Mutexes</a:t>
            </a:r>
            <a:r>
              <a:rPr lang="en-US" sz="2000" dirty="0" smtClean="0"/>
              <a:t> can be removed using reduction pattern because search is associative.</a:t>
            </a:r>
            <a:endParaRPr lang="en-US" sz="2000" dirty="0"/>
          </a:p>
        </p:txBody>
      </p:sp>
      <p:sp>
        <p:nvSpPr>
          <p:cNvPr id="4" name="Content Placeholder 1"/>
          <p:cNvSpPr txBox="1">
            <a:spLocks/>
          </p:cNvSpPr>
          <p:nvPr/>
        </p:nvSpPr>
        <p:spPr bwMode="auto">
          <a:xfrm>
            <a:off x="1831964" y="1282044"/>
            <a:ext cx="5940436" cy="3788042"/>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r>
              <a:rPr lang="en-US" sz="1200" b="1" dirty="0" smtClean="0">
                <a:latin typeface="Courier New" pitchFamily="49" charset="0"/>
                <a:cs typeface="Courier New" pitchFamily="49" charset="0"/>
              </a:rPr>
              <a:t>static void *</a:t>
            </a:r>
            <a:r>
              <a:rPr lang="en-US" sz="1200" b="1" dirty="0" err="1" smtClean="0">
                <a:latin typeface="Courier New" pitchFamily="49" charset="0"/>
                <a:cs typeface="Courier New" pitchFamily="49" charset="0"/>
              </a:rPr>
              <a:t>find_nearest_in_region</a:t>
            </a:r>
            <a:r>
              <a:rPr lang="en-US" sz="1200" b="1" dirty="0" smtClean="0">
                <a:latin typeface="Courier New" pitchFamily="49" charset="0"/>
                <a:cs typeface="Courier New" pitchFamily="49" charset="0"/>
              </a:rPr>
              <a:t>(void *</a:t>
            </a:r>
            <a:r>
              <a:rPr lang="en-US" sz="1200" b="1" dirty="0" err="1" smtClean="0">
                <a:latin typeface="Courier New" pitchFamily="49" charset="0"/>
                <a:cs typeface="Courier New" pitchFamily="49" charset="0"/>
              </a:rPr>
              <a:t>regionv</a:t>
            </a:r>
            <a:r>
              <a:rPr lang="en-US" sz="1200" b="1" dirty="0" smtClean="0">
                <a:latin typeface="Courier New" pitchFamily="49" charset="0"/>
                <a:cs typeface="Courier New" pitchFamily="49" charset="0"/>
              </a:rPr>
              <a:t>) {</a:t>
            </a:r>
          </a:p>
          <a:p>
            <a:r>
              <a:rPr lang="en-US" sz="1200" dirty="0" smtClean="0">
                <a:latin typeface="Courier New" pitchFamily="49" charset="0"/>
                <a:cs typeface="Courier New" pitchFamily="49" charset="0"/>
              </a:rPr>
              <a:t>  // ...</a:t>
            </a:r>
          </a:p>
          <a:p>
            <a:endParaRPr lang="en-US" sz="1200" dirty="0" smtClean="0">
              <a:latin typeface="Courier New" pitchFamily="49" charset="0"/>
              <a:cs typeface="Courier New" pitchFamily="49" charset="0"/>
            </a:endParaRP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uint_t</a:t>
            </a:r>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nearest_region_node</a:t>
            </a:r>
            <a:r>
              <a:rPr lang="en-US" sz="1200" dirty="0" smtClean="0">
                <a:latin typeface="Courier New" pitchFamily="49" charset="0"/>
                <a:cs typeface="Courier New" pitchFamily="49" charset="0"/>
              </a:rPr>
              <a:t> = NULL_NODE;</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uint_t</a:t>
            </a:r>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nearest_region_dist</a:t>
            </a:r>
            <a:r>
              <a:rPr lang="en-US" sz="1200" dirty="0" smtClean="0">
                <a:latin typeface="Courier New" pitchFamily="49" charset="0"/>
                <a:cs typeface="Courier New" pitchFamily="49" charset="0"/>
              </a:rPr>
              <a:t> = INF_DIST;</a:t>
            </a:r>
          </a:p>
          <a:p>
            <a:endParaRPr lang="nl-NL" sz="1200" dirty="0" smtClean="0">
              <a:latin typeface="Courier New" pitchFamily="49" charset="0"/>
              <a:cs typeface="Courier New" pitchFamily="49" charset="0"/>
            </a:endParaRPr>
          </a:p>
          <a:p>
            <a:r>
              <a:rPr lang="nl-NL" sz="1200" dirty="0" smtClean="0">
                <a:latin typeface="Courier New" pitchFamily="49" charset="0"/>
                <a:cs typeface="Courier New" pitchFamily="49" charset="0"/>
              </a:rPr>
              <a:t>  uint_t u_begin = region-&gt;begin_node;</a:t>
            </a:r>
          </a:p>
          <a:p>
            <a:r>
              <a:rPr lang="da-DK" sz="1200" b="1" dirty="0" smtClean="0">
                <a:latin typeface="Courier New" pitchFamily="49" charset="0"/>
                <a:cs typeface="Courier New" pitchFamily="49" charset="0"/>
              </a:rPr>
              <a:t>  uint_t u_end = region-&gt;end_node;</a:t>
            </a:r>
          </a:p>
          <a:p>
            <a:r>
              <a:rPr lang="nl-NL" sz="1200" dirty="0" smtClean="0">
                <a:latin typeface="Courier New" pitchFamily="49" charset="0"/>
                <a:cs typeface="Courier New" pitchFamily="49" charset="0"/>
              </a:rPr>
              <a:t>  </a:t>
            </a:r>
            <a:r>
              <a:rPr lang="nl-NL" sz="1200" b="1" dirty="0" smtClean="0">
                <a:latin typeface="Courier New" pitchFamily="49" charset="0"/>
                <a:cs typeface="Courier New" pitchFamily="49" charset="0"/>
              </a:rPr>
              <a:t>for (u = u_begin; u &lt; u_end; ++u) {</a:t>
            </a:r>
          </a:p>
          <a:p>
            <a:r>
              <a:rPr lang="en-US" sz="1200" dirty="0" smtClean="0">
                <a:latin typeface="Courier New" pitchFamily="49" charset="0"/>
                <a:cs typeface="Courier New" pitchFamily="49" charset="0"/>
              </a:rPr>
              <a:t>    </a:t>
            </a:r>
            <a:r>
              <a:rPr lang="en-US" sz="1200" b="1" dirty="0" smtClean="0">
                <a:latin typeface="Courier New" pitchFamily="49" charset="0"/>
                <a:cs typeface="Courier New" pitchFamily="49" charset="0"/>
              </a:rPr>
              <a:t>if (!visited[u]) {</a:t>
            </a:r>
          </a:p>
          <a:p>
            <a:r>
              <a:rPr lang="en-US" sz="1200" dirty="0" smtClean="0">
                <a:latin typeface="Courier New" pitchFamily="49" charset="0"/>
                <a:cs typeface="Courier New" pitchFamily="49" charset="0"/>
              </a:rPr>
              <a:t>      dist = </a:t>
            </a:r>
            <a:r>
              <a:rPr lang="en-US" sz="1200" dirty="0" err="1" smtClean="0">
                <a:latin typeface="Courier New" pitchFamily="49" charset="0"/>
                <a:cs typeface="Courier New" pitchFamily="49" charset="0"/>
              </a:rPr>
              <a:t>path_dist</a:t>
            </a:r>
            <a:r>
              <a:rPr lang="en-US" sz="1200" dirty="0" smtClean="0">
                <a:latin typeface="Courier New" pitchFamily="49" charset="0"/>
                <a:cs typeface="Courier New" pitchFamily="49" charset="0"/>
              </a:rPr>
              <a:t>[u];</a:t>
            </a:r>
          </a:p>
          <a:p>
            <a:r>
              <a:rPr lang="en-US" sz="1200" dirty="0" smtClean="0">
                <a:latin typeface="Courier New" pitchFamily="49" charset="0"/>
                <a:cs typeface="Courier New" pitchFamily="49" charset="0"/>
              </a:rPr>
              <a:t>      // </a:t>
            </a:r>
            <a:r>
              <a:rPr lang="en-US" sz="1200" dirty="0" err="1" smtClean="0">
                <a:latin typeface="Courier New" pitchFamily="49" charset="0"/>
                <a:cs typeface="Courier New" pitchFamily="49" charset="0"/>
              </a:rPr>
              <a:t>pthread_mutex_lock</a:t>
            </a:r>
            <a:r>
              <a:rPr lang="en-US" sz="1200" dirty="0" smtClean="0">
                <a:latin typeface="Courier New" pitchFamily="49" charset="0"/>
                <a:cs typeface="Courier New" pitchFamily="49" charset="0"/>
              </a:rPr>
              <a:t>(</a:t>
            </a:r>
            <a:r>
              <a:rPr lang="en-US" sz="1200" dirty="0" err="1" smtClean="0">
                <a:latin typeface="Courier New" pitchFamily="49" charset="0"/>
                <a:cs typeface="Courier New" pitchFamily="49" charset="0"/>
              </a:rPr>
              <a:t>nearest_mutex</a:t>
            </a:r>
            <a:r>
              <a:rPr lang="en-US" sz="1200" dirty="0" smtClean="0">
                <a:latin typeface="Courier New" pitchFamily="49" charset="0"/>
                <a:cs typeface="Courier New" pitchFamily="49" charset="0"/>
              </a:rPr>
              <a:t>);</a:t>
            </a:r>
          </a:p>
          <a:p>
            <a:r>
              <a:rPr lang="en-US" sz="1200" dirty="0" smtClean="0">
                <a:latin typeface="Courier New" pitchFamily="49" charset="0"/>
                <a:cs typeface="Courier New" pitchFamily="49" charset="0"/>
              </a:rPr>
              <a:t>      </a:t>
            </a:r>
            <a:r>
              <a:rPr lang="en-US" sz="1200" b="1" dirty="0" smtClean="0">
                <a:latin typeface="Courier New" pitchFamily="49" charset="0"/>
                <a:cs typeface="Courier New" pitchFamily="49" charset="0"/>
              </a:rPr>
              <a:t>if (dist != INF_DIST &amp;&amp; dist &lt; </a:t>
            </a:r>
            <a:r>
              <a:rPr lang="en-US" sz="1200" b="1" dirty="0" err="1" smtClean="0">
                <a:latin typeface="Courier New" pitchFamily="49" charset="0"/>
                <a:cs typeface="Courier New" pitchFamily="49" charset="0"/>
              </a:rPr>
              <a:t>nearest_region_dist</a:t>
            </a:r>
            <a:r>
              <a:rPr lang="en-US" sz="1200" b="1" dirty="0" smtClean="0">
                <a:latin typeface="Courier New" pitchFamily="49" charset="0"/>
                <a:cs typeface="Courier New" pitchFamily="49" charset="0"/>
              </a:rPr>
              <a:t>) {</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nearest_region_node</a:t>
            </a:r>
            <a:r>
              <a:rPr lang="en-US" sz="1200" dirty="0" smtClean="0">
                <a:latin typeface="Courier New" pitchFamily="49" charset="0"/>
                <a:cs typeface="Courier New" pitchFamily="49" charset="0"/>
              </a:rPr>
              <a:t> = u;</a:t>
            </a:r>
          </a:p>
          <a:p>
            <a:r>
              <a:rPr lang="en-US" sz="1200" dirty="0" smtClean="0">
                <a:latin typeface="Courier New" pitchFamily="49" charset="0"/>
                <a:cs typeface="Courier New" pitchFamily="49" charset="0"/>
              </a:rPr>
              <a:t>        </a:t>
            </a:r>
            <a:r>
              <a:rPr lang="en-US" sz="1200" dirty="0" err="1" smtClean="0">
                <a:latin typeface="Courier New" pitchFamily="49" charset="0"/>
                <a:cs typeface="Courier New" pitchFamily="49" charset="0"/>
              </a:rPr>
              <a:t>nearest_region_dist</a:t>
            </a:r>
            <a:r>
              <a:rPr lang="en-US" sz="1200" dirty="0" smtClean="0">
                <a:latin typeface="Courier New" pitchFamily="49" charset="0"/>
                <a:cs typeface="Courier New" pitchFamily="49" charset="0"/>
              </a:rPr>
              <a:t> = dist;</a:t>
            </a:r>
          </a:p>
          <a:p>
            <a:r>
              <a:rPr lang="en-US" sz="1200" dirty="0" smtClean="0">
                <a:latin typeface="Courier New" pitchFamily="49" charset="0"/>
                <a:cs typeface="Courier New" pitchFamily="49" charset="0"/>
              </a:rPr>
              <a:t>     }</a:t>
            </a:r>
          </a:p>
          <a:p>
            <a:r>
              <a:rPr lang="en-US" sz="1200" dirty="0" smtClean="0">
                <a:latin typeface="Courier New" pitchFamily="49" charset="0"/>
                <a:cs typeface="Courier New" pitchFamily="49" charset="0"/>
              </a:rPr>
              <a:t>     // </a:t>
            </a:r>
            <a:r>
              <a:rPr lang="en-US" sz="1200" dirty="0" err="1" smtClean="0">
                <a:latin typeface="Courier New" pitchFamily="49" charset="0"/>
                <a:cs typeface="Courier New" pitchFamily="49" charset="0"/>
              </a:rPr>
              <a:t>pthread_mutex_lock</a:t>
            </a:r>
            <a:r>
              <a:rPr lang="en-US" sz="1200" dirty="0" smtClean="0">
                <a:latin typeface="Courier New" pitchFamily="49" charset="0"/>
                <a:cs typeface="Courier New" pitchFamily="49" charset="0"/>
              </a:rPr>
              <a:t>(</a:t>
            </a:r>
            <a:r>
              <a:rPr lang="en-US" sz="1200" dirty="0" err="1" smtClean="0">
                <a:latin typeface="Courier New" pitchFamily="49" charset="0"/>
                <a:cs typeface="Courier New" pitchFamily="49" charset="0"/>
              </a:rPr>
              <a:t>nearest_mutex</a:t>
            </a:r>
            <a:r>
              <a:rPr lang="en-US" sz="1200" dirty="0" smtClean="0">
                <a:latin typeface="Courier New" pitchFamily="49" charset="0"/>
                <a:cs typeface="Courier New" pitchFamily="49" charset="0"/>
              </a:rPr>
              <a:t>);</a:t>
            </a:r>
          </a:p>
          <a:p>
            <a:r>
              <a:rPr lang="en-US" sz="1200" dirty="0" smtClean="0">
                <a:latin typeface="Courier New" pitchFamily="49" charset="0"/>
                <a:cs typeface="Courier New" pitchFamily="49" charset="0"/>
              </a:rPr>
              <a:t>  }</a:t>
            </a:r>
          </a:p>
          <a:p>
            <a:r>
              <a:rPr lang="en-US" sz="1200" b="1" dirty="0" smtClean="0">
                <a:latin typeface="Courier New" pitchFamily="49" charset="0"/>
                <a:cs typeface="Courier New" pitchFamily="49" charset="0"/>
              </a:rPr>
              <a:t>  return NULL;</a:t>
            </a:r>
          </a:p>
          <a:p>
            <a:r>
              <a:rPr lang="en-US" sz="1200" dirty="0" smtClean="0">
                <a:latin typeface="Courier New" pitchFamily="49" charset="0"/>
                <a:cs typeface="Courier New" pitchFamily="49" charset="0"/>
              </a:rPr>
              <a:t>}</a:t>
            </a:r>
          </a:p>
        </p:txBody>
      </p:sp>
    </p:spTree>
    <p:extLst>
      <p:ext uri="{BB962C8B-B14F-4D97-AF65-F5344CB8AC3E}">
        <p14:creationId xmlns:p14="http://schemas.microsoft.com/office/powerpoint/2010/main" xmlns="" val="3619067938"/>
      </p:ext>
    </p:extLst>
  </p:cSld>
  <p:clrMapOvr>
    <a:masterClrMapping/>
  </p:clrMapOvr>
  <p:transition>
    <p:fade/>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Tuning - Barrier Synchronization </a:t>
            </a:r>
            <a:endParaRPr lang="en-US" dirty="0"/>
          </a:p>
        </p:txBody>
      </p:sp>
      <p:sp>
        <p:nvSpPr>
          <p:cNvPr id="3" name="Content Placeholder 2"/>
          <p:cNvSpPr>
            <a:spLocks noGrp="1"/>
          </p:cNvSpPr>
          <p:nvPr>
            <p:ph type="body" sz="quarter" idx="10"/>
          </p:nvPr>
        </p:nvSpPr>
        <p:spPr>
          <a:xfrm>
            <a:off x="533399" y="3923424"/>
            <a:ext cx="8277225" cy="2050696"/>
          </a:xfrm>
        </p:spPr>
        <p:txBody>
          <a:bodyPr/>
          <a:lstStyle/>
          <a:p>
            <a:pPr>
              <a:spcBef>
                <a:spcPts val="1800"/>
              </a:spcBef>
            </a:pPr>
            <a:r>
              <a:rPr lang="en-US" sz="2000" dirty="0" smtClean="0"/>
              <a:t>Using barriers trades reduces the # of threads at the cost of multiple barrier synchronizations per outer loop.</a:t>
            </a:r>
          </a:p>
          <a:p>
            <a:pPr>
              <a:spcBef>
                <a:spcPts val="1800"/>
              </a:spcBef>
            </a:pPr>
            <a:r>
              <a:rPr lang="en-US" sz="2000" dirty="0" smtClean="0"/>
              <a:t>Thread creates are expensive so it’s an effective tradeoff</a:t>
            </a:r>
            <a:endParaRPr lang="en-US" sz="2000" dirty="0"/>
          </a:p>
        </p:txBody>
      </p:sp>
      <p:pic>
        <p:nvPicPr>
          <p:cNvPr id="4" name="Picture 3" descr="dijkstra4_sched.png"/>
          <p:cNvPicPr>
            <a:picLocks noChangeAspect="1"/>
          </p:cNvPicPr>
          <p:nvPr/>
        </p:nvPicPr>
        <p:blipFill>
          <a:blip r:embed="rId2" cstate="print"/>
          <a:stretch>
            <a:fillRect/>
          </a:stretch>
        </p:blipFill>
        <p:spPr>
          <a:xfrm>
            <a:off x="680720" y="1558304"/>
            <a:ext cx="7765062" cy="1774176"/>
          </a:xfrm>
          <a:prstGeom prst="rect">
            <a:avLst/>
          </a:prstGeom>
        </p:spPr>
      </p:pic>
    </p:spTree>
    <p:extLst>
      <p:ext uri="{BB962C8B-B14F-4D97-AF65-F5344CB8AC3E}">
        <p14:creationId xmlns:p14="http://schemas.microsoft.com/office/powerpoint/2010/main" xmlns="" val="2335529703"/>
      </p:ext>
    </p:extLst>
  </p:cSld>
  <p:clrMapOvr>
    <a:masterClrMapping/>
  </p:clrMapOvr>
  <p:transition>
    <p:fade/>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6: Review and Q &amp; A	</a:t>
            </a:r>
            <a:endParaRPr lang="en-US" dirty="0"/>
          </a:p>
        </p:txBody>
      </p:sp>
    </p:spTree>
    <p:extLst>
      <p:ext uri="{BB962C8B-B14F-4D97-AF65-F5344CB8AC3E}">
        <p14:creationId xmlns:p14="http://schemas.microsoft.com/office/powerpoint/2010/main" xmlns="" val="3575020969"/>
      </p:ext>
    </p:extLst>
  </p:cSld>
  <p:clrMapOvr>
    <a:masterClrMapping/>
  </p:clrMapOvr>
  <p:transition>
    <p:fad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dirty="0" smtClean="0"/>
              <a:t>JPEG Encoder Application – Quick Case Study</a:t>
            </a:r>
          </a:p>
        </p:txBody>
      </p:sp>
      <p:sp>
        <p:nvSpPr>
          <p:cNvPr id="5" name="Content Placeholder 2"/>
          <p:cNvSpPr txBox="1">
            <a:spLocks/>
          </p:cNvSpPr>
          <p:nvPr/>
        </p:nvSpPr>
        <p:spPr bwMode="auto">
          <a:xfrm>
            <a:off x="3650512" y="2173128"/>
            <a:ext cx="5463557" cy="2450042"/>
          </a:xfrm>
          <a:prstGeom prst="rect">
            <a:avLst/>
          </a:prstGeom>
          <a:noFill/>
          <a:ln w="9525">
            <a:noFill/>
            <a:miter lim="800000"/>
            <a:headEnd/>
            <a:tailEnd/>
          </a:ln>
        </p:spPr>
        <p:txBody>
          <a:bodyPr/>
          <a:lstStyle/>
          <a:p>
            <a:pPr indent="1588" eaLnBrk="0" hangingPunct="0">
              <a:spcBef>
                <a:spcPts val="0"/>
              </a:spcBef>
              <a:tabLst>
                <a:tab pos="347663" algn="l"/>
                <a:tab pos="685800" algn="l"/>
              </a:tabLst>
              <a:defRPr/>
            </a:pPr>
            <a:r>
              <a:rPr lang="en-US" sz="2000" kern="0" dirty="0">
                <a:solidFill>
                  <a:srgbClr val="003C8A"/>
                </a:solidFill>
                <a:latin typeface="Myriad Pro"/>
              </a:rPr>
              <a:t>write header, image properties, and</a:t>
            </a:r>
            <a:br>
              <a:rPr lang="en-US" sz="2000" kern="0" dirty="0">
                <a:solidFill>
                  <a:srgbClr val="003C8A"/>
                </a:solidFill>
                <a:latin typeface="Myriad Pro"/>
              </a:rPr>
            </a:br>
            <a:r>
              <a:rPr lang="en-US" sz="2000" kern="0" dirty="0">
                <a:solidFill>
                  <a:srgbClr val="003C8A"/>
                </a:solidFill>
                <a:latin typeface="Myriad Pro"/>
              </a:rPr>
              <a:t>	decode and quantization tables</a:t>
            </a:r>
          </a:p>
          <a:p>
            <a:pPr indent="1588" eaLnBrk="0" hangingPunct="0">
              <a:spcBef>
                <a:spcPts val="0"/>
              </a:spcBef>
              <a:tabLst>
                <a:tab pos="347663" algn="l"/>
                <a:tab pos="685800" algn="l"/>
              </a:tabLst>
              <a:defRPr/>
            </a:pPr>
            <a:r>
              <a:rPr lang="en-US" sz="2000" kern="0" dirty="0" err="1">
                <a:solidFill>
                  <a:srgbClr val="003C8A"/>
                </a:solidFill>
                <a:latin typeface="Myriad Pro"/>
              </a:rPr>
              <a:t>foreach</a:t>
            </a:r>
            <a:r>
              <a:rPr lang="en-US" sz="2000" kern="0" dirty="0">
                <a:solidFill>
                  <a:srgbClr val="003C8A"/>
                </a:solidFill>
                <a:latin typeface="Myriad Pro"/>
              </a:rPr>
              <a:t> </a:t>
            </a:r>
            <a:r>
              <a:rPr lang="en-US" sz="2000" b="1" kern="0" dirty="0" err="1">
                <a:solidFill>
                  <a:srgbClr val="003C8A"/>
                </a:solidFill>
                <a:latin typeface="Myriad Pro"/>
              </a:rPr>
              <a:t>macroblock</a:t>
            </a:r>
            <a:r>
              <a:rPr lang="en-US" sz="2000" kern="0" dirty="0">
                <a:solidFill>
                  <a:srgbClr val="003C8A"/>
                </a:solidFill>
                <a:latin typeface="Myriad Pro"/>
              </a:rPr>
              <a:t> {</a:t>
            </a:r>
          </a:p>
          <a:p>
            <a:pPr indent="1588" eaLnBrk="0" hangingPunct="0">
              <a:spcBef>
                <a:spcPts val="0"/>
              </a:spcBef>
              <a:tabLst>
                <a:tab pos="347663" algn="l"/>
                <a:tab pos="685800" algn="l"/>
              </a:tabLst>
              <a:defRPr/>
            </a:pPr>
            <a:r>
              <a:rPr lang="en-US" sz="2000" kern="0" dirty="0">
                <a:solidFill>
                  <a:srgbClr val="003C8A"/>
                </a:solidFill>
                <a:latin typeface="Myriad Pro"/>
              </a:rPr>
              <a:t>	</a:t>
            </a:r>
            <a:r>
              <a:rPr lang="en-US" sz="2000" b="1" kern="0" dirty="0">
                <a:solidFill>
                  <a:srgbClr val="003C8A"/>
                </a:solidFill>
                <a:latin typeface="Myriad Pro"/>
              </a:rPr>
              <a:t>convert</a:t>
            </a:r>
            <a:r>
              <a:rPr lang="en-US" sz="2000" kern="0" dirty="0">
                <a:solidFill>
                  <a:srgbClr val="003C8A"/>
                </a:solidFill>
                <a:latin typeface="Myriad Pro"/>
              </a:rPr>
              <a:t> </a:t>
            </a:r>
            <a:r>
              <a:rPr lang="en-US" sz="2000" kern="0" dirty="0" err="1">
                <a:solidFill>
                  <a:srgbClr val="003C8A"/>
                </a:solidFill>
                <a:latin typeface="Myriad Pro"/>
              </a:rPr>
              <a:t>rgb</a:t>
            </a:r>
            <a:r>
              <a:rPr lang="en-US" sz="2000" kern="0" dirty="0">
                <a:solidFill>
                  <a:srgbClr val="003C8A"/>
                </a:solidFill>
                <a:latin typeface="Myriad Pro"/>
              </a:rPr>
              <a:t> to </a:t>
            </a:r>
            <a:r>
              <a:rPr lang="en-US" sz="2000" kern="0" dirty="0" err="1">
                <a:solidFill>
                  <a:srgbClr val="003C8A"/>
                </a:solidFill>
                <a:latin typeface="Myriad Pro"/>
              </a:rPr>
              <a:t>yc</a:t>
            </a:r>
            <a:r>
              <a:rPr lang="en-US" sz="2000" kern="0" baseline="-25000" dirty="0" err="1">
                <a:solidFill>
                  <a:srgbClr val="003C8A"/>
                </a:solidFill>
                <a:latin typeface="Myriad Pro"/>
              </a:rPr>
              <a:t>b</a:t>
            </a:r>
            <a:r>
              <a:rPr lang="en-US" sz="2000" kern="0" dirty="0" err="1">
                <a:solidFill>
                  <a:srgbClr val="003C8A"/>
                </a:solidFill>
                <a:latin typeface="Myriad Pro"/>
              </a:rPr>
              <a:t>c</a:t>
            </a:r>
            <a:r>
              <a:rPr lang="en-US" sz="2000" kern="0" baseline="-25000" dirty="0" err="1">
                <a:solidFill>
                  <a:srgbClr val="003C8A"/>
                </a:solidFill>
                <a:latin typeface="Myriad Pro"/>
              </a:rPr>
              <a:t>r</a:t>
            </a:r>
            <a:r>
              <a:rPr lang="en-US" sz="2000" kern="0" dirty="0">
                <a:solidFill>
                  <a:srgbClr val="003C8A"/>
                </a:solidFill>
                <a:latin typeface="Myriad Pro"/>
              </a:rPr>
              <a:t/>
            </a:r>
            <a:br>
              <a:rPr lang="en-US" sz="2000" kern="0" dirty="0">
                <a:solidFill>
                  <a:srgbClr val="003C8A"/>
                </a:solidFill>
                <a:latin typeface="Myriad Pro"/>
              </a:rPr>
            </a:br>
            <a:r>
              <a:rPr lang="en-US" sz="2000" kern="0" dirty="0">
                <a:solidFill>
                  <a:srgbClr val="003C8A"/>
                </a:solidFill>
                <a:latin typeface="Myriad Pro"/>
              </a:rPr>
              <a:t>	</a:t>
            </a:r>
            <a:r>
              <a:rPr lang="en-US" sz="2000" b="1" kern="0" dirty="0">
                <a:solidFill>
                  <a:srgbClr val="003C8A"/>
                </a:solidFill>
                <a:latin typeface="Myriad Pro"/>
              </a:rPr>
              <a:t>transform</a:t>
            </a:r>
            <a:r>
              <a:rPr lang="en-US" sz="2000" kern="0" dirty="0">
                <a:solidFill>
                  <a:srgbClr val="003C8A"/>
                </a:solidFill>
                <a:latin typeface="Myriad Pro"/>
              </a:rPr>
              <a:t> to DCT frequency coefficients</a:t>
            </a:r>
            <a:br>
              <a:rPr lang="en-US" sz="2000" kern="0" dirty="0">
                <a:solidFill>
                  <a:srgbClr val="003C8A"/>
                </a:solidFill>
                <a:latin typeface="Myriad Pro"/>
              </a:rPr>
            </a:br>
            <a:r>
              <a:rPr lang="en-US" sz="2000" kern="0" dirty="0">
                <a:solidFill>
                  <a:srgbClr val="003C8A"/>
                </a:solidFill>
                <a:latin typeface="Myriad Pro"/>
              </a:rPr>
              <a:t>	</a:t>
            </a:r>
            <a:r>
              <a:rPr lang="en-US" sz="2000" b="1" kern="0" dirty="0">
                <a:solidFill>
                  <a:srgbClr val="003C8A"/>
                </a:solidFill>
                <a:latin typeface="Myriad Pro"/>
              </a:rPr>
              <a:t>quantize</a:t>
            </a:r>
            <a:r>
              <a:rPr lang="en-US" sz="2000" kern="0" dirty="0">
                <a:solidFill>
                  <a:srgbClr val="003C8A"/>
                </a:solidFill>
                <a:latin typeface="Myriad Pro"/>
              </a:rPr>
              <a:t> </a:t>
            </a:r>
            <a:r>
              <a:rPr lang="en-US" sz="2000" kern="0" dirty="0" err="1">
                <a:solidFill>
                  <a:srgbClr val="003C8A"/>
                </a:solidFill>
                <a:latin typeface="Myriad Pro"/>
              </a:rPr>
              <a:t>zig</a:t>
            </a:r>
            <a:r>
              <a:rPr lang="en-US" sz="2000" kern="0" dirty="0">
                <a:solidFill>
                  <a:srgbClr val="003C8A"/>
                </a:solidFill>
                <a:latin typeface="Myriad Pro"/>
              </a:rPr>
              <a:t> </a:t>
            </a:r>
            <a:r>
              <a:rPr lang="en-US" sz="2000" kern="0" dirty="0" err="1">
                <a:solidFill>
                  <a:srgbClr val="003C8A"/>
                </a:solidFill>
                <a:latin typeface="Myriad Pro"/>
              </a:rPr>
              <a:t>zag</a:t>
            </a:r>
            <a:r>
              <a:rPr lang="en-US" sz="2000" kern="0" dirty="0">
                <a:solidFill>
                  <a:srgbClr val="003C8A"/>
                </a:solidFill>
                <a:latin typeface="Myriad Pro"/>
              </a:rPr>
              <a:t> coefficients</a:t>
            </a:r>
            <a:br>
              <a:rPr lang="en-US" sz="2000" kern="0" dirty="0">
                <a:solidFill>
                  <a:srgbClr val="003C8A"/>
                </a:solidFill>
                <a:latin typeface="Myriad Pro"/>
              </a:rPr>
            </a:br>
            <a:r>
              <a:rPr lang="en-US" sz="2000" kern="0" dirty="0">
                <a:solidFill>
                  <a:srgbClr val="003C8A"/>
                </a:solidFill>
                <a:latin typeface="Myriad Pro"/>
              </a:rPr>
              <a:t>	</a:t>
            </a:r>
            <a:r>
              <a:rPr lang="en-US" sz="2000" b="1" kern="0" dirty="0">
                <a:solidFill>
                  <a:srgbClr val="003C8A"/>
                </a:solidFill>
                <a:latin typeface="Myriad Pro"/>
              </a:rPr>
              <a:t>encode</a:t>
            </a:r>
            <a:r>
              <a:rPr lang="en-US" sz="2000" kern="0" dirty="0">
                <a:solidFill>
                  <a:srgbClr val="003C8A"/>
                </a:solidFill>
                <a:latin typeface="Myriad Pro"/>
              </a:rPr>
              <a:t> </a:t>
            </a:r>
            <a:r>
              <a:rPr lang="en-US" sz="2000" kern="0" dirty="0" err="1">
                <a:solidFill>
                  <a:srgbClr val="003C8A"/>
                </a:solidFill>
                <a:latin typeface="Myriad Pro"/>
              </a:rPr>
              <a:t>huffman</a:t>
            </a:r>
            <a:r>
              <a:rPr lang="en-US" sz="2000" kern="0" dirty="0">
                <a:solidFill>
                  <a:srgbClr val="003C8A"/>
                </a:solidFill>
                <a:latin typeface="Myriad Pro"/>
              </a:rPr>
              <a:t> </a:t>
            </a:r>
            <a:r>
              <a:rPr lang="en-US" sz="2000" kern="0" dirty="0" err="1">
                <a:solidFill>
                  <a:srgbClr val="003C8A"/>
                </a:solidFill>
                <a:latin typeface="Myriad Pro"/>
              </a:rPr>
              <a:t>bitstream</a:t>
            </a:r>
            <a:r>
              <a:rPr lang="en-US" sz="2000" kern="0" dirty="0">
                <a:solidFill>
                  <a:srgbClr val="003C8A"/>
                </a:solidFill>
                <a:latin typeface="Myriad Pro"/>
              </a:rPr>
              <a:t/>
            </a:r>
            <a:br>
              <a:rPr lang="en-US" sz="2000" kern="0" dirty="0">
                <a:solidFill>
                  <a:srgbClr val="003C8A"/>
                </a:solidFill>
                <a:latin typeface="Myriad Pro"/>
              </a:rPr>
            </a:br>
            <a:r>
              <a:rPr lang="en-US" sz="2000" kern="0" dirty="0">
                <a:solidFill>
                  <a:srgbClr val="003C8A"/>
                </a:solidFill>
                <a:latin typeface="Myriad Pro"/>
              </a:rPr>
              <a:t>}</a:t>
            </a:r>
          </a:p>
        </p:txBody>
      </p:sp>
      <p:pic>
        <p:nvPicPr>
          <p:cNvPr id="72708" name="Picture 4" descr="Image:Phalaenopsis JPEG.jpg">
            <a:hlinkClick r:id="rId2"/>
          </p:cNvPr>
          <p:cNvPicPr>
            <a:picLocks noChangeAspect="1" noChangeArrowheads="1"/>
          </p:cNvPicPr>
          <p:nvPr/>
        </p:nvPicPr>
        <p:blipFill>
          <a:blip r:embed="rId3" cstate="print"/>
          <a:srcRect/>
          <a:stretch>
            <a:fillRect/>
          </a:stretch>
        </p:blipFill>
        <p:spPr bwMode="auto">
          <a:xfrm>
            <a:off x="917301" y="2409825"/>
            <a:ext cx="2286000" cy="2038350"/>
          </a:xfrm>
          <a:prstGeom prst="rect">
            <a:avLst/>
          </a:prstGeom>
          <a:noFill/>
          <a:ln w="9525">
            <a:noFill/>
            <a:miter lim="800000"/>
            <a:headEnd/>
            <a:tailEnd/>
          </a:ln>
        </p:spPr>
      </p:pic>
    </p:spTree>
    <p:extLst>
      <p:ext uri="{BB962C8B-B14F-4D97-AF65-F5344CB8AC3E}">
        <p14:creationId xmlns:p14="http://schemas.microsoft.com/office/powerpoint/2010/main" xmlns="" val="2046095401"/>
      </p:ext>
    </p:extLst>
  </p:cSld>
  <p:clrMapOvr>
    <a:masterClrMapping/>
  </p:clrMapOv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p:txBody>
          <a:bodyPr/>
          <a:lstStyle/>
          <a:p>
            <a:r>
              <a:rPr lang="en-US" dirty="0" smtClean="0"/>
              <a:t>Initial Serial JPEG Encoder Analysis</a:t>
            </a:r>
          </a:p>
        </p:txBody>
      </p:sp>
      <p:sp>
        <p:nvSpPr>
          <p:cNvPr id="8194" name="Content Placeholder 2"/>
          <p:cNvSpPr>
            <a:spLocks noGrp="1"/>
          </p:cNvSpPr>
          <p:nvPr>
            <p:ph type="body" sz="quarter" idx="10"/>
          </p:nvPr>
        </p:nvSpPr>
        <p:spPr/>
        <p:txBody>
          <a:bodyPr/>
          <a:lstStyle/>
          <a:p>
            <a:r>
              <a:rPr lang="en-GB" dirty="0" smtClean="0"/>
              <a:t>Trace sequential or parallel applications on:</a:t>
            </a:r>
          </a:p>
          <a:p>
            <a:endParaRPr lang="en-GB" dirty="0" smtClean="0"/>
          </a:p>
          <a:p>
            <a:endParaRPr lang="en-GB" dirty="0" smtClean="0"/>
          </a:p>
          <a:p>
            <a:endParaRPr lang="en-GB" dirty="0" smtClean="0"/>
          </a:p>
          <a:p>
            <a:endParaRPr lang="en-GB" dirty="0" smtClean="0"/>
          </a:p>
          <a:p>
            <a:endParaRPr lang="en-GB" dirty="0" smtClean="0"/>
          </a:p>
          <a:p>
            <a:r>
              <a:rPr lang="en-GB" dirty="0" smtClean="0"/>
              <a:t>Determine performance profile and data dependencies</a:t>
            </a:r>
          </a:p>
        </p:txBody>
      </p:sp>
      <p:pic>
        <p:nvPicPr>
          <p:cNvPr id="8197" name="Picture 5" descr="debian_arm_qemu_di_boot"/>
          <p:cNvPicPr>
            <a:picLocks noChangeAspect="1" noChangeArrowheads="1"/>
          </p:cNvPicPr>
          <p:nvPr/>
        </p:nvPicPr>
        <p:blipFill>
          <a:blip r:embed="rId3" cstate="print"/>
          <a:srcRect/>
          <a:stretch>
            <a:fillRect/>
          </a:stretch>
        </p:blipFill>
        <p:spPr bwMode="auto">
          <a:xfrm>
            <a:off x="966835" y="1871563"/>
            <a:ext cx="1711325" cy="1282700"/>
          </a:xfrm>
          <a:prstGeom prst="rect">
            <a:avLst/>
          </a:prstGeom>
          <a:noFill/>
          <a:ln w="9525">
            <a:noFill/>
            <a:miter lim="800000"/>
            <a:headEnd/>
            <a:tailEnd/>
          </a:ln>
        </p:spPr>
      </p:pic>
      <p:sp>
        <p:nvSpPr>
          <p:cNvPr id="8198" name="Text Box 10"/>
          <p:cNvSpPr txBox="1">
            <a:spLocks noChangeArrowheads="1"/>
          </p:cNvSpPr>
          <p:nvPr/>
        </p:nvSpPr>
        <p:spPr bwMode="auto">
          <a:xfrm>
            <a:off x="1049384" y="3197919"/>
            <a:ext cx="1536153" cy="338554"/>
          </a:xfrm>
          <a:prstGeom prst="rect">
            <a:avLst/>
          </a:prstGeom>
          <a:noFill/>
          <a:ln w="9525">
            <a:noFill/>
            <a:miter lim="800000"/>
            <a:headEnd/>
            <a:tailEnd/>
          </a:ln>
        </p:spPr>
        <p:txBody>
          <a:bodyPr wrap="square">
            <a:spAutoFit/>
          </a:bodyPr>
          <a:lstStyle/>
          <a:p>
            <a:pPr algn="ctr" eaLnBrk="0" hangingPunct="0"/>
            <a:r>
              <a:rPr lang="en-GB" sz="1600" dirty="0" smtClean="0">
                <a:latin typeface="Arial" pitchFamily="34" charset="0"/>
                <a:cs typeface="Arial" pitchFamily="34" charset="0"/>
              </a:rPr>
              <a:t>Simulators</a:t>
            </a:r>
            <a:endParaRPr lang="en-GB" sz="1600" dirty="0">
              <a:latin typeface="Arial" pitchFamily="34" charset="0"/>
              <a:cs typeface="Arial" pitchFamily="34" charset="0"/>
            </a:endParaRPr>
          </a:p>
        </p:txBody>
      </p:sp>
      <p:sp>
        <p:nvSpPr>
          <p:cNvPr id="8199" name="Text Box 11"/>
          <p:cNvSpPr txBox="1">
            <a:spLocks noChangeArrowheads="1"/>
          </p:cNvSpPr>
          <p:nvPr/>
        </p:nvSpPr>
        <p:spPr bwMode="auto">
          <a:xfrm>
            <a:off x="6255403" y="3197919"/>
            <a:ext cx="2098652" cy="338554"/>
          </a:xfrm>
          <a:prstGeom prst="rect">
            <a:avLst/>
          </a:prstGeom>
          <a:noFill/>
          <a:ln w="9525">
            <a:noFill/>
            <a:miter lim="800000"/>
            <a:headEnd/>
            <a:tailEnd/>
          </a:ln>
        </p:spPr>
        <p:txBody>
          <a:bodyPr wrap="none">
            <a:spAutoFit/>
          </a:bodyPr>
          <a:lstStyle/>
          <a:p>
            <a:pPr algn="ctr" eaLnBrk="0" hangingPunct="0"/>
            <a:r>
              <a:rPr lang="en-GB" sz="1600" dirty="0" smtClean="0">
                <a:latin typeface="Arial" pitchFamily="34" charset="0"/>
                <a:cs typeface="Arial" pitchFamily="34" charset="0"/>
              </a:rPr>
              <a:t>Development Boards</a:t>
            </a:r>
            <a:endParaRPr lang="en-US" sz="1600" dirty="0">
              <a:latin typeface="Arial" pitchFamily="34" charset="0"/>
              <a:cs typeface="Arial" pitchFamily="34" charset="0"/>
            </a:endParaRPr>
          </a:p>
        </p:txBody>
      </p:sp>
      <p:sp>
        <p:nvSpPr>
          <p:cNvPr id="8200" name="Text Box 12"/>
          <p:cNvSpPr txBox="1">
            <a:spLocks noChangeArrowheads="1"/>
          </p:cNvSpPr>
          <p:nvPr/>
        </p:nvSpPr>
        <p:spPr bwMode="auto">
          <a:xfrm>
            <a:off x="3702680" y="3226484"/>
            <a:ext cx="1695785" cy="276999"/>
          </a:xfrm>
          <a:prstGeom prst="rect">
            <a:avLst/>
          </a:prstGeom>
          <a:noFill/>
          <a:ln w="9525">
            <a:noFill/>
            <a:miter lim="800000"/>
            <a:headEnd/>
            <a:tailEnd/>
          </a:ln>
        </p:spPr>
        <p:txBody>
          <a:bodyPr wrap="none">
            <a:spAutoFit/>
          </a:bodyPr>
          <a:lstStyle/>
          <a:p>
            <a:pPr algn="ctr" eaLnBrk="0" hangingPunct="0">
              <a:lnSpc>
                <a:spcPct val="75000"/>
              </a:lnSpc>
            </a:pPr>
            <a:r>
              <a:rPr lang="en-US" sz="1600" dirty="0" smtClean="0">
                <a:latin typeface="Arial" pitchFamily="34" charset="0"/>
                <a:cs typeface="Arial" pitchFamily="34" charset="0"/>
              </a:rPr>
              <a:t>Virtual Machines</a:t>
            </a:r>
            <a:endParaRPr lang="en-US" dirty="0">
              <a:latin typeface="Arial" pitchFamily="34" charset="0"/>
              <a:cs typeface="Arial" pitchFamily="34" charset="0"/>
            </a:endParaRPr>
          </a:p>
        </p:txBody>
      </p:sp>
      <p:pic>
        <p:nvPicPr>
          <p:cNvPr id="8201" name="Picture 3"/>
          <p:cNvPicPr>
            <a:picLocks noChangeAspect="1" noChangeArrowheads="1"/>
          </p:cNvPicPr>
          <p:nvPr/>
        </p:nvPicPr>
        <p:blipFill>
          <a:blip r:embed="rId4" cstate="print"/>
          <a:srcRect/>
          <a:stretch>
            <a:fillRect/>
          </a:stretch>
        </p:blipFill>
        <p:spPr bwMode="auto">
          <a:xfrm>
            <a:off x="6491135" y="1885850"/>
            <a:ext cx="1617663" cy="1254125"/>
          </a:xfrm>
          <a:prstGeom prst="rect">
            <a:avLst/>
          </a:prstGeom>
          <a:noFill/>
          <a:ln w="9525">
            <a:noFill/>
            <a:miter lim="800000"/>
            <a:headEnd/>
            <a:tailEnd/>
          </a:ln>
        </p:spPr>
      </p:pic>
      <p:pic>
        <p:nvPicPr>
          <p:cNvPr id="8202" name="Picture 4"/>
          <p:cNvPicPr>
            <a:picLocks noChangeAspect="1" noChangeArrowheads="1"/>
          </p:cNvPicPr>
          <p:nvPr/>
        </p:nvPicPr>
        <p:blipFill>
          <a:blip r:embed="rId5" cstate="print"/>
          <a:srcRect/>
          <a:stretch>
            <a:fillRect/>
          </a:stretch>
        </p:blipFill>
        <p:spPr bwMode="auto">
          <a:xfrm>
            <a:off x="3883025" y="1873150"/>
            <a:ext cx="1344613" cy="1279525"/>
          </a:xfrm>
          <a:prstGeom prst="rect">
            <a:avLst/>
          </a:prstGeom>
          <a:noFill/>
          <a:ln w="9525">
            <a:noFill/>
            <a:miter lim="800000"/>
            <a:headEnd/>
            <a:tailEnd/>
          </a:ln>
        </p:spPr>
      </p:pic>
      <p:pic>
        <p:nvPicPr>
          <p:cNvPr id="8205" name="Picture 4" descr="Image:Phalaenopsis JPEG.jpg">
            <a:hlinkClick r:id="rId6"/>
          </p:cNvPr>
          <p:cNvPicPr>
            <a:picLocks noChangeAspect="1" noChangeArrowheads="1"/>
          </p:cNvPicPr>
          <p:nvPr/>
        </p:nvPicPr>
        <p:blipFill>
          <a:blip r:embed="rId7" cstate="print"/>
          <a:srcRect/>
          <a:stretch>
            <a:fillRect/>
          </a:stretch>
        </p:blipFill>
        <p:spPr bwMode="auto">
          <a:xfrm>
            <a:off x="855663" y="4418449"/>
            <a:ext cx="1408112" cy="1255712"/>
          </a:xfrm>
          <a:prstGeom prst="rect">
            <a:avLst/>
          </a:prstGeom>
          <a:noFill/>
          <a:ln w="9525">
            <a:noFill/>
            <a:miter lim="800000"/>
            <a:headEnd/>
            <a:tailEnd/>
          </a:ln>
        </p:spPr>
      </p:pic>
      <p:pic>
        <p:nvPicPr>
          <p:cNvPr id="8207" name="Picture 26" descr="profile.png"/>
          <p:cNvPicPr>
            <a:picLocks noChangeAspect="1"/>
          </p:cNvPicPr>
          <p:nvPr/>
        </p:nvPicPr>
        <p:blipFill>
          <a:blip r:embed="rId8" cstate="print"/>
          <a:srcRect/>
          <a:stretch>
            <a:fillRect/>
          </a:stretch>
        </p:blipFill>
        <p:spPr bwMode="auto">
          <a:xfrm>
            <a:off x="2790825" y="4354949"/>
            <a:ext cx="5624513" cy="1363662"/>
          </a:xfrm>
          <a:prstGeom prst="rect">
            <a:avLst/>
          </a:prstGeom>
          <a:noFill/>
          <a:ln w="9525">
            <a:noFill/>
            <a:miter lim="800000"/>
            <a:headEnd/>
            <a:tailEnd/>
          </a:ln>
        </p:spPr>
      </p:pic>
    </p:spTree>
    <p:extLst>
      <p:ext uri="{BB962C8B-B14F-4D97-AF65-F5344CB8AC3E}">
        <p14:creationId xmlns:p14="http://schemas.microsoft.com/office/powerpoint/2010/main" xmlns="" val="1087735100"/>
      </p:ext>
    </p:extLst>
  </p:cSld>
  <p:clrMapOvr>
    <a:masterClrMapping/>
  </p:clrMapOv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6654" y="1880082"/>
            <a:ext cx="7302313" cy="666751"/>
          </a:xfrm>
        </p:spPr>
        <p:txBody>
          <a:bodyPr/>
          <a:lstStyle/>
          <a:p>
            <a:r>
              <a:rPr lang="en-US" dirty="0" smtClean="0"/>
              <a:t>What would you do?</a:t>
            </a:r>
            <a:endParaRPr lang="en-US" dirty="0"/>
          </a:p>
        </p:txBody>
      </p:sp>
      <p:pic>
        <p:nvPicPr>
          <p:cNvPr id="3" name="Picture 26" descr="profile.png"/>
          <p:cNvPicPr>
            <a:picLocks noChangeAspect="1"/>
          </p:cNvPicPr>
          <p:nvPr/>
        </p:nvPicPr>
        <p:blipFill>
          <a:blip r:embed="rId2" cstate="print"/>
          <a:srcRect/>
          <a:stretch>
            <a:fillRect/>
          </a:stretch>
        </p:blipFill>
        <p:spPr bwMode="auto">
          <a:xfrm>
            <a:off x="944920" y="3313228"/>
            <a:ext cx="7435692" cy="1802782"/>
          </a:xfrm>
          <a:prstGeom prst="rect">
            <a:avLst/>
          </a:prstGeom>
          <a:noFill/>
          <a:ln w="9525">
            <a:noFill/>
            <a:miter lim="800000"/>
            <a:headEnd/>
            <a:tailEnd/>
          </a:ln>
        </p:spPr>
      </p:pic>
    </p:spTree>
    <p:extLst>
      <p:ext uri="{BB962C8B-B14F-4D97-AF65-F5344CB8AC3E}">
        <p14:creationId xmlns:p14="http://schemas.microsoft.com/office/powerpoint/2010/main" xmlns="" val="1267274321"/>
      </p:ext>
    </p:extLst>
  </p:cSld>
  <p:clrMapOvr>
    <a:masterClrMapping/>
  </p:clrMapOvr>
  <p:transition>
    <p:fade/>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1st What-if Exploration</a:t>
            </a:r>
            <a:endParaRPr lang="en-US" dirty="0"/>
          </a:p>
        </p:txBody>
      </p:sp>
      <p:sp>
        <p:nvSpPr>
          <p:cNvPr id="5" name="Content Placeholder 2"/>
          <p:cNvSpPr>
            <a:spLocks noGrp="1"/>
          </p:cNvSpPr>
          <p:nvPr>
            <p:ph type="body" sz="quarter" idx="10"/>
          </p:nvPr>
        </p:nvSpPr>
        <p:spPr/>
        <p:txBody>
          <a:bodyPr/>
          <a:lstStyle/>
          <a:p>
            <a:r>
              <a:rPr lang="en-US" dirty="0" smtClean="0"/>
              <a:t>Force </a:t>
            </a:r>
            <a:r>
              <a:rPr lang="en-US" dirty="0" err="1" smtClean="0"/>
              <a:t>mb_encode</a:t>
            </a:r>
            <a:r>
              <a:rPr lang="en-US" dirty="0" smtClean="0"/>
              <a:t> to run parallel:</a:t>
            </a:r>
          </a:p>
          <a:p>
            <a:endParaRPr lang="en-US" dirty="0" smtClean="0"/>
          </a:p>
          <a:p>
            <a:endParaRPr lang="en-US" dirty="0" smtClean="0"/>
          </a:p>
          <a:p>
            <a:endParaRPr lang="en-US" dirty="0" smtClean="0"/>
          </a:p>
          <a:p>
            <a:endParaRPr lang="en-US" dirty="0" smtClean="0"/>
          </a:p>
          <a:p>
            <a:pPr>
              <a:buNone/>
            </a:pPr>
            <a:endParaRPr lang="en-US" dirty="0" smtClean="0"/>
          </a:p>
          <a:p>
            <a:r>
              <a:rPr lang="en-US" dirty="0" smtClean="0"/>
              <a:t>Resulting schedule:</a:t>
            </a:r>
          </a:p>
        </p:txBody>
      </p:sp>
      <p:pic>
        <p:nvPicPr>
          <p:cNvPr id="7" name="Picture 6" descr="schedule1.png"/>
          <p:cNvPicPr>
            <a:picLocks noChangeAspect="1"/>
          </p:cNvPicPr>
          <p:nvPr/>
        </p:nvPicPr>
        <p:blipFill>
          <a:blip r:embed="rId2" cstate="print"/>
          <a:stretch>
            <a:fillRect/>
          </a:stretch>
        </p:blipFill>
        <p:spPr>
          <a:xfrm>
            <a:off x="1130050" y="4233630"/>
            <a:ext cx="7315200" cy="1623095"/>
          </a:xfrm>
          <a:prstGeom prst="rect">
            <a:avLst/>
          </a:prstGeom>
        </p:spPr>
      </p:pic>
      <p:grpSp>
        <p:nvGrpSpPr>
          <p:cNvPr id="3" name="Group 9"/>
          <p:cNvGrpSpPr/>
          <p:nvPr/>
        </p:nvGrpSpPr>
        <p:grpSpPr>
          <a:xfrm>
            <a:off x="1130050" y="1844198"/>
            <a:ext cx="7315200" cy="1527181"/>
            <a:chOff x="914400" y="2181646"/>
            <a:chExt cx="7315200" cy="1527181"/>
          </a:xfrm>
        </p:grpSpPr>
        <p:pic>
          <p:nvPicPr>
            <p:cNvPr id="6" name="Picture 5" descr="profile1.png"/>
            <p:cNvPicPr>
              <a:picLocks noChangeAspect="1"/>
            </p:cNvPicPr>
            <p:nvPr/>
          </p:nvPicPr>
          <p:blipFill>
            <a:blip r:embed="rId3" cstate="print"/>
            <a:stretch>
              <a:fillRect/>
            </a:stretch>
          </p:blipFill>
          <p:spPr>
            <a:xfrm>
              <a:off x="914400" y="2181646"/>
              <a:ext cx="7315200" cy="1527181"/>
            </a:xfrm>
            <a:prstGeom prst="rect">
              <a:avLst/>
            </a:prstGeom>
          </p:spPr>
        </p:pic>
        <p:sp>
          <p:nvSpPr>
            <p:cNvPr id="8" name="Oval 7"/>
            <p:cNvSpPr/>
            <p:nvPr/>
          </p:nvSpPr>
          <p:spPr>
            <a:xfrm>
              <a:off x="3057798" y="2352465"/>
              <a:ext cx="304800" cy="152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grpSp>
    </p:spTree>
    <p:extLst>
      <p:ext uri="{BB962C8B-B14F-4D97-AF65-F5344CB8AC3E}">
        <p14:creationId xmlns:p14="http://schemas.microsoft.com/office/powerpoint/2010/main" xmlns="" val="9192325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animEffect transition="in" filter="fade">
                                      <p:cBhvr>
                                        <p:cTn id="15" dur="1000"/>
                                        <p:tgtEl>
                                          <p:spTgt spid="5">
                                            <p:txEl>
                                              <p:pRg st="6" end="6"/>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1st Dependency Analysis</a:t>
            </a:r>
            <a:endParaRPr lang="en-US" dirty="0"/>
          </a:p>
        </p:txBody>
      </p:sp>
      <p:sp>
        <p:nvSpPr>
          <p:cNvPr id="5" name="Content Placeholder 2"/>
          <p:cNvSpPr>
            <a:spLocks noGrp="1"/>
          </p:cNvSpPr>
          <p:nvPr>
            <p:ph type="body" sz="quarter" idx="10"/>
          </p:nvPr>
        </p:nvSpPr>
        <p:spPr>
          <a:xfrm>
            <a:off x="533399" y="1062312"/>
            <a:ext cx="8277225" cy="5546832"/>
          </a:xfrm>
        </p:spPr>
        <p:txBody>
          <a:bodyPr/>
          <a:lstStyle/>
          <a:p>
            <a:r>
              <a:rPr lang="en-US" dirty="0" smtClean="0"/>
              <a:t>Dependencies between </a:t>
            </a:r>
            <a:r>
              <a:rPr lang="en-US" dirty="0" err="1" smtClean="0"/>
              <a:t>macroblocks</a:t>
            </a:r>
            <a:r>
              <a:rPr lang="en-US" dirty="0" smtClean="0"/>
              <a:t>:</a:t>
            </a:r>
          </a:p>
          <a:p>
            <a:endParaRPr lang="en-US" dirty="0" smtClean="0"/>
          </a:p>
          <a:p>
            <a:endParaRPr lang="en-US" dirty="0" smtClean="0"/>
          </a:p>
          <a:p>
            <a:pPr>
              <a:buNone/>
            </a:pPr>
            <a:endParaRPr lang="en-US" dirty="0" smtClean="0"/>
          </a:p>
          <a:p>
            <a:pPr>
              <a:buNone/>
            </a:pPr>
            <a:endParaRPr lang="en-US" sz="1000" dirty="0" smtClean="0"/>
          </a:p>
          <a:p>
            <a:r>
              <a:rPr lang="en-US" dirty="0" smtClean="0"/>
              <a:t>Source and cause:</a:t>
            </a:r>
          </a:p>
          <a:p>
            <a:endParaRPr lang="en-US" dirty="0"/>
          </a:p>
          <a:p>
            <a:endParaRPr lang="en-US" dirty="0" smtClean="0"/>
          </a:p>
          <a:p>
            <a:endParaRPr lang="en-US" dirty="0"/>
          </a:p>
          <a:p>
            <a:endParaRPr lang="en-US" dirty="0" smtClean="0"/>
          </a:p>
          <a:p>
            <a:endParaRPr lang="en-US" dirty="0"/>
          </a:p>
          <a:p>
            <a:endParaRPr lang="en-US" sz="1100" dirty="0" smtClean="0"/>
          </a:p>
          <a:p>
            <a:pPr lvl="1"/>
            <a:r>
              <a:rPr lang="en-US" dirty="0" smtClean="0"/>
              <a:t>Shared </a:t>
            </a:r>
            <a:r>
              <a:rPr lang="en-US" dirty="0" err="1" smtClean="0"/>
              <a:t>macroblock</a:t>
            </a:r>
            <a:r>
              <a:rPr lang="en-US" dirty="0" smtClean="0"/>
              <a:t> (</a:t>
            </a:r>
            <a:r>
              <a:rPr lang="en-US" dirty="0" err="1" smtClean="0"/>
              <a:t>mb</a:t>
            </a:r>
            <a:r>
              <a:rPr lang="en-US" dirty="0" smtClean="0"/>
              <a:t>) structure (anti-dependency)</a:t>
            </a:r>
          </a:p>
        </p:txBody>
      </p:sp>
      <p:grpSp>
        <p:nvGrpSpPr>
          <p:cNvPr id="3" name="Group 16"/>
          <p:cNvGrpSpPr/>
          <p:nvPr/>
        </p:nvGrpSpPr>
        <p:grpSpPr>
          <a:xfrm>
            <a:off x="1828800" y="1603270"/>
            <a:ext cx="5486400" cy="1233804"/>
            <a:chOff x="2009946" y="2202993"/>
            <a:chExt cx="5486400" cy="1233804"/>
          </a:xfrm>
        </p:grpSpPr>
        <p:pic>
          <p:nvPicPr>
            <p:cNvPr id="7" name="Picture 6" descr="schedule1b.png"/>
            <p:cNvPicPr>
              <a:picLocks noChangeAspect="1"/>
            </p:cNvPicPr>
            <p:nvPr/>
          </p:nvPicPr>
          <p:blipFill>
            <a:blip r:embed="rId2" cstate="print"/>
            <a:stretch>
              <a:fillRect/>
            </a:stretch>
          </p:blipFill>
          <p:spPr>
            <a:xfrm>
              <a:off x="2009946" y="2202993"/>
              <a:ext cx="5486400" cy="1233804"/>
            </a:xfrm>
            <a:prstGeom prst="rect">
              <a:avLst/>
            </a:prstGeom>
          </p:spPr>
        </p:pic>
        <p:sp>
          <p:nvSpPr>
            <p:cNvPr id="8" name="Oval 7"/>
            <p:cNvSpPr/>
            <p:nvPr/>
          </p:nvSpPr>
          <p:spPr>
            <a:xfrm>
              <a:off x="4833806" y="2466650"/>
              <a:ext cx="304800" cy="4415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17"/>
          <p:cNvGrpSpPr/>
          <p:nvPr/>
        </p:nvGrpSpPr>
        <p:grpSpPr>
          <a:xfrm>
            <a:off x="1251866" y="3511626"/>
            <a:ext cx="6607629" cy="2152485"/>
            <a:chOff x="1433012" y="3955593"/>
            <a:chExt cx="6607629" cy="2152485"/>
          </a:xfrm>
        </p:grpSpPr>
        <p:pic>
          <p:nvPicPr>
            <p:cNvPr id="6" name="Picture 5" descr="dependcies1b.png"/>
            <p:cNvPicPr>
              <a:picLocks noChangeAspect="1"/>
            </p:cNvPicPr>
            <p:nvPr/>
          </p:nvPicPr>
          <p:blipFill>
            <a:blip r:embed="rId3" cstate="print"/>
            <a:stretch>
              <a:fillRect/>
            </a:stretch>
          </p:blipFill>
          <p:spPr>
            <a:xfrm>
              <a:off x="1433012" y="3955593"/>
              <a:ext cx="6607629" cy="2152485"/>
            </a:xfrm>
            <a:prstGeom prst="rect">
              <a:avLst/>
            </a:prstGeom>
          </p:spPr>
        </p:pic>
        <p:sp>
          <p:nvSpPr>
            <p:cNvPr id="9" name="Rounded Rectangle 8"/>
            <p:cNvSpPr/>
            <p:nvPr/>
          </p:nvSpPr>
          <p:spPr>
            <a:xfrm>
              <a:off x="5573393" y="4665727"/>
              <a:ext cx="852641" cy="152400"/>
            </a:xfrm>
            <a:prstGeom prst="roundRect">
              <a:avLst/>
            </a:prstGeom>
            <a:solidFill>
              <a:srgbClr val="FF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1833512" y="4482072"/>
              <a:ext cx="381000" cy="152400"/>
            </a:xfrm>
            <a:prstGeom prst="roundRect">
              <a:avLst/>
            </a:prstGeom>
            <a:solidFill>
              <a:srgbClr val="FF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1833512" y="4197850"/>
              <a:ext cx="381000" cy="152400"/>
            </a:xfrm>
            <a:prstGeom prst="roundRect">
              <a:avLst/>
            </a:prstGeom>
            <a:solidFill>
              <a:srgbClr val="FF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1833512" y="4770754"/>
              <a:ext cx="381000" cy="152400"/>
            </a:xfrm>
            <a:prstGeom prst="roundRect">
              <a:avLst/>
            </a:prstGeom>
            <a:solidFill>
              <a:srgbClr val="FF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1833512" y="5054484"/>
              <a:ext cx="381000" cy="152400"/>
            </a:xfrm>
            <a:prstGeom prst="roundRect">
              <a:avLst/>
            </a:prstGeom>
            <a:solidFill>
              <a:srgbClr val="FF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1833512" y="5347380"/>
              <a:ext cx="381000" cy="152400"/>
            </a:xfrm>
            <a:prstGeom prst="roundRect">
              <a:avLst/>
            </a:prstGeom>
            <a:solidFill>
              <a:srgbClr val="FF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6096625" y="5054111"/>
              <a:ext cx="569597" cy="152400"/>
            </a:xfrm>
            <a:prstGeom prst="roundRect">
              <a:avLst/>
            </a:prstGeom>
            <a:solidFill>
              <a:srgbClr val="FF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1781164432"/>
      </p:ext>
    </p:extLst>
  </p:cSld>
  <p:clrMapOvr>
    <a:masterClrMapping/>
  </p:clrMapOv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1st Parallel Implementation</a:t>
            </a:r>
            <a:endParaRPr lang="en-US" dirty="0"/>
          </a:p>
        </p:txBody>
      </p:sp>
      <p:sp>
        <p:nvSpPr>
          <p:cNvPr id="6" name="Content Placeholder 2"/>
          <p:cNvSpPr>
            <a:spLocks noGrp="1"/>
          </p:cNvSpPr>
          <p:nvPr>
            <p:ph type="body" sz="quarter" idx="10"/>
          </p:nvPr>
        </p:nvSpPr>
        <p:spPr>
          <a:xfrm>
            <a:off x="533399" y="1458410"/>
            <a:ext cx="8277225" cy="4271151"/>
          </a:xfrm>
        </p:spPr>
        <p:txBody>
          <a:bodyPr/>
          <a:lstStyle/>
          <a:p>
            <a:pPr marL="0" lvl="0" indent="0">
              <a:buNone/>
            </a:pPr>
            <a:r>
              <a:rPr lang="en-US" dirty="0" smtClean="0"/>
              <a:t>Thread the </a:t>
            </a:r>
            <a:r>
              <a:rPr lang="en-US" dirty="0" err="1" smtClean="0"/>
              <a:t>mb_encode</a:t>
            </a:r>
            <a:r>
              <a:rPr lang="en-US" dirty="0" smtClean="0"/>
              <a:t> function using</a:t>
            </a:r>
            <a:r>
              <a:rPr lang="en-US" dirty="0"/>
              <a:t> </a:t>
            </a:r>
            <a:r>
              <a:rPr lang="en-US" dirty="0" smtClean="0"/>
              <a:t>local </a:t>
            </a:r>
            <a:r>
              <a:rPr lang="en-US" dirty="0" err="1" smtClean="0"/>
              <a:t>mb</a:t>
            </a:r>
            <a:r>
              <a:rPr lang="en-US" dirty="0" smtClean="0"/>
              <a:t> structures:</a:t>
            </a:r>
          </a:p>
        </p:txBody>
      </p:sp>
      <p:sp>
        <p:nvSpPr>
          <p:cNvPr id="7" name="TextBox 6"/>
          <p:cNvSpPr txBox="1"/>
          <p:nvPr/>
        </p:nvSpPr>
        <p:spPr>
          <a:xfrm>
            <a:off x="1311011" y="2238152"/>
            <a:ext cx="6413935" cy="3323987"/>
          </a:xfrm>
          <a:prstGeom prst="rect">
            <a:avLst/>
          </a:prstGeom>
          <a:solidFill>
            <a:schemeClr val="accent1">
              <a:alpha val="15000"/>
            </a:schemeClr>
          </a:solidFill>
        </p:spPr>
        <p:txBody>
          <a:bodyPr wrap="none" rtlCol="0">
            <a:spAutoFit/>
          </a:bodyPr>
          <a:lstStyle/>
          <a:p>
            <a:r>
              <a:rPr lang="en-US" sz="1400" b="1" dirty="0" smtClean="0">
                <a:latin typeface="Courier New" pitchFamily="49" charset="0"/>
                <a:cs typeface="Courier New" pitchFamily="49" charset="0"/>
              </a:rPr>
              <a:t> err = 0;</a:t>
            </a:r>
          </a:p>
          <a:p>
            <a:r>
              <a:rPr lang="pt-BR" sz="1400" b="1" dirty="0" smtClean="0">
                <a:latin typeface="Courier New" pitchFamily="49" charset="0"/>
                <a:cs typeface="Courier New" pitchFamily="49" charset="0"/>
              </a:rPr>
              <a:t>  for (r = 0, i = 0; r &lt; mb_rows; ++r) {</a:t>
            </a:r>
          </a:p>
          <a:p>
            <a:r>
              <a:rPr lang="en-US" sz="1400" b="1" dirty="0" smtClean="0">
                <a:latin typeface="Courier New" pitchFamily="49" charset="0"/>
                <a:cs typeface="Courier New" pitchFamily="49" charset="0"/>
              </a:rPr>
              <a:t>    for (c = 0; c &lt; </a:t>
            </a:r>
            <a:r>
              <a:rPr lang="en-US" sz="1400" b="1" dirty="0" err="1" smtClean="0">
                <a:latin typeface="Courier New" pitchFamily="49" charset="0"/>
                <a:cs typeface="Courier New" pitchFamily="49" charset="0"/>
              </a:rPr>
              <a:t>mb_cols</a:t>
            </a:r>
            <a:r>
              <a:rPr lang="en-US" sz="1400" b="1" dirty="0" smtClean="0">
                <a:latin typeface="Courier New" pitchFamily="49" charset="0"/>
                <a:cs typeface="Courier New" pitchFamily="49" charset="0"/>
              </a:rPr>
              <a:t>; ++c, ++</a:t>
            </a:r>
            <a:r>
              <a:rPr lang="en-US" sz="1400" b="1" dirty="0" err="1" smtClean="0">
                <a:latin typeface="Courier New" pitchFamily="49" charset="0"/>
                <a:cs typeface="Courier New" pitchFamily="49" charset="0"/>
              </a:rPr>
              <a:t>i</a:t>
            </a:r>
            <a:r>
              <a:rPr lang="en-US" sz="1400" b="1" dirty="0" smtClean="0">
                <a:latin typeface="Courier New" pitchFamily="49" charset="0"/>
                <a:cs typeface="Courier New" pitchFamily="49" charset="0"/>
              </a:rPr>
              <a:t>) {</a:t>
            </a:r>
          </a:p>
          <a:p>
            <a:r>
              <a:rPr lang="en-US" sz="1400" b="1" dirty="0" smtClean="0">
                <a:latin typeface="Courier New" pitchFamily="49" charset="0"/>
                <a:cs typeface="Courier New" pitchFamily="49" charset="0"/>
              </a:rPr>
              <a:t>      // pack each </a:t>
            </a:r>
            <a:r>
              <a:rPr lang="en-US" sz="1400" b="1" dirty="0" err="1" smtClean="0">
                <a:latin typeface="Courier New" pitchFamily="49" charset="0"/>
                <a:cs typeface="Courier New" pitchFamily="49" charset="0"/>
              </a:rPr>
              <a:t>macroblock</a:t>
            </a:r>
            <a:r>
              <a:rPr lang="en-US" sz="1400" b="1" dirty="0" smtClean="0">
                <a:latin typeface="Courier New" pitchFamily="49" charset="0"/>
                <a:cs typeface="Courier New" pitchFamily="49" charset="0"/>
              </a:rPr>
              <a:t> arguments and launch thread</a:t>
            </a:r>
          </a:p>
          <a:p>
            <a:r>
              <a:rPr lang="de-DE" sz="1400" b="1" dirty="0" smtClean="0">
                <a:latin typeface="Courier New" pitchFamily="49" charset="0"/>
                <a:cs typeface="Courier New" pitchFamily="49" charset="0"/>
              </a:rPr>
              <a:t>      mbe_arg_pack(&amp;arg[i], image, r, c, huffman, 0);</a:t>
            </a:r>
          </a:p>
          <a:p>
            <a:r>
              <a:rPr lang="en-US" sz="1400" b="1" dirty="0" smtClean="0">
                <a:latin typeface="Courier New" pitchFamily="49" charset="0"/>
                <a:cs typeface="Courier New" pitchFamily="49" charset="0"/>
              </a:rPr>
              <a:t>      </a:t>
            </a:r>
            <a:r>
              <a:rPr lang="en-US" sz="1400" b="1" dirty="0" smtClean="0">
                <a:solidFill>
                  <a:srgbClr val="FF0000"/>
                </a:solidFill>
                <a:latin typeface="Courier New" pitchFamily="49" charset="0"/>
                <a:cs typeface="Courier New" pitchFamily="49" charset="0"/>
              </a:rPr>
              <a:t>// each </a:t>
            </a:r>
            <a:r>
              <a:rPr lang="en-US" sz="1400" b="1" dirty="0" err="1" smtClean="0">
                <a:solidFill>
                  <a:srgbClr val="FF0000"/>
                </a:solidFill>
                <a:latin typeface="Courier New" pitchFamily="49" charset="0"/>
                <a:cs typeface="Courier New" pitchFamily="49" charset="0"/>
              </a:rPr>
              <a:t>mb</a:t>
            </a:r>
            <a:r>
              <a:rPr lang="en-US" sz="1400" b="1" dirty="0" smtClean="0">
                <a:solidFill>
                  <a:srgbClr val="FF0000"/>
                </a:solidFill>
                <a:latin typeface="Courier New" pitchFamily="49" charset="0"/>
                <a:cs typeface="Courier New" pitchFamily="49" charset="0"/>
              </a:rPr>
              <a:t> created locally</a:t>
            </a:r>
          </a:p>
          <a:p>
            <a:r>
              <a:rPr lang="en-US" sz="1400" b="1" dirty="0" smtClean="0">
                <a:latin typeface="Courier New" pitchFamily="49" charset="0"/>
                <a:cs typeface="Courier New" pitchFamily="49" charset="0"/>
              </a:rPr>
              <a:t>      </a:t>
            </a:r>
            <a:r>
              <a:rPr lang="en-US" sz="1400" b="1" dirty="0" err="1" smtClean="0">
                <a:solidFill>
                  <a:srgbClr val="FF0000"/>
                </a:solidFill>
                <a:latin typeface="Courier New" pitchFamily="49" charset="0"/>
                <a:cs typeface="Courier New" pitchFamily="49" charset="0"/>
              </a:rPr>
              <a:t>pthread_create</a:t>
            </a:r>
            <a:r>
              <a:rPr lang="en-US" sz="1400" b="1" dirty="0" smtClean="0">
                <a:solidFill>
                  <a:srgbClr val="FF0000"/>
                </a:solidFill>
                <a:latin typeface="Courier New" pitchFamily="49" charset="0"/>
                <a:cs typeface="Courier New" pitchFamily="49" charset="0"/>
              </a:rPr>
              <a:t>(&amp;thread[</a:t>
            </a:r>
            <a:r>
              <a:rPr lang="en-US" sz="1400" b="1" dirty="0" err="1" smtClean="0">
                <a:solidFill>
                  <a:srgbClr val="FF0000"/>
                </a:solidFill>
                <a:latin typeface="Courier New" pitchFamily="49" charset="0"/>
                <a:cs typeface="Courier New" pitchFamily="49" charset="0"/>
              </a:rPr>
              <a:t>i</a:t>
            </a:r>
            <a:r>
              <a:rPr lang="en-US" sz="1400" b="1" dirty="0" smtClean="0">
                <a:solidFill>
                  <a:srgbClr val="FF0000"/>
                </a:solidFill>
                <a:latin typeface="Courier New" pitchFamily="49" charset="0"/>
                <a:cs typeface="Courier New" pitchFamily="49" charset="0"/>
              </a:rPr>
              <a:t>], NULL, </a:t>
            </a:r>
            <a:r>
              <a:rPr lang="en-US" sz="1400" b="1" dirty="0" err="1" smtClean="0">
                <a:solidFill>
                  <a:srgbClr val="FF0000"/>
                </a:solidFill>
                <a:latin typeface="Courier New" pitchFamily="49" charset="0"/>
                <a:cs typeface="Courier New" pitchFamily="49" charset="0"/>
              </a:rPr>
              <a:t>mbe_func</a:t>
            </a:r>
            <a:r>
              <a:rPr lang="en-US" sz="1400" b="1" dirty="0" smtClean="0">
                <a:solidFill>
                  <a:srgbClr val="FF0000"/>
                </a:solidFill>
                <a:latin typeface="Courier New" pitchFamily="49" charset="0"/>
                <a:cs typeface="Courier New" pitchFamily="49" charset="0"/>
              </a:rPr>
              <a:t>, &amp;</a:t>
            </a:r>
            <a:r>
              <a:rPr lang="en-US" sz="1400" b="1" dirty="0" err="1" smtClean="0">
                <a:solidFill>
                  <a:srgbClr val="FF0000"/>
                </a:solidFill>
                <a:latin typeface="Courier New" pitchFamily="49" charset="0"/>
                <a:cs typeface="Courier New" pitchFamily="49" charset="0"/>
              </a:rPr>
              <a:t>arg</a:t>
            </a:r>
            <a:r>
              <a:rPr lang="en-US" sz="1400" b="1" dirty="0" smtClean="0">
                <a:solidFill>
                  <a:srgbClr val="FF0000"/>
                </a:solidFill>
                <a:latin typeface="Courier New" pitchFamily="49" charset="0"/>
                <a:cs typeface="Courier New" pitchFamily="49" charset="0"/>
              </a:rPr>
              <a:t>[</a:t>
            </a:r>
            <a:r>
              <a:rPr lang="en-US" sz="1400" b="1" dirty="0" err="1" smtClean="0">
                <a:solidFill>
                  <a:srgbClr val="FF0000"/>
                </a:solidFill>
                <a:latin typeface="Courier New" pitchFamily="49" charset="0"/>
                <a:cs typeface="Courier New" pitchFamily="49" charset="0"/>
              </a:rPr>
              <a:t>i</a:t>
            </a:r>
            <a:r>
              <a:rPr lang="en-US" sz="1400" b="1" dirty="0" smtClean="0">
                <a:solidFill>
                  <a:srgbClr val="FF0000"/>
                </a:solidFill>
                <a:latin typeface="Courier New" pitchFamily="49" charset="0"/>
                <a:cs typeface="Courier New" pitchFamily="49" charset="0"/>
              </a:rPr>
              <a:t>]);</a:t>
            </a:r>
          </a:p>
          <a:p>
            <a:r>
              <a:rPr lang="en-US" sz="1400" b="1" dirty="0" smtClean="0">
                <a:latin typeface="Courier New" pitchFamily="49" charset="0"/>
                <a:cs typeface="Courier New" pitchFamily="49" charset="0"/>
              </a:rPr>
              <a:t>    }</a:t>
            </a:r>
          </a:p>
          <a:p>
            <a:r>
              <a:rPr lang="en-US" sz="1400" b="1" dirty="0" smtClean="0">
                <a:latin typeface="Courier New" pitchFamily="49" charset="0"/>
                <a:cs typeface="Courier New" pitchFamily="49" charset="0"/>
              </a:rPr>
              <a:t>  }</a:t>
            </a:r>
          </a:p>
          <a:p>
            <a:endParaRPr lang="en-US" sz="1400" b="1" dirty="0" smtClean="0">
              <a:latin typeface="Courier New" pitchFamily="49" charset="0"/>
              <a:cs typeface="Courier New" pitchFamily="49" charset="0"/>
            </a:endParaRPr>
          </a:p>
          <a:p>
            <a:r>
              <a:rPr lang="en-US" sz="1400" b="1" dirty="0" smtClean="0">
                <a:latin typeface="Courier New" pitchFamily="49" charset="0"/>
                <a:cs typeface="Courier New" pitchFamily="49" charset="0"/>
              </a:rPr>
              <a:t>  // wait for threads to finish</a:t>
            </a:r>
          </a:p>
          <a:p>
            <a:r>
              <a:rPr lang="nn-NO" sz="1400" b="1" dirty="0" smtClean="0">
                <a:latin typeface="Courier New" pitchFamily="49" charset="0"/>
                <a:cs typeface="Courier New" pitchFamily="49" charset="0"/>
              </a:rPr>
              <a:t>  for (i = 0; i &lt; mb_rows * mb_cols; ++i) {</a:t>
            </a:r>
          </a:p>
          <a:p>
            <a:r>
              <a:rPr lang="en-US" sz="1400" b="1" dirty="0" smtClean="0">
                <a:latin typeface="Courier New" pitchFamily="49" charset="0"/>
                <a:cs typeface="Courier New" pitchFamily="49" charset="0"/>
              </a:rPr>
              <a:t>    </a:t>
            </a:r>
            <a:r>
              <a:rPr lang="en-US" sz="1400" b="1" dirty="0" err="1" smtClean="0">
                <a:solidFill>
                  <a:srgbClr val="FF0000"/>
                </a:solidFill>
                <a:latin typeface="Courier New" pitchFamily="49" charset="0"/>
                <a:cs typeface="Courier New" pitchFamily="49" charset="0"/>
              </a:rPr>
              <a:t>pthread_join</a:t>
            </a:r>
            <a:r>
              <a:rPr lang="en-US" sz="1400" b="1" dirty="0" smtClean="0">
                <a:solidFill>
                  <a:srgbClr val="FF0000"/>
                </a:solidFill>
                <a:latin typeface="Courier New" pitchFamily="49" charset="0"/>
                <a:cs typeface="Courier New" pitchFamily="49" charset="0"/>
              </a:rPr>
              <a:t>(thread[</a:t>
            </a:r>
            <a:r>
              <a:rPr lang="en-US" sz="1400" b="1" dirty="0" err="1" smtClean="0">
                <a:solidFill>
                  <a:srgbClr val="FF0000"/>
                </a:solidFill>
                <a:latin typeface="Courier New" pitchFamily="49" charset="0"/>
                <a:cs typeface="Courier New" pitchFamily="49" charset="0"/>
              </a:rPr>
              <a:t>i</a:t>
            </a:r>
            <a:r>
              <a:rPr lang="en-US" sz="1400" b="1" dirty="0" smtClean="0">
                <a:solidFill>
                  <a:srgbClr val="FF0000"/>
                </a:solidFill>
                <a:latin typeface="Courier New" pitchFamily="49" charset="0"/>
                <a:cs typeface="Courier New" pitchFamily="49" charset="0"/>
              </a:rPr>
              <a:t>], (void *)&amp;status);</a:t>
            </a:r>
          </a:p>
          <a:p>
            <a:r>
              <a:rPr lang="de-DE" sz="1400" b="1" dirty="0" smtClean="0">
                <a:latin typeface="Courier New" pitchFamily="49" charset="0"/>
                <a:cs typeface="Courier New" pitchFamily="49" charset="0"/>
              </a:rPr>
              <a:t>    if (!err &amp;&amp; arg[i].err) err = arg[i].err;</a:t>
            </a:r>
          </a:p>
          <a:p>
            <a:r>
              <a:rPr lang="en-US" sz="1400" b="1" dirty="0" smtClean="0">
                <a:latin typeface="Courier New" pitchFamily="49" charset="0"/>
                <a:cs typeface="Courier New" pitchFamily="49" charset="0"/>
              </a:rPr>
              <a:t>  }</a:t>
            </a:r>
            <a:endParaRPr lang="en-US" sz="1400" b="1" dirty="0">
              <a:latin typeface="Courier New" pitchFamily="49" charset="0"/>
              <a:cs typeface="Courier New" pitchFamily="49" charset="0"/>
            </a:endParaRPr>
          </a:p>
        </p:txBody>
      </p:sp>
    </p:spTree>
    <p:extLst>
      <p:ext uri="{BB962C8B-B14F-4D97-AF65-F5344CB8AC3E}">
        <p14:creationId xmlns:p14="http://schemas.microsoft.com/office/powerpoint/2010/main" xmlns="" val="321082976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dirty="0" smtClean="0"/>
              <a:t>MQX Real-Time Operating System on </a:t>
            </a:r>
            <a:r>
              <a:rPr dirty="0" err="1" smtClean="0"/>
              <a:t>QorIQ</a:t>
            </a:r>
            <a:r>
              <a:rPr dirty="0" smtClean="0"/>
              <a:t> P1xxx </a:t>
            </a:r>
            <a:endParaRPr dirty="0"/>
          </a:p>
        </p:txBody>
      </p:sp>
      <p:sp>
        <p:nvSpPr>
          <p:cNvPr id="29699" name="Text Placeholder 2"/>
          <p:cNvSpPr>
            <a:spLocks noGrp="1"/>
          </p:cNvSpPr>
          <p:nvPr>
            <p:ph type="body" sz="quarter" idx="10"/>
          </p:nvPr>
        </p:nvSpPr>
        <p:spPr>
          <a:xfrm>
            <a:off x="533400" y="1335088"/>
            <a:ext cx="5197475" cy="4667250"/>
          </a:xfrm>
        </p:spPr>
        <p:txBody>
          <a:bodyPr/>
          <a:lstStyle/>
          <a:p>
            <a:r>
              <a:rPr lang="en-US" dirty="0" smtClean="0"/>
              <a:t>MQX benefits:</a:t>
            </a:r>
          </a:p>
          <a:p>
            <a:pPr lvl="1">
              <a:buFont typeface="Arial"/>
              <a:buChar char="•"/>
            </a:pPr>
            <a:r>
              <a:rPr lang="en-US" dirty="0" smtClean="0"/>
              <a:t>Real-time performance within a small, configurable footprint</a:t>
            </a:r>
          </a:p>
          <a:p>
            <a:pPr lvl="1">
              <a:buFont typeface="Arial"/>
              <a:buChar char="•"/>
            </a:pPr>
            <a:r>
              <a:rPr lang="en-US" dirty="0" smtClean="0"/>
              <a:t>Configure and balance code size with performance requirements</a:t>
            </a:r>
          </a:p>
          <a:p>
            <a:pPr lvl="1">
              <a:buFont typeface="Arial"/>
              <a:buChar char="•"/>
            </a:pPr>
            <a:r>
              <a:rPr lang="en-US" dirty="0" smtClean="0"/>
              <a:t>Easy-to-use API and out-of-box experience </a:t>
            </a:r>
          </a:p>
          <a:p>
            <a:endParaRPr lang="en-US" dirty="0" smtClean="0"/>
          </a:p>
        </p:txBody>
      </p:sp>
      <p:pic>
        <p:nvPicPr>
          <p:cNvPr id="29700" name="Picture 2" descr="MQX RTOS - Customizable Component Set">
            <a:hlinkClick r:id="rId3"/>
          </p:cNvPr>
          <p:cNvPicPr>
            <a:picLocks noChangeAspect="1" noChangeArrowheads="1"/>
          </p:cNvPicPr>
          <p:nvPr/>
        </p:nvPicPr>
        <p:blipFill>
          <a:blip r:embed="rId4" cstate="print"/>
          <a:srcRect/>
          <a:stretch>
            <a:fillRect/>
          </a:stretch>
        </p:blipFill>
        <p:spPr bwMode="auto">
          <a:xfrm>
            <a:off x="5791200" y="1419225"/>
            <a:ext cx="3084513" cy="2281238"/>
          </a:xfrm>
          <a:prstGeom prst="rect">
            <a:avLst/>
          </a:prstGeom>
          <a:noFill/>
          <a:ln w="9525">
            <a:noFill/>
            <a:miter lim="800000"/>
            <a:headEnd/>
            <a:tailEnd/>
          </a:ln>
        </p:spPr>
      </p:pic>
      <p:sp>
        <p:nvSpPr>
          <p:cNvPr id="8" name="Rectangle 7"/>
          <p:cNvSpPr/>
          <p:nvPr/>
        </p:nvSpPr>
        <p:spPr>
          <a:xfrm>
            <a:off x="547688" y="3898900"/>
            <a:ext cx="7523162" cy="1720850"/>
          </a:xfrm>
          <a:prstGeom prst="rect">
            <a:avLst/>
          </a:prstGeom>
        </p:spPr>
        <p:txBody>
          <a:bodyPr>
            <a:spAutoFit/>
          </a:bodyPr>
          <a:lstStyle/>
          <a:p>
            <a:pPr marL="401638" lvl="1" indent="-168275" eaLnBrk="0" hangingPunct="0">
              <a:spcBef>
                <a:spcPts val="575"/>
              </a:spcBef>
              <a:spcAft>
                <a:spcPts val="75"/>
              </a:spcAft>
              <a:buClr>
                <a:prstClr val="black"/>
              </a:buClr>
              <a:buSzPct val="80000"/>
              <a:buFont typeface="Arial"/>
              <a:buChar char="•"/>
              <a:defRPr/>
            </a:pPr>
            <a:r>
              <a:rPr lang="en-US" sz="2000" kern="0" dirty="0" smtClean="0">
                <a:solidFill>
                  <a:srgbClr val="000000"/>
                </a:solidFill>
                <a:latin typeface="Arial"/>
              </a:rPr>
              <a:t>Easy-to-migrate legacy application code </a:t>
            </a:r>
            <a:br>
              <a:rPr lang="en-US" sz="2000" kern="0" dirty="0" smtClean="0">
                <a:solidFill>
                  <a:srgbClr val="000000"/>
                </a:solidFill>
                <a:latin typeface="Arial"/>
              </a:rPr>
            </a:br>
            <a:r>
              <a:rPr lang="en-US" sz="2000" kern="0" dirty="0" smtClean="0">
                <a:solidFill>
                  <a:srgbClr val="000000"/>
                </a:solidFill>
                <a:latin typeface="Arial"/>
              </a:rPr>
              <a:t>to a Freescale MQX-based platform</a:t>
            </a:r>
          </a:p>
          <a:p>
            <a:pPr marL="401638" lvl="1" indent="-168275" eaLnBrk="0" hangingPunct="0">
              <a:spcBef>
                <a:spcPts val="575"/>
              </a:spcBef>
              <a:spcAft>
                <a:spcPts val="75"/>
              </a:spcAft>
              <a:buClr>
                <a:prstClr val="black"/>
              </a:buClr>
              <a:buSzPct val="80000"/>
              <a:buFont typeface="Arial"/>
              <a:buChar char="•"/>
              <a:defRPr/>
            </a:pPr>
            <a:r>
              <a:rPr lang="en-US" sz="2000" kern="0" dirty="0" smtClean="0">
                <a:solidFill>
                  <a:srgbClr val="000000"/>
                </a:solidFill>
                <a:latin typeface="Arial"/>
              </a:rPr>
              <a:t>The </a:t>
            </a:r>
            <a:r>
              <a:rPr lang="en-US" sz="2000" kern="0" dirty="0">
                <a:solidFill>
                  <a:srgbClr val="000000"/>
                </a:solidFill>
                <a:latin typeface="Arial"/>
              </a:rPr>
              <a:t>powerful </a:t>
            </a:r>
            <a:r>
              <a:rPr lang="en-US" sz="2000" kern="0" dirty="0">
                <a:solidFill>
                  <a:srgbClr val="000000"/>
                </a:solidFill>
                <a:latin typeface="Arial"/>
                <a:hlinkClick r:id="rId5" action="ppaction://hlinkfile"/>
              </a:rPr>
              <a:t>Design and Development Tools</a:t>
            </a:r>
            <a:r>
              <a:rPr lang="en-US" sz="2000" kern="0" dirty="0">
                <a:solidFill>
                  <a:srgbClr val="000000"/>
                </a:solidFill>
                <a:latin typeface="Arial"/>
              </a:rPr>
              <a:t> are integrated with </a:t>
            </a:r>
            <a:r>
              <a:rPr lang="en-US" sz="2000" kern="0" dirty="0" smtClean="0">
                <a:solidFill>
                  <a:srgbClr val="000000"/>
                </a:solidFill>
                <a:latin typeface="Arial"/>
                <a:hlinkClick r:id="rId6" action="ppaction://hlinkfile"/>
              </a:rPr>
              <a:t>CodeWarrior</a:t>
            </a:r>
            <a:r>
              <a:rPr lang="en-US" sz="2000" kern="0" dirty="0" smtClean="0">
                <a:solidFill>
                  <a:srgbClr val="000000"/>
                </a:solidFill>
                <a:latin typeface="Arial"/>
              </a:rPr>
              <a:t> </a:t>
            </a:r>
            <a:r>
              <a:rPr lang="en-US" sz="2000" kern="0" dirty="0">
                <a:solidFill>
                  <a:srgbClr val="000000"/>
                </a:solidFill>
                <a:latin typeface="Arial"/>
              </a:rPr>
              <a:t>tools to provide additional profiling and debugging capability</a:t>
            </a:r>
          </a:p>
        </p:txBody>
      </p:sp>
    </p:spTree>
  </p:cSld>
  <p:clrMapOvr>
    <a:masterClrMapping/>
  </p:clrMapOvr>
  <p:transition>
    <p:fad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1st Verification</a:t>
            </a:r>
            <a:endParaRPr lang="en-US" dirty="0"/>
          </a:p>
        </p:txBody>
      </p:sp>
      <p:sp>
        <p:nvSpPr>
          <p:cNvPr id="5" name="Content Placeholder 2"/>
          <p:cNvSpPr>
            <a:spLocks noGrp="1"/>
          </p:cNvSpPr>
          <p:nvPr>
            <p:ph type="body" sz="quarter" idx="10"/>
          </p:nvPr>
        </p:nvSpPr>
        <p:spPr>
          <a:xfrm>
            <a:off x="533399" y="1360036"/>
            <a:ext cx="8170763" cy="4667249"/>
          </a:xfrm>
        </p:spPr>
        <p:txBody>
          <a:bodyPr>
            <a:normAutofit lnSpcReduction="10000"/>
          </a:bodyPr>
          <a:lstStyle/>
          <a:p>
            <a:r>
              <a:rPr lang="en-US" dirty="0" smtClean="0"/>
              <a:t>Works on single core, 3.6/4x speedup</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Fails for multiple cores, races (unsynchronized dependencies) in Huffman encoder</a:t>
            </a:r>
          </a:p>
        </p:txBody>
      </p:sp>
      <p:pic>
        <p:nvPicPr>
          <p:cNvPr id="6" name="Picture 5" descr="race1a.png"/>
          <p:cNvPicPr>
            <a:picLocks noChangeAspect="1"/>
          </p:cNvPicPr>
          <p:nvPr/>
        </p:nvPicPr>
        <p:blipFill>
          <a:blip r:embed="rId2" cstate="print"/>
          <a:stretch>
            <a:fillRect/>
          </a:stretch>
        </p:blipFill>
        <p:spPr>
          <a:xfrm>
            <a:off x="2305038" y="1840532"/>
            <a:ext cx="4518457" cy="3248180"/>
          </a:xfrm>
          <a:prstGeom prst="rect">
            <a:avLst/>
          </a:prstGeom>
        </p:spPr>
      </p:pic>
    </p:spTree>
    <p:extLst>
      <p:ext uri="{BB962C8B-B14F-4D97-AF65-F5344CB8AC3E}">
        <p14:creationId xmlns:p14="http://schemas.microsoft.com/office/powerpoint/2010/main" xmlns="" val="2988882111"/>
      </p:ext>
    </p:extLst>
  </p:cSld>
  <p:clrMapOvr>
    <a:masterClrMapping/>
  </p:clrMapOv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6654" y="1150857"/>
            <a:ext cx="7302313" cy="666751"/>
          </a:xfrm>
        </p:spPr>
        <p:txBody>
          <a:bodyPr/>
          <a:lstStyle/>
          <a:p>
            <a:r>
              <a:rPr lang="en-US" sz="3000" dirty="0" smtClean="0"/>
              <a:t>How can you remove or reduce the impact of the Huffman dependencies?</a:t>
            </a:r>
            <a:endParaRPr lang="en-US" sz="3000" dirty="0"/>
          </a:p>
        </p:txBody>
      </p:sp>
      <p:pic>
        <p:nvPicPr>
          <p:cNvPr id="4" name="Picture 3" descr="schedule1.png"/>
          <p:cNvPicPr>
            <a:picLocks noChangeAspect="1"/>
          </p:cNvPicPr>
          <p:nvPr/>
        </p:nvPicPr>
        <p:blipFill>
          <a:blip r:embed="rId2" cstate="print"/>
          <a:stretch>
            <a:fillRect/>
          </a:stretch>
        </p:blipFill>
        <p:spPr>
          <a:xfrm>
            <a:off x="852258" y="2508961"/>
            <a:ext cx="7315200" cy="1623095"/>
          </a:xfrm>
          <a:prstGeom prst="rect">
            <a:avLst/>
          </a:prstGeom>
        </p:spPr>
      </p:pic>
      <p:pic>
        <p:nvPicPr>
          <p:cNvPr id="5" name="Picture 26" descr="profile.png"/>
          <p:cNvPicPr>
            <a:picLocks noChangeAspect="1"/>
          </p:cNvPicPr>
          <p:nvPr/>
        </p:nvPicPr>
        <p:blipFill>
          <a:blip r:embed="rId3" cstate="print"/>
          <a:srcRect/>
          <a:stretch>
            <a:fillRect/>
          </a:stretch>
        </p:blipFill>
        <p:spPr bwMode="auto">
          <a:xfrm>
            <a:off x="1697602" y="4516994"/>
            <a:ext cx="5624513" cy="1363662"/>
          </a:xfrm>
          <a:prstGeom prst="rect">
            <a:avLst/>
          </a:prstGeom>
          <a:noFill/>
          <a:ln w="9525">
            <a:noFill/>
            <a:miter lim="800000"/>
            <a:headEnd/>
            <a:tailEnd/>
          </a:ln>
        </p:spPr>
      </p:pic>
    </p:spTree>
    <p:extLst>
      <p:ext uri="{BB962C8B-B14F-4D97-AF65-F5344CB8AC3E}">
        <p14:creationId xmlns:p14="http://schemas.microsoft.com/office/powerpoint/2010/main" xmlns="" val="7502328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2nd Exploration</a:t>
            </a:r>
            <a:endParaRPr lang="en-US" dirty="0"/>
          </a:p>
        </p:txBody>
      </p:sp>
      <p:sp>
        <p:nvSpPr>
          <p:cNvPr id="13" name="Content Placeholder 2"/>
          <p:cNvSpPr>
            <a:spLocks noGrp="1"/>
          </p:cNvSpPr>
          <p:nvPr>
            <p:ph type="body" sz="quarter" idx="10"/>
          </p:nvPr>
        </p:nvSpPr>
        <p:spPr>
          <a:xfrm>
            <a:off x="533399" y="1392857"/>
            <a:ext cx="8277225" cy="4145310"/>
          </a:xfrm>
        </p:spPr>
        <p:txBody>
          <a:bodyPr/>
          <a:lstStyle/>
          <a:p>
            <a:pPr>
              <a:spcBef>
                <a:spcPts val="1200"/>
              </a:spcBef>
            </a:pPr>
            <a:r>
              <a:rPr lang="en-US" dirty="0" smtClean="0"/>
              <a:t>Removing the </a:t>
            </a:r>
            <a:r>
              <a:rPr lang="en-US" dirty="0" err="1" smtClean="0"/>
              <a:t>macroblock</a:t>
            </a:r>
            <a:r>
              <a:rPr lang="en-US" dirty="0" smtClean="0"/>
              <a:t> anti-dependency is a typical parallel code optimization</a:t>
            </a:r>
          </a:p>
          <a:p>
            <a:pPr>
              <a:spcBef>
                <a:spcPts val="1200"/>
              </a:spcBef>
            </a:pPr>
            <a:r>
              <a:rPr lang="en-US" dirty="0" smtClean="0"/>
              <a:t>Huffman, though, has inter </a:t>
            </a:r>
            <a:r>
              <a:rPr lang="en-US" dirty="0" err="1" smtClean="0"/>
              <a:t>macroblock</a:t>
            </a:r>
            <a:r>
              <a:rPr lang="en-US" dirty="0" smtClean="0"/>
              <a:t> dependencies</a:t>
            </a:r>
          </a:p>
          <a:p>
            <a:pPr>
              <a:spcBef>
                <a:spcPts val="1200"/>
              </a:spcBef>
            </a:pPr>
            <a:r>
              <a:rPr lang="en-US" dirty="0" smtClean="0"/>
              <a:t>Move down a level and try running all but Huffman</a:t>
            </a:r>
            <a:br>
              <a:rPr lang="en-US" dirty="0" smtClean="0"/>
            </a:br>
            <a:r>
              <a:rPr lang="en-US" dirty="0" err="1" smtClean="0"/>
              <a:t>subfunctions</a:t>
            </a:r>
            <a:r>
              <a:rPr lang="en-US" dirty="0" smtClean="0"/>
              <a:t> in parallel</a:t>
            </a:r>
          </a:p>
        </p:txBody>
      </p:sp>
      <p:grpSp>
        <p:nvGrpSpPr>
          <p:cNvPr id="3" name="Group 12"/>
          <p:cNvGrpSpPr/>
          <p:nvPr/>
        </p:nvGrpSpPr>
        <p:grpSpPr>
          <a:xfrm>
            <a:off x="1905000" y="3707448"/>
            <a:ext cx="5334000" cy="2197158"/>
            <a:chOff x="3352800" y="2743200"/>
            <a:chExt cx="5334000" cy="2197158"/>
          </a:xfrm>
        </p:grpSpPr>
        <p:pic>
          <p:nvPicPr>
            <p:cNvPr id="6" name="Picture 5" descr="call_tree.png"/>
            <p:cNvPicPr>
              <a:picLocks noChangeAspect="1"/>
            </p:cNvPicPr>
            <p:nvPr/>
          </p:nvPicPr>
          <p:blipFill>
            <a:blip r:embed="rId2" cstate="print"/>
            <a:srcRect b="26316"/>
            <a:stretch>
              <a:fillRect/>
            </a:stretch>
          </p:blipFill>
          <p:spPr>
            <a:xfrm>
              <a:off x="3352800" y="2743200"/>
              <a:ext cx="5158329" cy="2133600"/>
            </a:xfrm>
            <a:prstGeom prst="rect">
              <a:avLst/>
            </a:prstGeom>
          </p:spPr>
        </p:pic>
        <p:sp>
          <p:nvSpPr>
            <p:cNvPr id="7" name="Rectangle 6"/>
            <p:cNvSpPr/>
            <p:nvPr/>
          </p:nvSpPr>
          <p:spPr>
            <a:xfrm>
              <a:off x="6248400" y="2895600"/>
              <a:ext cx="2133600" cy="1066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620000" y="3886200"/>
              <a:ext cx="1066800"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943600" y="3213042"/>
              <a:ext cx="3810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352800" y="3200400"/>
              <a:ext cx="1905000" cy="76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91400" y="4800600"/>
              <a:ext cx="381000" cy="1397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257800" y="2743200"/>
              <a:ext cx="9144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3527640699"/>
      </p:ext>
    </p:extLst>
  </p:cSld>
  <p:clrMapOvr>
    <a:masterClrMapping/>
  </p:clrMapOv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2nd Verification</a:t>
            </a:r>
            <a:endParaRPr lang="en-US" dirty="0"/>
          </a:p>
        </p:txBody>
      </p:sp>
      <p:sp>
        <p:nvSpPr>
          <p:cNvPr id="6" name="Content Placeholder 2"/>
          <p:cNvSpPr>
            <a:spLocks noGrp="1"/>
          </p:cNvSpPr>
          <p:nvPr>
            <p:ph type="body" sz="quarter" idx="10"/>
          </p:nvPr>
        </p:nvSpPr>
        <p:spPr>
          <a:xfrm>
            <a:off x="533400" y="1363133"/>
            <a:ext cx="5931196" cy="4667249"/>
          </a:xfrm>
        </p:spPr>
        <p:txBody>
          <a:bodyPr>
            <a:normAutofit/>
          </a:bodyPr>
          <a:lstStyle/>
          <a:p>
            <a:pPr>
              <a:spcBef>
                <a:spcPts val="4800"/>
              </a:spcBef>
            </a:pPr>
            <a:r>
              <a:rPr lang="en-US" dirty="0" smtClean="0"/>
              <a:t>No data races; most functions scale across cores</a:t>
            </a:r>
          </a:p>
          <a:p>
            <a:pPr>
              <a:spcBef>
                <a:spcPts val="4800"/>
              </a:spcBef>
            </a:pPr>
            <a:r>
              <a:rPr lang="en-US" dirty="0" smtClean="0"/>
              <a:t>Works very well for small # of cores</a:t>
            </a:r>
          </a:p>
          <a:p>
            <a:pPr>
              <a:spcBef>
                <a:spcPts val="4800"/>
              </a:spcBef>
            </a:pPr>
            <a:r>
              <a:rPr lang="en-US" dirty="0" smtClean="0"/>
              <a:t>For large # of cores, performance is limited by serial Huffman tail</a:t>
            </a:r>
          </a:p>
          <a:p>
            <a:pPr>
              <a:spcBef>
                <a:spcPts val="4800"/>
              </a:spcBef>
            </a:pPr>
            <a:r>
              <a:rPr lang="en-US" dirty="0" smtClean="0"/>
              <a:t>Tune implementation by starting Huffman </a:t>
            </a:r>
            <a:r>
              <a:rPr lang="en-US" dirty="0" err="1" smtClean="0"/>
              <a:t>macroblocks</a:t>
            </a:r>
            <a:r>
              <a:rPr lang="en-US" dirty="0" smtClean="0"/>
              <a:t> as soon as ready</a:t>
            </a:r>
          </a:p>
        </p:txBody>
      </p:sp>
      <p:sp>
        <p:nvSpPr>
          <p:cNvPr id="5" name="Rectangle 4"/>
          <p:cNvSpPr/>
          <p:nvPr/>
        </p:nvSpPr>
        <p:spPr bwMode="auto">
          <a:xfrm>
            <a:off x="6621830" y="548707"/>
            <a:ext cx="2183501" cy="561107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grpSp>
        <p:nvGrpSpPr>
          <p:cNvPr id="3" name="Group 9"/>
          <p:cNvGrpSpPr/>
          <p:nvPr/>
        </p:nvGrpSpPr>
        <p:grpSpPr>
          <a:xfrm>
            <a:off x="6696663" y="607812"/>
            <a:ext cx="2119301" cy="5486400"/>
            <a:chOff x="6627655" y="862072"/>
            <a:chExt cx="2119301" cy="5486400"/>
          </a:xfrm>
        </p:grpSpPr>
        <p:pic>
          <p:nvPicPr>
            <p:cNvPr id="7" name="Picture 6" descr="schedule2.png"/>
            <p:cNvPicPr>
              <a:picLocks noChangeAspect="1"/>
            </p:cNvPicPr>
            <p:nvPr/>
          </p:nvPicPr>
          <p:blipFill>
            <a:blip r:embed="rId2" cstate="print"/>
            <a:stretch>
              <a:fillRect/>
            </a:stretch>
          </p:blipFill>
          <p:spPr>
            <a:xfrm>
              <a:off x="6627655" y="862072"/>
              <a:ext cx="2059145" cy="5486400"/>
            </a:xfrm>
            <a:prstGeom prst="rect">
              <a:avLst/>
            </a:prstGeom>
          </p:spPr>
        </p:pic>
        <p:sp>
          <p:nvSpPr>
            <p:cNvPr id="8" name="Oval 7"/>
            <p:cNvSpPr/>
            <p:nvPr/>
          </p:nvSpPr>
          <p:spPr>
            <a:xfrm>
              <a:off x="8061156" y="3560188"/>
              <a:ext cx="685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3858115299"/>
      </p:ext>
    </p:extLst>
  </p:cSld>
  <p:clrMapOvr>
    <a:masterClrMapping/>
  </p:clrMapOv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Platform Selection and Tuning</a:t>
            </a:r>
            <a:endParaRPr lang="en-US" dirty="0"/>
          </a:p>
        </p:txBody>
      </p:sp>
      <p:pic>
        <p:nvPicPr>
          <p:cNvPr id="15" name="Content Placeholder 4" descr="Image 023.png"/>
          <p:cNvPicPr>
            <a:picLocks noGrp="1" noChangeAspect="1"/>
          </p:cNvPicPr>
          <p:nvPr>
            <p:ph idx="4294967295"/>
          </p:nvPr>
        </p:nvPicPr>
        <p:blipFill>
          <a:blip r:embed="rId2" cstate="print"/>
          <a:srcRect t="40530" b="4166"/>
          <a:stretch>
            <a:fillRect/>
          </a:stretch>
        </p:blipFill>
        <p:spPr>
          <a:xfrm>
            <a:off x="4343390" y="1381605"/>
            <a:ext cx="4343400" cy="1441450"/>
          </a:xfrm>
          <a:prstGeom prst="rect">
            <a:avLst/>
          </a:prstGeom>
        </p:spPr>
      </p:pic>
      <p:sp>
        <p:nvSpPr>
          <p:cNvPr id="8" name="Content Placeholder 6"/>
          <p:cNvSpPr txBox="1">
            <a:spLocks/>
          </p:cNvSpPr>
          <p:nvPr/>
        </p:nvSpPr>
        <p:spPr bwMode="auto">
          <a:xfrm>
            <a:off x="615296" y="1558776"/>
            <a:ext cx="3411583" cy="13866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2000" kern="0" dirty="0" smtClean="0">
                <a:solidFill>
                  <a:srgbClr val="003C8A"/>
                </a:solidFill>
                <a:latin typeface="Arial" pitchFamily="34" charset="0"/>
                <a:cs typeface="Arial" pitchFamily="34" charset="0"/>
              </a:rPr>
              <a:t>Single core</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2000" kern="0" dirty="0" smtClean="0">
                <a:solidFill>
                  <a:srgbClr val="003C8A"/>
                </a:solidFill>
                <a:latin typeface="Arial" pitchFamily="34" charset="0"/>
                <a:cs typeface="Arial" pitchFamily="34" charset="0"/>
              </a:rPr>
              <a:t>8k/16k caches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2000" kern="0" dirty="0" smtClean="0">
                <a:solidFill>
                  <a:srgbClr val="003C8A"/>
                </a:solidFill>
                <a:latin typeface="Arial" pitchFamily="34" charset="0"/>
                <a:cs typeface="Arial" pitchFamily="34" charset="0"/>
              </a:rPr>
              <a:t>Baseline</a:t>
            </a:r>
          </a:p>
        </p:txBody>
      </p:sp>
      <p:sp>
        <p:nvSpPr>
          <p:cNvPr id="10" name="Content Placeholder 6"/>
          <p:cNvSpPr txBox="1">
            <a:spLocks/>
          </p:cNvSpPr>
          <p:nvPr/>
        </p:nvSpPr>
        <p:spPr bwMode="auto">
          <a:xfrm>
            <a:off x="615296" y="3082787"/>
            <a:ext cx="3956704" cy="13866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2000" kern="0" dirty="0" smtClean="0">
                <a:solidFill>
                  <a:srgbClr val="003C8A"/>
                </a:solidFill>
                <a:latin typeface="Arial" pitchFamily="34" charset="0"/>
                <a:cs typeface="Arial" pitchFamily="34" charset="0"/>
              </a:rPr>
              <a:t>Dual Core</a:t>
            </a:r>
          </a:p>
          <a:p>
            <a:pPr marL="342900" indent="-342900">
              <a:spcBef>
                <a:spcPct val="20000"/>
              </a:spcBef>
              <a:buFontTx/>
              <a:buChar char="•"/>
            </a:pPr>
            <a:r>
              <a:rPr lang="en-US" sz="2000" b="1" kern="0" dirty="0" smtClean="0">
                <a:solidFill>
                  <a:srgbClr val="003C8A"/>
                </a:solidFill>
                <a:latin typeface="Arial" pitchFamily="34" charset="0"/>
                <a:cs typeface="Arial" pitchFamily="34" charset="0"/>
              </a:rPr>
              <a:t>2k</a:t>
            </a:r>
            <a:r>
              <a:rPr lang="en-US" sz="2000" kern="0" dirty="0" smtClean="0">
                <a:solidFill>
                  <a:srgbClr val="003C8A"/>
                </a:solidFill>
                <a:latin typeface="Arial" pitchFamily="34" charset="0"/>
                <a:cs typeface="Arial" pitchFamily="34" charset="0"/>
              </a:rPr>
              <a:t>/16k caches</a:t>
            </a:r>
          </a:p>
          <a:p>
            <a:pPr marL="342900" indent="-342900">
              <a:spcBef>
                <a:spcPct val="20000"/>
              </a:spcBef>
              <a:buFontTx/>
              <a:buChar char="•"/>
            </a:pPr>
            <a:r>
              <a:rPr lang="en-US" sz="2000" kern="0" dirty="0" smtClean="0">
                <a:solidFill>
                  <a:srgbClr val="003C8A"/>
                </a:solidFill>
                <a:latin typeface="Arial" pitchFamily="34" charset="0"/>
                <a:cs typeface="Arial" pitchFamily="34" charset="0"/>
              </a:rPr>
              <a:t>Cache misses limit speedup</a:t>
            </a:r>
          </a:p>
        </p:txBody>
      </p:sp>
      <p:sp>
        <p:nvSpPr>
          <p:cNvPr id="11" name="Content Placeholder 6"/>
          <p:cNvSpPr txBox="1">
            <a:spLocks/>
          </p:cNvSpPr>
          <p:nvPr/>
        </p:nvSpPr>
        <p:spPr bwMode="auto">
          <a:xfrm>
            <a:off x="615296" y="4633164"/>
            <a:ext cx="3566926" cy="13866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US" sz="2000" b="1" kern="0" dirty="0" err="1" smtClean="0">
                <a:solidFill>
                  <a:srgbClr val="003C8A"/>
                </a:solidFill>
                <a:latin typeface="Arial" pitchFamily="34" charset="0"/>
                <a:cs typeface="Arial" pitchFamily="34" charset="0"/>
              </a:rPr>
              <a:t>Octo</a:t>
            </a:r>
            <a:r>
              <a:rPr lang="en-US" sz="2000" b="1" kern="0" dirty="0" smtClean="0">
                <a:solidFill>
                  <a:srgbClr val="003C8A"/>
                </a:solidFill>
                <a:latin typeface="Arial" pitchFamily="34" charset="0"/>
                <a:cs typeface="Arial" pitchFamily="34" charset="0"/>
              </a:rPr>
              <a:t> core</a:t>
            </a:r>
            <a:endParaRPr lang="en-US" sz="2000" kern="0" dirty="0" smtClean="0">
              <a:solidFill>
                <a:srgbClr val="003C8A"/>
              </a:solidFill>
              <a:latin typeface="Arial" pitchFamily="34" charset="0"/>
              <a:cs typeface="Arial" pitchFamily="34" charset="0"/>
            </a:endParaRPr>
          </a:p>
          <a:p>
            <a:pPr marL="342900" indent="-342900">
              <a:spcBef>
                <a:spcPct val="20000"/>
              </a:spcBef>
              <a:buFontTx/>
              <a:buChar char="•"/>
            </a:pPr>
            <a:r>
              <a:rPr lang="en-US" sz="2000" b="1" kern="0" dirty="0" smtClean="0">
                <a:solidFill>
                  <a:srgbClr val="003C8A"/>
                </a:solidFill>
                <a:latin typeface="Arial" pitchFamily="34" charset="0"/>
                <a:cs typeface="Arial" pitchFamily="34" charset="0"/>
              </a:rPr>
              <a:t>32k/256k/2M</a:t>
            </a:r>
            <a:r>
              <a:rPr lang="en-US" sz="2000" kern="0" dirty="0" smtClean="0">
                <a:solidFill>
                  <a:srgbClr val="003C8A"/>
                </a:solidFill>
                <a:latin typeface="Arial" pitchFamily="34" charset="0"/>
                <a:cs typeface="Arial" pitchFamily="34" charset="0"/>
              </a:rPr>
              <a:t> caches</a:t>
            </a:r>
          </a:p>
          <a:p>
            <a:pPr marL="342900" indent="-342900">
              <a:spcBef>
                <a:spcPct val="20000"/>
              </a:spcBef>
              <a:buFontTx/>
              <a:buChar char="•"/>
            </a:pPr>
            <a:r>
              <a:rPr lang="en-US" sz="2000" kern="0" dirty="0" smtClean="0">
                <a:solidFill>
                  <a:srgbClr val="003C8A"/>
                </a:solidFill>
                <a:latin typeface="Arial" pitchFamily="34" charset="0"/>
                <a:cs typeface="Arial" pitchFamily="34" charset="0"/>
              </a:rPr>
              <a:t>Dataset fits in cache</a:t>
            </a:r>
          </a:p>
        </p:txBody>
      </p:sp>
      <p:sp>
        <p:nvSpPr>
          <p:cNvPr id="12" name="Line 5"/>
          <p:cNvSpPr>
            <a:spLocks noChangeShapeType="1"/>
          </p:cNvSpPr>
          <p:nvPr/>
        </p:nvSpPr>
        <p:spPr bwMode="auto">
          <a:xfrm>
            <a:off x="1066799" y="2904303"/>
            <a:ext cx="1794295" cy="1"/>
          </a:xfrm>
          <a:prstGeom prst="line">
            <a:avLst/>
          </a:prstGeom>
          <a:noFill/>
          <a:ln w="38100">
            <a:solidFill>
              <a:srgbClr val="FD5E10"/>
            </a:solidFill>
            <a:round/>
            <a:headEnd/>
            <a:tailEnd/>
          </a:ln>
          <a:effectLst/>
        </p:spPr>
        <p:txBody>
          <a:bodyPr wrap="none" anchor="ctr"/>
          <a:lstStyle/>
          <a:p>
            <a:pPr>
              <a:defRPr/>
            </a:pPr>
            <a:endParaRPr lang="en-US" dirty="0"/>
          </a:p>
        </p:txBody>
      </p:sp>
      <p:sp>
        <p:nvSpPr>
          <p:cNvPr id="13" name="Line 5"/>
          <p:cNvSpPr>
            <a:spLocks noChangeShapeType="1"/>
          </p:cNvSpPr>
          <p:nvPr/>
        </p:nvSpPr>
        <p:spPr bwMode="auto">
          <a:xfrm>
            <a:off x="1066799" y="4428237"/>
            <a:ext cx="1794295" cy="1"/>
          </a:xfrm>
          <a:prstGeom prst="line">
            <a:avLst/>
          </a:prstGeom>
          <a:noFill/>
          <a:ln w="38100">
            <a:solidFill>
              <a:srgbClr val="FD5E10"/>
            </a:solidFill>
            <a:round/>
            <a:headEnd/>
            <a:tailEnd/>
          </a:ln>
          <a:effectLst/>
        </p:spPr>
        <p:txBody>
          <a:bodyPr wrap="none" anchor="ctr"/>
          <a:lstStyle/>
          <a:p>
            <a:pPr>
              <a:defRPr/>
            </a:pPr>
            <a:endParaRPr lang="en-US" dirty="0"/>
          </a:p>
        </p:txBody>
      </p:sp>
      <p:pic>
        <p:nvPicPr>
          <p:cNvPr id="16" name="Picture 15" descr="Image 025.png"/>
          <p:cNvPicPr>
            <a:picLocks noChangeAspect="1"/>
          </p:cNvPicPr>
          <p:nvPr/>
        </p:nvPicPr>
        <p:blipFill>
          <a:blip r:embed="rId3" cstate="print"/>
          <a:srcRect t="40688" b="4139"/>
          <a:stretch>
            <a:fillRect/>
          </a:stretch>
        </p:blipFill>
        <p:spPr>
          <a:xfrm>
            <a:off x="4343390" y="4483815"/>
            <a:ext cx="4343400" cy="1437509"/>
          </a:xfrm>
          <a:prstGeom prst="rect">
            <a:avLst/>
          </a:prstGeom>
        </p:spPr>
      </p:pic>
      <p:pic>
        <p:nvPicPr>
          <p:cNvPr id="17" name="Picture 16" descr="Image 024.png"/>
          <p:cNvPicPr>
            <a:picLocks noChangeAspect="1"/>
          </p:cNvPicPr>
          <p:nvPr/>
        </p:nvPicPr>
        <p:blipFill>
          <a:blip r:embed="rId4" cstate="print"/>
          <a:srcRect t="40557" b="4139"/>
          <a:stretch>
            <a:fillRect/>
          </a:stretch>
        </p:blipFill>
        <p:spPr>
          <a:xfrm>
            <a:off x="4343390" y="2928247"/>
            <a:ext cx="4343400" cy="1440938"/>
          </a:xfrm>
          <a:prstGeom prst="rect">
            <a:avLst/>
          </a:prstGeom>
        </p:spPr>
      </p:pic>
    </p:spTree>
    <p:extLst>
      <p:ext uri="{BB962C8B-B14F-4D97-AF65-F5344CB8AC3E}">
        <p14:creationId xmlns:p14="http://schemas.microsoft.com/office/powerpoint/2010/main" xmlns="" val="3217036107"/>
      </p:ext>
    </p:extLst>
  </p:cSld>
  <p:clrMapOvr>
    <a:masterClrMapping/>
  </p:clrMapOv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0904" y="1150857"/>
            <a:ext cx="7544440" cy="666751"/>
          </a:xfrm>
        </p:spPr>
        <p:txBody>
          <a:bodyPr/>
          <a:lstStyle/>
          <a:p>
            <a:r>
              <a:rPr lang="en-US" sz="3000" dirty="0" smtClean="0"/>
              <a:t>What about a pipelined implementation?</a:t>
            </a:r>
            <a:endParaRPr lang="en-US" sz="3000" dirty="0"/>
          </a:p>
        </p:txBody>
      </p:sp>
      <p:pic>
        <p:nvPicPr>
          <p:cNvPr id="4" name="Picture 3" descr="schedule1.png"/>
          <p:cNvPicPr>
            <a:picLocks noChangeAspect="1"/>
          </p:cNvPicPr>
          <p:nvPr/>
        </p:nvPicPr>
        <p:blipFill>
          <a:blip r:embed="rId2" cstate="print"/>
          <a:stretch>
            <a:fillRect/>
          </a:stretch>
        </p:blipFill>
        <p:spPr>
          <a:xfrm>
            <a:off x="852258" y="2508961"/>
            <a:ext cx="7315200" cy="1623095"/>
          </a:xfrm>
          <a:prstGeom prst="rect">
            <a:avLst/>
          </a:prstGeom>
        </p:spPr>
      </p:pic>
      <p:pic>
        <p:nvPicPr>
          <p:cNvPr id="5" name="Picture 26" descr="profile.png"/>
          <p:cNvPicPr>
            <a:picLocks noChangeAspect="1"/>
          </p:cNvPicPr>
          <p:nvPr/>
        </p:nvPicPr>
        <p:blipFill>
          <a:blip r:embed="rId3" cstate="print"/>
          <a:srcRect/>
          <a:stretch>
            <a:fillRect/>
          </a:stretch>
        </p:blipFill>
        <p:spPr bwMode="auto">
          <a:xfrm>
            <a:off x="1697602" y="4516994"/>
            <a:ext cx="5624513" cy="1363662"/>
          </a:xfrm>
          <a:prstGeom prst="rect">
            <a:avLst/>
          </a:prstGeom>
          <a:noFill/>
          <a:ln w="9525">
            <a:noFill/>
            <a:miter lim="800000"/>
            <a:headEnd/>
            <a:tailEnd/>
          </a:ln>
        </p:spPr>
      </p:pic>
    </p:spTree>
    <p:extLst>
      <p:ext uri="{BB962C8B-B14F-4D97-AF65-F5344CB8AC3E}">
        <p14:creationId xmlns:p14="http://schemas.microsoft.com/office/powerpoint/2010/main" xmlns="" val="30441525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JPEG Encoding – 2 Stage Pipeline Implementation</a:t>
            </a:r>
            <a:endParaRPr lang="en-US" dirty="0"/>
          </a:p>
        </p:txBody>
      </p:sp>
      <p:sp>
        <p:nvSpPr>
          <p:cNvPr id="3" name="Text Placeholder 2"/>
          <p:cNvSpPr>
            <a:spLocks noGrp="1"/>
          </p:cNvSpPr>
          <p:nvPr>
            <p:ph type="body" sz="quarter" idx="10"/>
          </p:nvPr>
        </p:nvSpPr>
        <p:spPr>
          <a:xfrm>
            <a:off x="533399" y="1062312"/>
            <a:ext cx="8277225" cy="5124943"/>
          </a:xfrm>
        </p:spPr>
        <p:txBody>
          <a:bodyPr/>
          <a:lstStyle/>
          <a:p>
            <a:r>
              <a:rPr lang="en-US" dirty="0" smtClean="0"/>
              <a:t>Pipeline rgb2yuv/</a:t>
            </a:r>
            <a:r>
              <a:rPr lang="en-US" dirty="0" err="1" smtClean="0"/>
              <a:t>dct</a:t>
            </a:r>
            <a:r>
              <a:rPr lang="en-US" dirty="0" smtClean="0"/>
              <a:t> with </a:t>
            </a:r>
            <a:r>
              <a:rPr lang="en-US" dirty="0" err="1" smtClean="0"/>
              <a:t>zzquant</a:t>
            </a:r>
            <a:r>
              <a:rPr lang="en-US" dirty="0" smtClean="0"/>
              <a:t>/</a:t>
            </a:r>
            <a:r>
              <a:rPr lang="en-US" dirty="0" err="1" smtClean="0"/>
              <a:t>huffman</a:t>
            </a:r>
            <a:endParaRPr lang="en-US" dirty="0" smtClean="0"/>
          </a:p>
          <a:p>
            <a:r>
              <a:rPr lang="en-US" dirty="0" smtClean="0"/>
              <a:t>Result:</a:t>
            </a:r>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endParaRPr lang="en-US" dirty="0"/>
          </a:p>
          <a:p>
            <a:endParaRPr lang="en-US" dirty="0" smtClean="0"/>
          </a:p>
          <a:p>
            <a:r>
              <a:rPr lang="en-US" dirty="0" smtClean="0"/>
              <a:t>Unfortunately, workload is not balanced</a:t>
            </a:r>
            <a:endParaRPr lang="en-US" dirty="0"/>
          </a:p>
        </p:txBody>
      </p:sp>
      <p:pic>
        <p:nvPicPr>
          <p:cNvPr id="4" name="Picture 3" descr="(Pipelined Schedule - Core Format)">
            <a:hlinkClick r:id="rId2"/>
          </p:cNvPr>
          <p:cNvPicPr/>
          <p:nvPr/>
        </p:nvPicPr>
        <p:blipFill>
          <a:blip r:embed="rId3" cstate="print"/>
          <a:srcRect/>
          <a:stretch>
            <a:fillRect/>
          </a:stretch>
        </p:blipFill>
        <p:spPr bwMode="auto">
          <a:xfrm>
            <a:off x="2129013" y="3956183"/>
            <a:ext cx="4822190" cy="1710055"/>
          </a:xfrm>
          <a:prstGeom prst="rect">
            <a:avLst/>
          </a:prstGeom>
          <a:noFill/>
          <a:ln w="9525">
            <a:noFill/>
            <a:miter lim="800000"/>
            <a:headEnd/>
            <a:tailEnd/>
          </a:ln>
        </p:spPr>
      </p:pic>
      <p:pic>
        <p:nvPicPr>
          <p:cNvPr id="5" name="Picture 4" descr="(Pipelined Schedule - Task Format)">
            <a:hlinkClick r:id="rId4"/>
          </p:cNvPr>
          <p:cNvPicPr/>
          <p:nvPr/>
        </p:nvPicPr>
        <p:blipFill>
          <a:blip r:embed="rId5" cstate="print"/>
          <a:srcRect/>
          <a:stretch>
            <a:fillRect/>
          </a:stretch>
        </p:blipFill>
        <p:spPr bwMode="auto">
          <a:xfrm>
            <a:off x="2561967" y="1914839"/>
            <a:ext cx="3997842" cy="1838451"/>
          </a:xfrm>
          <a:prstGeom prst="rect">
            <a:avLst/>
          </a:prstGeom>
          <a:noFill/>
          <a:ln w="9525">
            <a:noFill/>
            <a:miter lim="800000"/>
            <a:headEnd/>
            <a:tailEnd/>
          </a:ln>
        </p:spPr>
      </p:pic>
    </p:spTree>
    <p:extLst>
      <p:ext uri="{BB962C8B-B14F-4D97-AF65-F5344CB8AC3E}">
        <p14:creationId xmlns:p14="http://schemas.microsoft.com/office/powerpoint/2010/main" xmlns="" val="2332861372"/>
      </p:ext>
    </p:extLst>
  </p:cSld>
  <p:clrMapOvr>
    <a:masterClrMapping/>
  </p:clrMapOvr>
  <p:transition>
    <p:fade/>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0904" y="1150857"/>
            <a:ext cx="7544440" cy="666751"/>
          </a:xfrm>
        </p:spPr>
        <p:txBody>
          <a:bodyPr/>
          <a:lstStyle/>
          <a:p>
            <a:r>
              <a:rPr lang="en-US" sz="3000" dirty="0" smtClean="0"/>
              <a:t>Can we balance the pipeline?</a:t>
            </a:r>
            <a:endParaRPr lang="en-US" sz="3000" dirty="0"/>
          </a:p>
        </p:txBody>
      </p:sp>
      <p:pic>
        <p:nvPicPr>
          <p:cNvPr id="6" name="Picture 5" descr="(Pipelined Schedule - Task Format)">
            <a:hlinkClick r:id="rId2"/>
          </p:cNvPr>
          <p:cNvPicPr/>
          <p:nvPr/>
        </p:nvPicPr>
        <p:blipFill>
          <a:blip r:embed="rId3" cstate="print"/>
          <a:srcRect/>
          <a:stretch>
            <a:fillRect/>
          </a:stretch>
        </p:blipFill>
        <p:spPr bwMode="auto">
          <a:xfrm>
            <a:off x="2025588" y="2343114"/>
            <a:ext cx="5205571" cy="3282194"/>
          </a:xfrm>
          <a:prstGeom prst="rect">
            <a:avLst/>
          </a:prstGeom>
          <a:noFill/>
          <a:ln w="9525">
            <a:noFill/>
            <a:miter lim="800000"/>
            <a:headEnd/>
            <a:tailEnd/>
          </a:ln>
        </p:spPr>
      </p:pic>
    </p:spTree>
    <p:extLst>
      <p:ext uri="{BB962C8B-B14F-4D97-AF65-F5344CB8AC3E}">
        <p14:creationId xmlns:p14="http://schemas.microsoft.com/office/powerpoint/2010/main" xmlns="" val="2526238185"/>
      </p:ext>
    </p:extLst>
  </p:cSld>
  <p:clrMapOvr>
    <a:masterClrMapping/>
  </p:clrMapOvr>
  <p:transition>
    <p:fade/>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JPEG Encoding – Load Balancing</a:t>
            </a:r>
            <a:endParaRPr lang="en-US" dirty="0"/>
          </a:p>
        </p:txBody>
      </p:sp>
      <p:sp>
        <p:nvSpPr>
          <p:cNvPr id="3" name="Text Placeholder 2"/>
          <p:cNvSpPr>
            <a:spLocks noGrp="1"/>
          </p:cNvSpPr>
          <p:nvPr>
            <p:ph type="body" sz="quarter" idx="10"/>
          </p:nvPr>
        </p:nvSpPr>
        <p:spPr>
          <a:xfrm>
            <a:off x="533399" y="1062312"/>
            <a:ext cx="8277225" cy="5125837"/>
          </a:xfrm>
        </p:spPr>
        <p:txBody>
          <a:bodyPr/>
          <a:lstStyle/>
          <a:p>
            <a:r>
              <a:rPr lang="en-US" dirty="0" smtClean="0"/>
              <a:t>Run 7 1</a:t>
            </a:r>
            <a:r>
              <a:rPr lang="en-US" baseline="30000" dirty="0" smtClean="0"/>
              <a:t>st</a:t>
            </a:r>
            <a:r>
              <a:rPr lang="en-US" dirty="0" smtClean="0"/>
              <a:t> stages in parallel with 7 2</a:t>
            </a:r>
            <a:r>
              <a:rPr lang="en-US" baseline="30000" dirty="0" smtClean="0"/>
              <a:t>nd</a:t>
            </a:r>
            <a:r>
              <a:rPr lang="en-US" dirty="0" smtClean="0"/>
              <a:t> stages running in serial</a:t>
            </a:r>
          </a:p>
          <a:p>
            <a:r>
              <a:rPr lang="en-US" dirty="0" smtClean="0"/>
              <a:t>Result: </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Requires 8 cores to run balanced</a:t>
            </a:r>
          </a:p>
          <a:p>
            <a:r>
              <a:rPr lang="en-US" dirty="0" smtClean="0"/>
              <a:t>Sensitive to profile of functions</a:t>
            </a:r>
            <a:endParaRPr lang="en-US" dirty="0"/>
          </a:p>
        </p:txBody>
      </p:sp>
      <p:pic>
        <p:nvPicPr>
          <p:cNvPr id="4" name="Picture 3" descr="(Pipelined Schedule - Task Format)">
            <a:hlinkClick r:id="rId2"/>
          </p:cNvPr>
          <p:cNvPicPr/>
          <p:nvPr/>
        </p:nvPicPr>
        <p:blipFill>
          <a:blip r:embed="rId3" cstate="print"/>
          <a:srcRect/>
          <a:stretch>
            <a:fillRect/>
          </a:stretch>
        </p:blipFill>
        <p:spPr bwMode="auto">
          <a:xfrm>
            <a:off x="1828800" y="2072640"/>
            <a:ext cx="5486400" cy="2712720"/>
          </a:xfrm>
          <a:prstGeom prst="rect">
            <a:avLst/>
          </a:prstGeom>
          <a:noFill/>
          <a:ln w="9525">
            <a:noFill/>
            <a:miter lim="800000"/>
            <a:headEnd/>
            <a:tailEnd/>
          </a:ln>
        </p:spPr>
      </p:pic>
    </p:spTree>
    <p:extLst>
      <p:ext uri="{BB962C8B-B14F-4D97-AF65-F5344CB8AC3E}">
        <p14:creationId xmlns:p14="http://schemas.microsoft.com/office/powerpoint/2010/main" xmlns="" val="3224105457"/>
      </p:ext>
    </p:extLst>
  </p:cSld>
  <p:clrMapOvr>
    <a:masterClrMapping/>
  </p:clrMapOvr>
  <p:transition>
    <p:fade/>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dirty="0" smtClean="0"/>
              <a:t>Change the Rules</a:t>
            </a:r>
          </a:p>
        </p:txBody>
      </p:sp>
      <p:sp>
        <p:nvSpPr>
          <p:cNvPr id="79875" name="Content Placeholder 2"/>
          <p:cNvSpPr>
            <a:spLocks noGrp="1"/>
          </p:cNvSpPr>
          <p:nvPr>
            <p:ph type="body" sz="quarter" idx="10"/>
          </p:nvPr>
        </p:nvSpPr>
        <p:spPr/>
        <p:txBody>
          <a:bodyPr>
            <a:normAutofit/>
          </a:bodyPr>
          <a:lstStyle/>
          <a:p>
            <a:pPr>
              <a:spcBef>
                <a:spcPts val="1800"/>
              </a:spcBef>
            </a:pPr>
            <a:r>
              <a:rPr lang="en-US" sz="2400" dirty="0" smtClean="0"/>
              <a:t>If possible, consider changing the algorithm to make it more parallel friendly</a:t>
            </a:r>
          </a:p>
          <a:p>
            <a:pPr>
              <a:spcBef>
                <a:spcPts val="1800"/>
              </a:spcBef>
            </a:pPr>
            <a:r>
              <a:rPr lang="en-US" sz="2400" dirty="0" smtClean="0"/>
              <a:t>For example, JPEG Encoder:</a:t>
            </a:r>
          </a:p>
          <a:p>
            <a:pPr lvl="1">
              <a:spcBef>
                <a:spcPts val="1800"/>
              </a:spcBef>
            </a:pPr>
            <a:r>
              <a:rPr lang="en-US" dirty="0" smtClean="0"/>
              <a:t>JPEG has a strong ordering dependency between </a:t>
            </a:r>
            <a:r>
              <a:rPr lang="en-US" dirty="0" err="1" smtClean="0"/>
              <a:t>macroblocks</a:t>
            </a:r>
            <a:r>
              <a:rPr lang="en-US" dirty="0" smtClean="0"/>
              <a:t> because of the Huffman encoder</a:t>
            </a:r>
          </a:p>
          <a:p>
            <a:pPr lvl="1">
              <a:spcBef>
                <a:spcPts val="1800"/>
              </a:spcBef>
            </a:pPr>
            <a:r>
              <a:rPr lang="en-US" dirty="0" smtClean="0"/>
              <a:t>JPEG includes a rarely used restart marker which allows groups of </a:t>
            </a:r>
            <a:r>
              <a:rPr lang="en-US" dirty="0" err="1" smtClean="0"/>
              <a:t>macroblocks</a:t>
            </a:r>
            <a:r>
              <a:rPr lang="en-US" dirty="0" smtClean="0"/>
              <a:t> to be encoded separately within one image</a:t>
            </a:r>
          </a:p>
          <a:p>
            <a:pPr lvl="1">
              <a:spcBef>
                <a:spcPts val="1800"/>
              </a:spcBef>
            </a:pPr>
            <a:r>
              <a:rPr lang="en-US" sz="2200" dirty="0" smtClean="0"/>
              <a:t>Breaking the image into N groups </a:t>
            </a:r>
            <a:br>
              <a:rPr lang="en-US" sz="2200" dirty="0" smtClean="0"/>
            </a:br>
            <a:r>
              <a:rPr lang="en-US" sz="2200" dirty="0" smtClean="0"/>
              <a:t>allows N </a:t>
            </a:r>
            <a:r>
              <a:rPr lang="en-US" sz="2200" dirty="0" err="1" smtClean="0"/>
              <a:t>Huffmans</a:t>
            </a:r>
            <a:r>
              <a:rPr lang="en-US" sz="2200" dirty="0" smtClean="0"/>
              <a:t> to run in parallel</a:t>
            </a:r>
          </a:p>
          <a:p>
            <a:pPr lvl="1">
              <a:spcBef>
                <a:spcPts val="1800"/>
              </a:spcBef>
            </a:pPr>
            <a:r>
              <a:rPr lang="en-US" sz="2200" dirty="0" smtClean="0"/>
              <a:t>Result – linear scalability</a:t>
            </a:r>
          </a:p>
        </p:txBody>
      </p:sp>
      <p:pic>
        <p:nvPicPr>
          <p:cNvPr id="5" name="Picture 9"/>
          <p:cNvPicPr>
            <a:picLocks noChangeAspect="1" noChangeArrowheads="1"/>
          </p:cNvPicPr>
          <p:nvPr/>
        </p:nvPicPr>
        <p:blipFill>
          <a:blip r:embed="rId2" cstate="print"/>
          <a:srcRect/>
          <a:stretch>
            <a:fillRect/>
          </a:stretch>
        </p:blipFill>
        <p:spPr bwMode="auto">
          <a:xfrm>
            <a:off x="6525679" y="4550644"/>
            <a:ext cx="1545354" cy="1545356"/>
          </a:xfrm>
          <a:prstGeom prst="rect">
            <a:avLst/>
          </a:prstGeom>
          <a:noFill/>
          <a:ln w="38100" algn="ctr">
            <a:noFill/>
            <a:miter lim="800000"/>
            <a:headEnd/>
            <a:tailEnd/>
          </a:ln>
          <a:effectLst>
            <a:outerShdw sx="1000" sy="1000" algn="ctr" rotWithShape="0">
              <a:srgbClr val="000000"/>
            </a:outerShdw>
          </a:effectLst>
        </p:spPr>
      </p:pic>
    </p:spTree>
    <p:extLst>
      <p:ext uri="{BB962C8B-B14F-4D97-AF65-F5344CB8AC3E}">
        <p14:creationId xmlns:p14="http://schemas.microsoft.com/office/powerpoint/2010/main" xmlns="" val="77118062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dirty="0" smtClean="0"/>
              <a:t>What’s Included	</a:t>
            </a:r>
            <a:endParaRPr dirty="0"/>
          </a:p>
        </p:txBody>
      </p:sp>
      <p:sp>
        <p:nvSpPr>
          <p:cNvPr id="6" name="Rectangle 5"/>
          <p:cNvSpPr/>
          <p:nvPr/>
        </p:nvSpPr>
        <p:spPr>
          <a:xfrm>
            <a:off x="2192338" y="4699000"/>
            <a:ext cx="4643437" cy="461963"/>
          </a:xfrm>
          <a:prstGeom prst="rect">
            <a:avLst/>
          </a:prstGeom>
        </p:spPr>
        <p:style>
          <a:lnRef idx="1">
            <a:schemeClr val="accent1"/>
          </a:lnRef>
          <a:fillRef idx="3">
            <a:schemeClr val="accent1"/>
          </a:fillRef>
          <a:effectRef idx="2">
            <a:schemeClr val="accent1"/>
          </a:effectRef>
          <a:fontRef idx="minor">
            <a:schemeClr val="lt1"/>
          </a:fontRef>
        </p:style>
        <p:txBody>
          <a:bodyPr lIns="57150" tIns="28575" rIns="57150" bIns="28575" anchor="ctr"/>
          <a:lstStyle/>
          <a:p>
            <a:pPr algn="ctr">
              <a:defRPr/>
            </a:pPr>
            <a:r>
              <a:rPr lang="en-US" dirty="0"/>
              <a:t>Your Hardware</a:t>
            </a:r>
          </a:p>
        </p:txBody>
      </p:sp>
      <p:sp>
        <p:nvSpPr>
          <p:cNvPr id="7" name="Rectangle 6"/>
          <p:cNvSpPr/>
          <p:nvPr/>
        </p:nvSpPr>
        <p:spPr>
          <a:xfrm>
            <a:off x="2192338" y="4024313"/>
            <a:ext cx="3714750" cy="584200"/>
          </a:xfrm>
          <a:prstGeom prst="rect">
            <a:avLst/>
          </a:prstGeom>
        </p:spPr>
        <p:style>
          <a:lnRef idx="1">
            <a:schemeClr val="accent6"/>
          </a:lnRef>
          <a:fillRef idx="3">
            <a:schemeClr val="accent6"/>
          </a:fillRef>
          <a:effectRef idx="2">
            <a:schemeClr val="accent6"/>
          </a:effectRef>
          <a:fontRef idx="minor">
            <a:schemeClr val="lt1"/>
          </a:fontRef>
        </p:style>
        <p:txBody>
          <a:bodyPr lIns="57150" tIns="28575" rIns="57150" bIns="28575" anchor="ctr"/>
          <a:lstStyle/>
          <a:p>
            <a:pPr algn="ctr">
              <a:defRPr/>
            </a:pPr>
            <a:r>
              <a:rPr lang="en-US" sz="1500" dirty="0"/>
              <a:t>Board Support Package (BSP) and</a:t>
            </a:r>
          </a:p>
          <a:p>
            <a:pPr algn="ctr">
              <a:defRPr/>
            </a:pPr>
            <a:r>
              <a:rPr lang="en-US" sz="1500" dirty="0"/>
              <a:t>Processor Support Package (PSP)</a:t>
            </a:r>
          </a:p>
        </p:txBody>
      </p:sp>
      <p:sp>
        <p:nvSpPr>
          <p:cNvPr id="8" name="Rectangle 7"/>
          <p:cNvSpPr/>
          <p:nvPr/>
        </p:nvSpPr>
        <p:spPr>
          <a:xfrm>
            <a:off x="4422721" y="3429000"/>
            <a:ext cx="2408238" cy="515938"/>
          </a:xfrm>
          <a:prstGeom prst="rect">
            <a:avLst/>
          </a:prstGeom>
        </p:spPr>
        <p:style>
          <a:lnRef idx="1">
            <a:schemeClr val="accent2"/>
          </a:lnRef>
          <a:fillRef idx="3">
            <a:schemeClr val="accent2"/>
          </a:fillRef>
          <a:effectRef idx="2">
            <a:schemeClr val="accent2"/>
          </a:effectRef>
          <a:fontRef idx="minor">
            <a:schemeClr val="lt1"/>
          </a:fontRef>
        </p:style>
        <p:txBody>
          <a:bodyPr lIns="57150" tIns="28575" rIns="57150" bIns="28575" anchor="ctr"/>
          <a:lstStyle/>
          <a:p>
            <a:pPr algn="ctr">
              <a:defRPr/>
            </a:pPr>
            <a:r>
              <a:rPr lang="en-US" dirty="0"/>
              <a:t>Core MQX Services</a:t>
            </a:r>
          </a:p>
        </p:txBody>
      </p:sp>
      <p:sp>
        <p:nvSpPr>
          <p:cNvPr id="9" name="Rectangle 8"/>
          <p:cNvSpPr/>
          <p:nvPr/>
        </p:nvSpPr>
        <p:spPr>
          <a:xfrm>
            <a:off x="2192338" y="2157413"/>
            <a:ext cx="2143125" cy="1787525"/>
          </a:xfrm>
          <a:prstGeom prst="rect">
            <a:avLst/>
          </a:prstGeom>
        </p:spPr>
        <p:style>
          <a:lnRef idx="1">
            <a:schemeClr val="accent2"/>
          </a:lnRef>
          <a:fillRef idx="3">
            <a:schemeClr val="accent2"/>
          </a:fillRef>
          <a:effectRef idx="2">
            <a:schemeClr val="accent2"/>
          </a:effectRef>
          <a:fontRef idx="minor">
            <a:schemeClr val="lt1"/>
          </a:fontRef>
        </p:style>
        <p:txBody>
          <a:bodyPr lIns="57150" tIns="28575" rIns="57150" bIns="28575" anchor="ctr"/>
          <a:lstStyle/>
          <a:p>
            <a:pPr algn="ctr">
              <a:defRPr/>
            </a:pPr>
            <a:r>
              <a:rPr lang="en-US" dirty="0"/>
              <a:t>Optional MQX </a:t>
            </a:r>
          </a:p>
          <a:p>
            <a:pPr algn="ctr">
              <a:defRPr/>
            </a:pPr>
            <a:r>
              <a:rPr lang="en-US" dirty="0"/>
              <a:t>Services</a:t>
            </a:r>
          </a:p>
        </p:txBody>
      </p:sp>
      <p:sp>
        <p:nvSpPr>
          <p:cNvPr id="10" name="Rectangle 9"/>
          <p:cNvSpPr/>
          <p:nvPr/>
        </p:nvSpPr>
        <p:spPr>
          <a:xfrm>
            <a:off x="4430907" y="2171374"/>
            <a:ext cx="595271" cy="1137854"/>
          </a:xfrm>
          <a:prstGeom prst="rect">
            <a:avLst/>
          </a:prstGeom>
        </p:spPr>
        <p:style>
          <a:lnRef idx="1">
            <a:schemeClr val="accent3"/>
          </a:lnRef>
          <a:fillRef idx="3">
            <a:schemeClr val="accent3"/>
          </a:fillRef>
          <a:effectRef idx="2">
            <a:schemeClr val="accent3"/>
          </a:effectRef>
          <a:fontRef idx="minor">
            <a:schemeClr val="lt1"/>
          </a:fontRef>
        </p:style>
        <p:txBody>
          <a:bodyPr vert="vert270" lIns="57150" tIns="28575" rIns="57150" bIns="28575" anchor="ctr"/>
          <a:lstStyle/>
          <a:p>
            <a:pPr algn="ctr">
              <a:defRPr/>
            </a:pPr>
            <a:r>
              <a:rPr lang="en-US" sz="1500" dirty="0"/>
              <a:t>Ethernet</a:t>
            </a:r>
          </a:p>
          <a:p>
            <a:pPr algn="ctr">
              <a:defRPr/>
            </a:pPr>
            <a:r>
              <a:rPr lang="en-US" sz="1500" dirty="0"/>
              <a:t>(RTCS)</a:t>
            </a:r>
          </a:p>
        </p:txBody>
      </p:sp>
      <p:sp>
        <p:nvSpPr>
          <p:cNvPr id="11" name="Rectangle 10"/>
          <p:cNvSpPr/>
          <p:nvPr/>
        </p:nvSpPr>
        <p:spPr>
          <a:xfrm>
            <a:off x="5105546" y="2174010"/>
            <a:ext cx="555585" cy="1137854"/>
          </a:xfrm>
          <a:prstGeom prst="rect">
            <a:avLst/>
          </a:prstGeom>
        </p:spPr>
        <p:style>
          <a:lnRef idx="1">
            <a:schemeClr val="accent3"/>
          </a:lnRef>
          <a:fillRef idx="3">
            <a:schemeClr val="accent3"/>
          </a:fillRef>
          <a:effectRef idx="2">
            <a:schemeClr val="accent3"/>
          </a:effectRef>
          <a:fontRef idx="minor">
            <a:schemeClr val="lt1"/>
          </a:fontRef>
        </p:style>
        <p:txBody>
          <a:bodyPr vert="vert270" lIns="57150" tIns="28575" rIns="57150" bIns="28575" anchor="ctr"/>
          <a:lstStyle/>
          <a:p>
            <a:pPr algn="ctr">
              <a:defRPr/>
            </a:pPr>
            <a:r>
              <a:rPr lang="en-US" sz="1500" dirty="0"/>
              <a:t>File System</a:t>
            </a:r>
          </a:p>
        </p:txBody>
      </p:sp>
      <p:sp>
        <p:nvSpPr>
          <p:cNvPr id="12" name="Rectangle 11"/>
          <p:cNvSpPr/>
          <p:nvPr/>
        </p:nvSpPr>
        <p:spPr>
          <a:xfrm>
            <a:off x="5740500" y="2176646"/>
            <a:ext cx="507961" cy="1137854"/>
          </a:xfrm>
          <a:prstGeom prst="rect">
            <a:avLst/>
          </a:prstGeom>
        </p:spPr>
        <p:style>
          <a:lnRef idx="1">
            <a:schemeClr val="accent3"/>
          </a:lnRef>
          <a:fillRef idx="3">
            <a:schemeClr val="accent3"/>
          </a:fillRef>
          <a:effectRef idx="2">
            <a:schemeClr val="accent3"/>
          </a:effectRef>
          <a:fontRef idx="minor">
            <a:schemeClr val="lt1"/>
          </a:fontRef>
        </p:style>
        <p:txBody>
          <a:bodyPr vert="vert270" lIns="57150" tIns="28575" rIns="57150" bIns="28575" anchor="ctr"/>
          <a:lstStyle/>
          <a:p>
            <a:pPr algn="ctr">
              <a:defRPr/>
            </a:pPr>
            <a:r>
              <a:rPr lang="en-US" sz="1500" dirty="0"/>
              <a:t>USB Host</a:t>
            </a:r>
          </a:p>
        </p:txBody>
      </p:sp>
      <p:sp>
        <p:nvSpPr>
          <p:cNvPr id="13" name="Rectangle 12"/>
          <p:cNvSpPr/>
          <p:nvPr/>
        </p:nvSpPr>
        <p:spPr>
          <a:xfrm>
            <a:off x="5986436" y="4024313"/>
            <a:ext cx="846137" cy="581025"/>
          </a:xfrm>
          <a:prstGeom prst="rect">
            <a:avLst/>
          </a:prstGeom>
        </p:spPr>
        <p:style>
          <a:lnRef idx="1">
            <a:schemeClr val="accent6"/>
          </a:lnRef>
          <a:fillRef idx="3">
            <a:schemeClr val="accent6"/>
          </a:fillRef>
          <a:effectRef idx="2">
            <a:schemeClr val="accent6"/>
          </a:effectRef>
          <a:fontRef idx="minor">
            <a:schemeClr val="lt1"/>
          </a:fontRef>
        </p:style>
        <p:txBody>
          <a:bodyPr lIns="57150" tIns="28575" rIns="57150" bIns="28575" anchor="ctr"/>
          <a:lstStyle/>
          <a:p>
            <a:pPr algn="ctr">
              <a:defRPr/>
            </a:pPr>
            <a:r>
              <a:rPr lang="en-US" sz="1500" dirty="0"/>
              <a:t>Drivers</a:t>
            </a:r>
          </a:p>
        </p:txBody>
      </p:sp>
      <p:sp>
        <p:nvSpPr>
          <p:cNvPr id="14" name="Rectangle 13"/>
          <p:cNvSpPr/>
          <p:nvPr/>
        </p:nvSpPr>
        <p:spPr>
          <a:xfrm>
            <a:off x="6322542" y="2179281"/>
            <a:ext cx="510611" cy="1137854"/>
          </a:xfrm>
          <a:prstGeom prst="rect">
            <a:avLst/>
          </a:prstGeom>
        </p:spPr>
        <p:style>
          <a:lnRef idx="1">
            <a:schemeClr val="accent3"/>
          </a:lnRef>
          <a:fillRef idx="3">
            <a:schemeClr val="accent3"/>
          </a:fillRef>
          <a:effectRef idx="2">
            <a:schemeClr val="accent3"/>
          </a:effectRef>
          <a:fontRef idx="minor">
            <a:schemeClr val="lt1"/>
          </a:fontRef>
        </p:style>
        <p:txBody>
          <a:bodyPr vert="vert270" lIns="57150" tIns="28575" rIns="57150" bIns="28575" anchor="ctr"/>
          <a:lstStyle/>
          <a:p>
            <a:pPr algn="ctr">
              <a:defRPr/>
            </a:pPr>
            <a:r>
              <a:rPr lang="en-US" sz="1500" dirty="0"/>
              <a:t>USB Device</a:t>
            </a:r>
          </a:p>
        </p:txBody>
      </p:sp>
      <p:sp>
        <p:nvSpPr>
          <p:cNvPr id="15" name="Rectangle 14"/>
          <p:cNvSpPr/>
          <p:nvPr/>
        </p:nvSpPr>
        <p:spPr>
          <a:xfrm>
            <a:off x="2192338" y="1617663"/>
            <a:ext cx="4643437" cy="463550"/>
          </a:xfrm>
          <a:prstGeom prst="rect">
            <a:avLst/>
          </a:prstGeom>
        </p:spPr>
        <p:style>
          <a:lnRef idx="1">
            <a:schemeClr val="accent5"/>
          </a:lnRef>
          <a:fillRef idx="3">
            <a:schemeClr val="accent5"/>
          </a:fillRef>
          <a:effectRef idx="2">
            <a:schemeClr val="accent5"/>
          </a:effectRef>
          <a:fontRef idx="minor">
            <a:schemeClr val="lt1"/>
          </a:fontRef>
        </p:style>
        <p:txBody>
          <a:bodyPr lIns="57150" tIns="28575" rIns="57150" bIns="28575" anchor="ctr"/>
          <a:lstStyle/>
          <a:p>
            <a:pPr algn="ctr">
              <a:defRPr/>
            </a:pPr>
            <a:r>
              <a:rPr lang="en-US" dirty="0"/>
              <a:t>Your Application Code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3" grpId="0" animBg="1"/>
      <p:bldP spid="15"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marL="0" marR="0" indent="0" algn="ctr" defTabSz="914400" rtl="0" eaLnBrk="1" fontAlgn="base" latinLnBrk="0" hangingPunct="1">
              <a:lnSpc>
                <a:spcPct val="100000"/>
              </a:lnSpc>
              <a:spcBef>
                <a:spcPts val="0"/>
              </a:spcBef>
              <a:spcAft>
                <a:spcPct val="0"/>
              </a:spcAft>
              <a:buClrTx/>
              <a:buSzTx/>
              <a:buFontTx/>
              <a:buNone/>
              <a:tabLst/>
              <a:defRPr/>
            </a:pPr>
            <a:r>
              <a:rPr lang="en-US" dirty="0" smtClean="0"/>
              <a:t>Module 7: </a:t>
            </a:r>
            <a:r>
              <a:rPr lang="en-US" sz="3600" i="0" u="none" strike="noStrike" kern="1200" cap="none" spc="0" baseline="0" dirty="0" smtClean="0">
                <a:ln>
                  <a:noFill/>
                </a:ln>
                <a:solidFill>
                  <a:schemeClr val="tx1"/>
                </a:solidFill>
                <a:effectLst/>
              </a:rPr>
              <a:t>Summary and Tower Demos</a:t>
            </a:r>
            <a:endParaRPr lang="en-US" dirty="0" smtClean="0">
              <a:effectLst/>
            </a:endParaRPr>
          </a:p>
        </p:txBody>
      </p:sp>
    </p:spTree>
    <p:extLst>
      <p:ext uri="{BB962C8B-B14F-4D97-AF65-F5344CB8AC3E}">
        <p14:creationId xmlns:p14="http://schemas.microsoft.com/office/powerpoint/2010/main" xmlns="" val="3334472593"/>
      </p:ext>
    </p:extLst>
  </p:cSld>
  <p:clrMapOvr>
    <a:masterClrMapping/>
  </p:clrMapOvr>
  <p:transition>
    <p:fade/>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dirty="0" smtClean="0"/>
              <a:t>Summary</a:t>
            </a:r>
            <a:endParaRPr dirty="0"/>
          </a:p>
        </p:txBody>
      </p:sp>
      <p:sp>
        <p:nvSpPr>
          <p:cNvPr id="7" name="Rectangle 11"/>
          <p:cNvSpPr>
            <a:spLocks noChangeArrowheads="1"/>
          </p:cNvSpPr>
          <p:nvPr/>
        </p:nvSpPr>
        <p:spPr bwMode="auto">
          <a:xfrm>
            <a:off x="773113" y="1239838"/>
            <a:ext cx="8070850" cy="3662362"/>
          </a:xfrm>
          <a:prstGeom prst="rect">
            <a:avLst/>
          </a:prstGeom>
          <a:noFill/>
          <a:ln w="9525">
            <a:noFill/>
            <a:miter lim="800000"/>
            <a:headEnd/>
            <a:tailEnd/>
          </a:ln>
        </p:spPr>
        <p:txBody>
          <a:bodyPr/>
          <a:lstStyle/>
          <a:p>
            <a:pPr marL="119063" indent="-119063">
              <a:spcBef>
                <a:spcPts val="1200"/>
              </a:spcBef>
              <a:buClr>
                <a:schemeClr val="tx1"/>
              </a:buClr>
              <a:buFont typeface="Arial" pitchFamily="34" charset="0"/>
              <a:buChar char="•"/>
              <a:defRPr/>
            </a:pPr>
            <a:r>
              <a:rPr lang="en-US" b="1" dirty="0">
                <a:solidFill>
                  <a:schemeClr val="accent2"/>
                </a:solidFill>
                <a:latin typeface="Arial" charset="0"/>
              </a:rPr>
              <a:t>Intelligent Integration </a:t>
            </a:r>
            <a:r>
              <a:rPr lang="en-US" dirty="0">
                <a:latin typeface="Arial" charset="0"/>
              </a:rPr>
              <a:t>– The right design, the right peripherals,</a:t>
            </a:r>
            <a:r>
              <a:rPr lang="en-US" dirty="0" smtClean="0">
                <a:latin typeface="Arial" charset="0"/>
              </a:rPr>
              <a:t> </a:t>
            </a:r>
            <a:br>
              <a:rPr lang="en-US" dirty="0" smtClean="0">
                <a:latin typeface="Arial" charset="0"/>
              </a:rPr>
            </a:br>
            <a:r>
              <a:rPr lang="en-US" dirty="0" smtClean="0">
                <a:latin typeface="Arial" charset="0"/>
              </a:rPr>
              <a:t>with </a:t>
            </a:r>
            <a:r>
              <a:rPr lang="en-US" dirty="0">
                <a:latin typeface="Arial" charset="0"/>
              </a:rPr>
              <a:t>the power efficiency you want, optimized for your </a:t>
            </a:r>
            <a:r>
              <a:rPr lang="en-US" dirty="0" smtClean="0">
                <a:latin typeface="Arial" charset="0"/>
              </a:rPr>
              <a:t>application</a:t>
            </a:r>
            <a:endParaRPr lang="en-US" sz="1050" b="1" dirty="0" smtClean="0">
              <a:solidFill>
                <a:schemeClr val="accent2"/>
              </a:solidFill>
              <a:latin typeface="Arial" charset="0"/>
            </a:endParaRPr>
          </a:p>
          <a:p>
            <a:pPr marL="119063" indent="-119063">
              <a:spcBef>
                <a:spcPts val="1200"/>
              </a:spcBef>
              <a:buClr>
                <a:schemeClr val="tx1"/>
              </a:buClr>
              <a:buFont typeface="Arial" pitchFamily="34" charset="0"/>
              <a:buChar char="•"/>
              <a:defRPr/>
            </a:pPr>
            <a:r>
              <a:rPr lang="en-US" b="1" dirty="0">
                <a:solidFill>
                  <a:schemeClr val="accent2"/>
                </a:solidFill>
                <a:latin typeface="Arial" charset="0"/>
              </a:rPr>
              <a:t>Broad, scalable portfolio </a:t>
            </a:r>
            <a:r>
              <a:rPr lang="en-US" dirty="0">
                <a:latin typeface="Arial" charset="0"/>
              </a:rPr>
              <a:t>–</a:t>
            </a:r>
            <a:r>
              <a:rPr lang="en-US" b="1" dirty="0">
                <a:latin typeface="Arial" charset="0"/>
              </a:rPr>
              <a:t> </a:t>
            </a:r>
            <a:r>
              <a:rPr lang="en-US" dirty="0">
                <a:latin typeface="Arial" charset="0"/>
              </a:rPr>
              <a:t>Product portfolios built on common</a:t>
            </a:r>
            <a:r>
              <a:rPr lang="en-US" dirty="0" smtClean="0">
                <a:latin typeface="Arial" charset="0"/>
              </a:rPr>
              <a:t> </a:t>
            </a:r>
            <a:br>
              <a:rPr lang="en-US" dirty="0" smtClean="0">
                <a:latin typeface="Arial" charset="0"/>
              </a:rPr>
            </a:br>
            <a:r>
              <a:rPr lang="en-US" dirty="0" smtClean="0">
                <a:latin typeface="Arial" charset="0"/>
              </a:rPr>
              <a:t>architecture </a:t>
            </a:r>
            <a:r>
              <a:rPr lang="en-US" dirty="0">
                <a:latin typeface="Arial" charset="0"/>
              </a:rPr>
              <a:t>with common </a:t>
            </a:r>
            <a:r>
              <a:rPr lang="en-US" dirty="0" smtClean="0">
                <a:latin typeface="Arial" charset="0"/>
              </a:rPr>
              <a:t>tools</a:t>
            </a:r>
          </a:p>
          <a:p>
            <a:pPr marL="119063" indent="-119063">
              <a:spcBef>
                <a:spcPts val="1200"/>
              </a:spcBef>
              <a:buClr>
                <a:schemeClr val="tx1"/>
              </a:buClr>
              <a:buFont typeface="Arial" pitchFamily="34" charset="0"/>
              <a:buChar char="•"/>
              <a:defRPr/>
            </a:pPr>
            <a:r>
              <a:rPr lang="en-US" b="1" dirty="0" smtClean="0">
                <a:solidFill>
                  <a:schemeClr val="accent2"/>
                </a:solidFill>
                <a:latin typeface="Arial" charset="0"/>
              </a:rPr>
              <a:t>Leading </a:t>
            </a:r>
            <a:r>
              <a:rPr lang="en-US" b="1" dirty="0" err="1" smtClean="0">
                <a:solidFill>
                  <a:schemeClr val="accent2"/>
                </a:solidFill>
                <a:latin typeface="Arial" charset="0"/>
              </a:rPr>
              <a:t>QorIQ</a:t>
            </a:r>
            <a:r>
              <a:rPr lang="en-US" b="1" dirty="0" smtClean="0">
                <a:solidFill>
                  <a:schemeClr val="accent2"/>
                </a:solidFill>
                <a:latin typeface="Arial" charset="0"/>
              </a:rPr>
              <a:t> Portfolio </a:t>
            </a:r>
            <a:r>
              <a:rPr lang="en-US" dirty="0" smtClean="0">
                <a:latin typeface="Arial" charset="0"/>
              </a:rPr>
              <a:t>– </a:t>
            </a:r>
            <a:r>
              <a:rPr lang="en-US" dirty="0" smtClean="0">
                <a:solidFill>
                  <a:schemeClr val="tx1">
                    <a:lumMod val="85000"/>
                    <a:lumOff val="15000"/>
                  </a:schemeClr>
                </a:solidFill>
                <a:effectLst>
                  <a:outerShdw blurRad="152400" dist="25400" dir="5400000" algn="t" rotWithShape="0">
                    <a:schemeClr val="bg1"/>
                  </a:outerShdw>
                </a:effectLst>
                <a:latin typeface="Arial" charset="0"/>
              </a:rPr>
              <a:t>An expanding, innovative portfolio </a:t>
            </a:r>
            <a:br>
              <a:rPr lang="en-US" dirty="0" smtClean="0">
                <a:solidFill>
                  <a:schemeClr val="tx1">
                    <a:lumMod val="85000"/>
                    <a:lumOff val="15000"/>
                  </a:schemeClr>
                </a:solidFill>
                <a:effectLst>
                  <a:outerShdw blurRad="152400" dist="25400" dir="5400000" algn="t" rotWithShape="0">
                    <a:schemeClr val="bg1"/>
                  </a:outerShdw>
                </a:effectLst>
                <a:latin typeface="Arial" charset="0"/>
              </a:rPr>
            </a:br>
            <a:r>
              <a:rPr lang="en-US" dirty="0" smtClean="0">
                <a:solidFill>
                  <a:schemeClr val="tx1">
                    <a:lumMod val="85000"/>
                    <a:lumOff val="15000"/>
                  </a:schemeClr>
                </a:solidFill>
                <a:effectLst>
                  <a:outerShdw blurRad="152400" dist="25400" dir="5400000" algn="t" rotWithShape="0">
                    <a:schemeClr val="bg1"/>
                  </a:outerShdw>
                </a:effectLst>
                <a:latin typeface="Arial" charset="0"/>
              </a:rPr>
              <a:t>from 800 DMIPS to 58,000 DMIPS</a:t>
            </a:r>
            <a:r>
              <a:rPr lang="en-US" b="1" dirty="0" smtClean="0">
                <a:solidFill>
                  <a:schemeClr val="accent2"/>
                </a:solidFill>
                <a:latin typeface="Arial" charset="0"/>
              </a:rPr>
              <a:t>   </a:t>
            </a:r>
            <a:endParaRPr lang="en-US" sz="1100" b="1" dirty="0" smtClean="0">
              <a:solidFill>
                <a:schemeClr val="accent2"/>
              </a:solidFill>
              <a:latin typeface="Arial" charset="0"/>
            </a:endParaRPr>
          </a:p>
          <a:p>
            <a:pPr marL="119063" indent="-119063">
              <a:spcBef>
                <a:spcPts val="1200"/>
              </a:spcBef>
              <a:buClr>
                <a:schemeClr val="tx1"/>
              </a:buClr>
              <a:buFont typeface="Arial" pitchFamily="34" charset="0"/>
              <a:buChar char="•"/>
              <a:defRPr/>
            </a:pPr>
            <a:r>
              <a:rPr lang="en-US" b="1" dirty="0" smtClean="0">
                <a:solidFill>
                  <a:schemeClr val="accent2"/>
                </a:solidFill>
                <a:latin typeface="Arial" charset="0"/>
              </a:rPr>
              <a:t>Innovative </a:t>
            </a:r>
            <a:r>
              <a:rPr lang="en-US" b="1" dirty="0">
                <a:solidFill>
                  <a:schemeClr val="accent2"/>
                </a:solidFill>
                <a:latin typeface="Arial" charset="0"/>
              </a:rPr>
              <a:t>Wireless Solutions </a:t>
            </a:r>
            <a:r>
              <a:rPr lang="en-US" dirty="0">
                <a:latin typeface="Arial" charset="0"/>
              </a:rPr>
              <a:t>– Qonverge portfolio offers a</a:t>
            </a:r>
            <a:r>
              <a:rPr lang="en-US" dirty="0" smtClean="0">
                <a:latin typeface="Arial" charset="0"/>
              </a:rPr>
              <a:t> </a:t>
            </a:r>
            <a:br>
              <a:rPr lang="en-US" dirty="0" smtClean="0">
                <a:latin typeface="Arial" charset="0"/>
              </a:rPr>
            </a:br>
            <a:r>
              <a:rPr lang="en-US" dirty="0" smtClean="0">
                <a:latin typeface="Arial" charset="0"/>
              </a:rPr>
              <a:t>range </a:t>
            </a:r>
            <a:r>
              <a:rPr lang="en-US" dirty="0">
                <a:latin typeface="Arial" charset="0"/>
              </a:rPr>
              <a:t>of solutions from small cells to large cells</a:t>
            </a:r>
            <a:endParaRPr lang="en-US" b="1" dirty="0">
              <a:latin typeface="Arial" charset="0"/>
            </a:endParaRPr>
          </a:p>
        </p:txBody>
      </p:sp>
      <p:sp>
        <p:nvSpPr>
          <p:cNvPr id="8" name="TextBox 7"/>
          <p:cNvSpPr txBox="1"/>
          <p:nvPr/>
        </p:nvSpPr>
        <p:spPr>
          <a:xfrm>
            <a:off x="353483" y="4813288"/>
            <a:ext cx="8532813" cy="892175"/>
          </a:xfrm>
          <a:prstGeom prst="rect">
            <a:avLst/>
          </a:prstGeom>
          <a:solidFill>
            <a:schemeClr val="tx1">
              <a:lumMod val="85000"/>
              <a:lumOff val="15000"/>
            </a:schemeClr>
          </a:solidFill>
        </p:spPr>
        <p:txBody>
          <a:bodyPr>
            <a:spAutoFit/>
          </a:bodyPr>
          <a:lstStyle/>
          <a:p>
            <a:pPr algn="r">
              <a:defRPr/>
            </a:pPr>
            <a:r>
              <a:rPr lang="en-US" sz="2400" b="1" dirty="0">
                <a:solidFill>
                  <a:schemeClr val="bg1"/>
                </a:solidFill>
                <a:latin typeface="Arial" charset="0"/>
              </a:rPr>
              <a:t>A More Connected World</a:t>
            </a:r>
          </a:p>
          <a:p>
            <a:pPr algn="r">
              <a:defRPr/>
            </a:pPr>
            <a:r>
              <a:rPr lang="en-US" sz="2800" i="1" dirty="0">
                <a:solidFill>
                  <a:schemeClr val="bg1"/>
                </a:solidFill>
                <a:latin typeface="Arial" charset="0"/>
              </a:rPr>
              <a:t>Let’s Make It</a:t>
            </a:r>
          </a:p>
        </p:txBody>
      </p:sp>
      <p:pic>
        <p:nvPicPr>
          <p:cNvPr id="38917" name="Picture 2"/>
          <p:cNvPicPr>
            <a:picLocks noChangeAspect="1" noChangeArrowheads="1"/>
          </p:cNvPicPr>
          <p:nvPr/>
        </p:nvPicPr>
        <p:blipFill>
          <a:blip r:embed="rId3" cstate="print"/>
          <a:srcRect t="2899" b="5797"/>
          <a:stretch>
            <a:fillRect/>
          </a:stretch>
        </p:blipFill>
        <p:spPr bwMode="auto">
          <a:xfrm>
            <a:off x="7583488" y="0"/>
            <a:ext cx="1560512" cy="1068388"/>
          </a:xfrm>
          <a:prstGeom prst="rect">
            <a:avLst/>
          </a:prstGeom>
          <a:noFill/>
          <a:ln w="9525">
            <a:noFill/>
            <a:miter lim="800000"/>
            <a:headEnd/>
            <a:tailEnd/>
          </a:ln>
        </p:spPr>
      </p:pic>
    </p:spTree>
    <p:extLst>
      <p:ext uri="{BB962C8B-B14F-4D97-AF65-F5344CB8AC3E}">
        <p14:creationId xmlns:p14="http://schemas.microsoft.com/office/powerpoint/2010/main" xmlns="" val="3189163985"/>
      </p:ext>
    </p:extLst>
  </p:cSld>
  <p:clrMapOvr>
    <a:masterClrMapping/>
  </p:clrMapOvr>
  <p:transition>
    <p:fade/>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dirty="0" smtClean="0"/>
              <a:t>Get your Design Started Today</a:t>
            </a:r>
            <a:endParaRPr dirty="0"/>
          </a:p>
        </p:txBody>
      </p:sp>
      <p:sp>
        <p:nvSpPr>
          <p:cNvPr id="39939" name="Text Placeholder 2"/>
          <p:cNvSpPr>
            <a:spLocks noGrp="1"/>
          </p:cNvSpPr>
          <p:nvPr>
            <p:ph type="body" sz="quarter" idx="10"/>
          </p:nvPr>
        </p:nvSpPr>
        <p:spPr>
          <a:xfrm>
            <a:off x="533400" y="1066800"/>
            <a:ext cx="5054600" cy="4667250"/>
          </a:xfrm>
        </p:spPr>
        <p:txBody>
          <a:bodyPr/>
          <a:lstStyle/>
          <a:p>
            <a:pPr>
              <a:buFont typeface="Arial" pitchFamily="34" charset="0"/>
              <a:buNone/>
            </a:pPr>
            <a:r>
              <a:rPr lang="en-US" sz="2000" b="1" dirty="0" smtClean="0"/>
              <a:t>Place your order for a </a:t>
            </a:r>
            <a:r>
              <a:rPr lang="en-US" sz="2000" b="1" dirty="0" smtClean="0">
                <a:solidFill>
                  <a:srgbClr val="FF0000"/>
                </a:solidFill>
              </a:rPr>
              <a:t>FREE</a:t>
            </a:r>
            <a:r>
              <a:rPr lang="en-US" sz="2000" b="1" dirty="0" smtClean="0"/>
              <a:t> TWR-P1025</a:t>
            </a:r>
          </a:p>
          <a:p>
            <a:r>
              <a:rPr lang="en-US" sz="2000" dirty="0" smtClean="0"/>
              <a:t>Access freescale.com/TWR-P1025 and click the “Buy Direct” button(s) to add the TWR-P1025 tool to your shopping cart</a:t>
            </a:r>
          </a:p>
          <a:p>
            <a:pPr>
              <a:buNone/>
            </a:pPr>
            <a:r>
              <a:rPr lang="en-US" sz="2000" dirty="0" smtClean="0"/>
              <a:t>• Enter coupon code XXXXXXX and click “Update Basket”</a:t>
            </a:r>
          </a:p>
          <a:p>
            <a:pPr>
              <a:buNone/>
            </a:pPr>
            <a:r>
              <a:rPr lang="en-US" sz="2000" dirty="0" smtClean="0"/>
              <a:t>• Proceed to checkout and complete </a:t>
            </a:r>
            <a:br>
              <a:rPr lang="en-US" sz="2000" dirty="0" smtClean="0"/>
            </a:br>
            <a:r>
              <a:rPr lang="en-US" sz="2000" dirty="0" smtClean="0"/>
              <a:t>your order</a:t>
            </a:r>
          </a:p>
        </p:txBody>
      </p:sp>
      <p:pic>
        <p:nvPicPr>
          <p:cNvPr id="39940" name="Picture 3"/>
          <p:cNvPicPr>
            <a:picLocks noGrp="1" noChangeAspect="1" noChangeArrowheads="1"/>
          </p:cNvPicPr>
          <p:nvPr>
            <p:ph type="pic" sz="quarter" idx="11"/>
          </p:nvPr>
        </p:nvPicPr>
        <p:blipFill>
          <a:blip r:embed="rId3" cstate="print"/>
          <a:srcRect l="5778" t="21327" b="21327"/>
          <a:stretch>
            <a:fillRect/>
          </a:stretch>
        </p:blipFill>
        <p:spPr>
          <a:xfrm>
            <a:off x="5731933" y="1076325"/>
            <a:ext cx="3175530" cy="1736725"/>
          </a:xfrm>
          <a:noFill/>
        </p:spPr>
      </p:pic>
      <p:pic>
        <p:nvPicPr>
          <p:cNvPr id="8" name="Picture 2" descr="http://compass.freescale.net/livelink/livelink/224434779/Board_Top_IMG_3665.jpg?func=doc.Fetch&amp;nodeid=224434779"/>
          <p:cNvPicPr>
            <a:picLocks noGrp="1" noChangeAspect="1" noChangeArrowheads="1"/>
          </p:cNvPicPr>
          <p:nvPr>
            <p:ph type="pic" sz="quarter" idx="13"/>
          </p:nvPr>
        </p:nvPicPr>
        <p:blipFill>
          <a:blip r:embed="rId4" cstate="print"/>
          <a:srcRect l="21367" t="20478" r="19635" b="21774"/>
          <a:stretch>
            <a:fillRect/>
          </a:stretch>
        </p:blipFill>
        <p:spPr bwMode="auto">
          <a:xfrm>
            <a:off x="6072785" y="3384468"/>
            <a:ext cx="2802577" cy="1828800"/>
          </a:xfrm>
          <a:prstGeom prst="rect">
            <a:avLst/>
          </a:prstGeom>
          <a:noFill/>
        </p:spPr>
      </p:pic>
    </p:spTree>
    <p:extLst>
      <p:ext uri="{BB962C8B-B14F-4D97-AF65-F5344CB8AC3E}">
        <p14:creationId xmlns:p14="http://schemas.microsoft.com/office/powerpoint/2010/main" xmlns="" val="874909576"/>
      </p:ext>
    </p:extLst>
  </p:cSld>
  <p:clrMapOvr>
    <a:masterClrMapping/>
  </p:clrMapOvr>
  <p:transition>
    <p:fade/>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ounded Rectangle 85"/>
          <p:cNvSpPr/>
          <p:nvPr/>
        </p:nvSpPr>
        <p:spPr>
          <a:xfrm>
            <a:off x="2992346" y="3608149"/>
            <a:ext cx="1465834" cy="1893471"/>
          </a:xfrm>
          <a:prstGeom prst="roundRect">
            <a:avLst/>
          </a:prstGeom>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dirty="0">
              <a:solidFill>
                <a:srgbClr val="FFFFFF"/>
              </a:solidFill>
            </a:endParaRPr>
          </a:p>
        </p:txBody>
      </p:sp>
      <p:sp>
        <p:nvSpPr>
          <p:cNvPr id="87" name="Rounded Rectangle 86"/>
          <p:cNvSpPr/>
          <p:nvPr/>
        </p:nvSpPr>
        <p:spPr>
          <a:xfrm>
            <a:off x="4882825" y="3608149"/>
            <a:ext cx="1404715" cy="1893471"/>
          </a:xfrm>
          <a:prstGeom prst="roundRect">
            <a:avLst/>
          </a:prstGeom>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dirty="0">
              <a:solidFill>
                <a:srgbClr val="FFFFFF"/>
              </a:solidFill>
            </a:endParaRPr>
          </a:p>
        </p:txBody>
      </p:sp>
      <p:sp>
        <p:nvSpPr>
          <p:cNvPr id="88" name="Rounded Rectangle 87"/>
          <p:cNvSpPr/>
          <p:nvPr/>
        </p:nvSpPr>
        <p:spPr>
          <a:xfrm>
            <a:off x="6712186" y="3608149"/>
            <a:ext cx="1746107" cy="1893471"/>
          </a:xfrm>
          <a:prstGeom prst="roundRect">
            <a:avLst/>
          </a:prstGeom>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dirty="0">
              <a:solidFill>
                <a:srgbClr val="FFFFFF"/>
              </a:solidFill>
            </a:endParaRPr>
          </a:p>
        </p:txBody>
      </p:sp>
      <p:sp>
        <p:nvSpPr>
          <p:cNvPr id="85" name="Rounded Rectangle 84"/>
          <p:cNvSpPr/>
          <p:nvPr/>
        </p:nvSpPr>
        <p:spPr>
          <a:xfrm>
            <a:off x="908996" y="3608149"/>
            <a:ext cx="1658705" cy="1893471"/>
          </a:xfrm>
          <a:prstGeom prst="roundRect">
            <a:avLst/>
          </a:prstGeom>
        </p:spPr>
        <p:style>
          <a:lnRef idx="2">
            <a:schemeClr val="accent4"/>
          </a:lnRef>
          <a:fillRef idx="1">
            <a:schemeClr val="lt1"/>
          </a:fillRef>
          <a:effectRef idx="0">
            <a:schemeClr val="accent4"/>
          </a:effectRef>
          <a:fontRef idx="minor">
            <a:schemeClr val="dk1"/>
          </a:fontRef>
        </p:style>
        <p:txBody>
          <a:bodyPr anchor="ctr"/>
          <a:lstStyle/>
          <a:p>
            <a:pPr algn="ctr">
              <a:defRPr/>
            </a:pPr>
            <a:endParaRPr lang="en-US" dirty="0">
              <a:solidFill>
                <a:srgbClr val="FFFFFF"/>
              </a:solidFill>
            </a:endParaRPr>
          </a:p>
        </p:txBody>
      </p:sp>
      <p:sp>
        <p:nvSpPr>
          <p:cNvPr id="3" name="Title 2"/>
          <p:cNvSpPr>
            <a:spLocks noGrp="1"/>
          </p:cNvSpPr>
          <p:nvPr>
            <p:ph type="title"/>
          </p:nvPr>
        </p:nvSpPr>
        <p:spPr/>
        <p:txBody>
          <a:bodyPr/>
          <a:lstStyle/>
          <a:p>
            <a:pPr>
              <a:defRPr/>
            </a:pPr>
            <a:r>
              <a:rPr dirty="0" smtClean="0"/>
              <a:t>P1 Tower System Demo Kit</a:t>
            </a:r>
            <a:endParaRPr dirty="0"/>
          </a:p>
        </p:txBody>
      </p:sp>
      <p:sp>
        <p:nvSpPr>
          <p:cNvPr id="33810" name="Rectangle 73"/>
          <p:cNvSpPr>
            <a:spLocks noChangeArrowheads="1"/>
          </p:cNvSpPr>
          <p:nvPr/>
        </p:nvSpPr>
        <p:spPr bwMode="auto">
          <a:xfrm>
            <a:off x="2996741" y="4958808"/>
            <a:ext cx="1464733" cy="523220"/>
          </a:xfrm>
          <a:prstGeom prst="rect">
            <a:avLst/>
          </a:prstGeom>
          <a:noFill/>
          <a:ln w="9525">
            <a:noFill/>
            <a:miter lim="800000"/>
            <a:headEnd/>
            <a:tailEnd/>
          </a:ln>
        </p:spPr>
        <p:txBody>
          <a:bodyPr wrap="square">
            <a:spAutoFit/>
          </a:bodyPr>
          <a:lstStyle/>
          <a:p>
            <a:pPr algn="ctr"/>
            <a:r>
              <a:rPr lang="en-US" sz="1400" b="1" dirty="0">
                <a:solidFill>
                  <a:srgbClr val="000000"/>
                </a:solidFill>
              </a:rPr>
              <a:t>Media Streaming</a:t>
            </a:r>
          </a:p>
        </p:txBody>
      </p:sp>
      <p:sp>
        <p:nvSpPr>
          <p:cNvPr id="33811" name="Rectangle 74"/>
          <p:cNvSpPr>
            <a:spLocks noChangeArrowheads="1"/>
          </p:cNvSpPr>
          <p:nvPr/>
        </p:nvSpPr>
        <p:spPr bwMode="auto">
          <a:xfrm>
            <a:off x="6596500" y="5002729"/>
            <a:ext cx="1981200" cy="522288"/>
          </a:xfrm>
          <a:prstGeom prst="rect">
            <a:avLst/>
          </a:prstGeom>
          <a:noFill/>
          <a:ln w="9525">
            <a:noFill/>
            <a:miter lim="800000"/>
            <a:headEnd/>
            <a:tailEnd/>
          </a:ln>
        </p:spPr>
        <p:txBody>
          <a:bodyPr>
            <a:spAutoFit/>
          </a:bodyPr>
          <a:lstStyle/>
          <a:p>
            <a:pPr algn="ctr"/>
            <a:r>
              <a:rPr lang="en-US" sz="1400" b="1" dirty="0">
                <a:solidFill>
                  <a:srgbClr val="000000"/>
                </a:solidFill>
              </a:rPr>
              <a:t>Home </a:t>
            </a:r>
            <a:r>
              <a:rPr lang="en-US" sz="1400" b="1" dirty="0" smtClean="0">
                <a:solidFill>
                  <a:srgbClr val="000000"/>
                </a:solidFill>
              </a:rPr>
              <a:t>Automation</a:t>
            </a:r>
            <a:br>
              <a:rPr lang="en-US" sz="1400" b="1" dirty="0" smtClean="0">
                <a:solidFill>
                  <a:srgbClr val="000000"/>
                </a:solidFill>
              </a:rPr>
            </a:br>
            <a:r>
              <a:rPr lang="en-US" sz="1400" b="1" dirty="0" smtClean="0">
                <a:solidFill>
                  <a:srgbClr val="000000"/>
                </a:solidFill>
              </a:rPr>
              <a:t>&amp; </a:t>
            </a:r>
            <a:r>
              <a:rPr lang="en-US" sz="1400" b="1" dirty="0">
                <a:solidFill>
                  <a:srgbClr val="000000"/>
                </a:solidFill>
              </a:rPr>
              <a:t>Control</a:t>
            </a:r>
          </a:p>
        </p:txBody>
      </p:sp>
      <p:sp>
        <p:nvSpPr>
          <p:cNvPr id="33812" name="Rectangle 75"/>
          <p:cNvSpPr>
            <a:spLocks noChangeArrowheads="1"/>
          </p:cNvSpPr>
          <p:nvPr/>
        </p:nvSpPr>
        <p:spPr bwMode="auto">
          <a:xfrm>
            <a:off x="874380" y="4951929"/>
            <a:ext cx="1716088" cy="523875"/>
          </a:xfrm>
          <a:prstGeom prst="rect">
            <a:avLst/>
          </a:prstGeom>
          <a:noFill/>
          <a:ln w="9525">
            <a:noFill/>
            <a:miter lim="800000"/>
            <a:headEnd/>
            <a:tailEnd/>
          </a:ln>
        </p:spPr>
        <p:txBody>
          <a:bodyPr>
            <a:spAutoFit/>
          </a:bodyPr>
          <a:lstStyle/>
          <a:p>
            <a:pPr algn="ctr"/>
            <a:r>
              <a:rPr lang="en-US" sz="1400" b="1" dirty="0">
                <a:solidFill>
                  <a:srgbClr val="000000"/>
                </a:solidFill>
              </a:rPr>
              <a:t>Wireless  Network Access Point</a:t>
            </a:r>
          </a:p>
        </p:txBody>
      </p:sp>
      <p:sp>
        <p:nvSpPr>
          <p:cNvPr id="33813" name="Rectangle 77"/>
          <p:cNvSpPr>
            <a:spLocks noChangeArrowheads="1"/>
          </p:cNvSpPr>
          <p:nvPr/>
        </p:nvSpPr>
        <p:spPr bwMode="auto">
          <a:xfrm>
            <a:off x="4902401" y="5121792"/>
            <a:ext cx="1380067" cy="313795"/>
          </a:xfrm>
          <a:prstGeom prst="rect">
            <a:avLst/>
          </a:prstGeom>
          <a:noFill/>
          <a:ln w="9525">
            <a:noFill/>
            <a:miter lim="800000"/>
            <a:headEnd/>
            <a:tailEnd/>
          </a:ln>
        </p:spPr>
        <p:txBody>
          <a:bodyPr wrap="square">
            <a:spAutoFit/>
          </a:bodyPr>
          <a:lstStyle/>
          <a:p>
            <a:pPr algn="ctr"/>
            <a:r>
              <a:rPr lang="en-US" sz="1400" b="1" dirty="0">
                <a:solidFill>
                  <a:srgbClr val="000000"/>
                </a:solidFill>
              </a:rPr>
              <a:t>NVR</a:t>
            </a:r>
          </a:p>
        </p:txBody>
      </p:sp>
      <p:pic>
        <p:nvPicPr>
          <p:cNvPr id="33815" name="Picture 5"/>
          <p:cNvPicPr>
            <a:picLocks noChangeAspect="1" noChangeArrowheads="1"/>
          </p:cNvPicPr>
          <p:nvPr/>
        </p:nvPicPr>
        <p:blipFill>
          <a:blip r:embed="rId3" cstate="print"/>
          <a:srcRect/>
          <a:stretch>
            <a:fillRect/>
          </a:stretch>
        </p:blipFill>
        <p:spPr bwMode="auto">
          <a:xfrm>
            <a:off x="3181435" y="3753367"/>
            <a:ext cx="1103312" cy="1206500"/>
          </a:xfrm>
          <a:prstGeom prst="rect">
            <a:avLst/>
          </a:prstGeom>
          <a:noFill/>
          <a:ln w="9525">
            <a:noFill/>
            <a:miter lim="800000"/>
            <a:headEnd/>
            <a:tailEnd/>
          </a:ln>
        </p:spPr>
      </p:pic>
      <p:sp>
        <p:nvSpPr>
          <p:cNvPr id="40" name="Rounded Rectangle 39"/>
          <p:cNvSpPr/>
          <p:nvPr/>
        </p:nvSpPr>
        <p:spPr>
          <a:xfrm>
            <a:off x="588466" y="1351996"/>
            <a:ext cx="3784207" cy="1998618"/>
          </a:xfrm>
          <a:prstGeom prst="round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path path="circle">
              <a:fillToRect t="100000" r="100000"/>
            </a:path>
            <a:tileRect l="-100000" b="-100000"/>
          </a:gra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dirty="0">
              <a:solidFill>
                <a:srgbClr val="FFFFFF"/>
              </a:solidFill>
            </a:endParaRPr>
          </a:p>
        </p:txBody>
      </p:sp>
      <p:sp>
        <p:nvSpPr>
          <p:cNvPr id="33822" name="Rectangle 3"/>
          <p:cNvSpPr>
            <a:spLocks noChangeArrowheads="1"/>
          </p:cNvSpPr>
          <p:nvPr/>
        </p:nvSpPr>
        <p:spPr bwMode="auto">
          <a:xfrm>
            <a:off x="3503613" y="1280042"/>
            <a:ext cx="2771775" cy="2327275"/>
          </a:xfrm>
          <a:prstGeom prst="rect">
            <a:avLst/>
          </a:prstGeom>
          <a:noFill/>
          <a:ln w="9525">
            <a:noFill/>
            <a:miter lim="800000"/>
            <a:headEnd/>
            <a:tailEnd/>
          </a:ln>
        </p:spPr>
        <p:txBody>
          <a:bodyPr/>
          <a:lstStyle/>
          <a:p>
            <a:pPr marL="227013" indent="-227013">
              <a:spcAft>
                <a:spcPts val="1200"/>
              </a:spcAft>
              <a:buClr>
                <a:srgbClr val="00608B"/>
              </a:buClr>
              <a:buSzPct val="80000"/>
            </a:pPr>
            <a:endParaRPr lang="en-US" sz="2000" dirty="0">
              <a:solidFill>
                <a:srgbClr val="000000"/>
              </a:solidFill>
              <a:cs typeface="Arial" pitchFamily="34" charset="0"/>
            </a:endParaRPr>
          </a:p>
          <a:p>
            <a:pPr marL="227013" indent="-227013">
              <a:spcAft>
                <a:spcPts val="1200"/>
              </a:spcAft>
              <a:buClr>
                <a:srgbClr val="00608B"/>
              </a:buClr>
              <a:buSzPct val="80000"/>
              <a:buFont typeface="Arial" pitchFamily="34" charset="0"/>
              <a:buChar char="►"/>
            </a:pPr>
            <a:endParaRPr lang="en-US" sz="2000" dirty="0">
              <a:solidFill>
                <a:srgbClr val="000000"/>
              </a:solidFill>
              <a:cs typeface="Arial" pitchFamily="34" charset="0"/>
            </a:endParaRPr>
          </a:p>
          <a:p>
            <a:pPr marL="227013" indent="-227013">
              <a:spcAft>
                <a:spcPts val="1200"/>
              </a:spcAft>
              <a:buClr>
                <a:srgbClr val="00608B"/>
              </a:buClr>
              <a:buSzPct val="80000"/>
            </a:pPr>
            <a:endParaRPr lang="en-US" sz="2000" dirty="0">
              <a:solidFill>
                <a:srgbClr val="000000"/>
              </a:solidFill>
              <a:cs typeface="Arial" pitchFamily="34" charset="0"/>
            </a:endParaRPr>
          </a:p>
        </p:txBody>
      </p:sp>
      <p:pic>
        <p:nvPicPr>
          <p:cNvPr id="33823" name="Picture 2" descr="http://compass.freescale.net/livelink/livelink/224435698/Front_Right_IMG_3660.jpg?func=doc.Fetch&amp;nodeid=224435698"/>
          <p:cNvPicPr>
            <a:picLocks noChangeAspect="1" noChangeArrowheads="1"/>
          </p:cNvPicPr>
          <p:nvPr/>
        </p:nvPicPr>
        <p:blipFill>
          <a:blip r:embed="rId4" cstate="print"/>
          <a:srcRect l="30444" t="8337" r="25740" b="18288"/>
          <a:stretch>
            <a:fillRect/>
          </a:stretch>
        </p:blipFill>
        <p:spPr bwMode="auto">
          <a:xfrm>
            <a:off x="5050564" y="3758129"/>
            <a:ext cx="1109663" cy="1239838"/>
          </a:xfrm>
          <a:prstGeom prst="rect">
            <a:avLst/>
          </a:prstGeom>
          <a:noFill/>
          <a:ln w="9525">
            <a:noFill/>
            <a:miter lim="800000"/>
            <a:headEnd/>
            <a:tailEnd/>
          </a:ln>
        </p:spPr>
      </p:pic>
      <p:pic>
        <p:nvPicPr>
          <p:cNvPr id="33824" name="Picture 14" descr="http://www.mouser.com/images/freescale/images/TWR-LCD_BD.jpg"/>
          <p:cNvPicPr>
            <a:picLocks noChangeAspect="1" noChangeArrowheads="1"/>
          </p:cNvPicPr>
          <p:nvPr/>
        </p:nvPicPr>
        <p:blipFill>
          <a:blip r:embed="rId5" cstate="print"/>
          <a:srcRect/>
          <a:stretch>
            <a:fillRect/>
          </a:stretch>
        </p:blipFill>
        <p:spPr bwMode="auto">
          <a:xfrm>
            <a:off x="7002900" y="3777179"/>
            <a:ext cx="1206500" cy="1206500"/>
          </a:xfrm>
          <a:prstGeom prst="rect">
            <a:avLst/>
          </a:prstGeom>
          <a:noFill/>
          <a:ln w="9525">
            <a:noFill/>
            <a:miter lim="800000"/>
            <a:headEnd/>
            <a:tailEnd/>
          </a:ln>
        </p:spPr>
      </p:pic>
      <p:pic>
        <p:nvPicPr>
          <p:cNvPr id="33825" name="Picture 2" descr="http://compass.freescale.net/livelink/livelink/224434779/Board_Top_IMG_3665.jpg?func=doc.Fetch&amp;nodeid=224434779"/>
          <p:cNvPicPr>
            <a:picLocks noChangeAspect="1" noChangeArrowheads="1"/>
          </p:cNvPicPr>
          <p:nvPr/>
        </p:nvPicPr>
        <p:blipFill>
          <a:blip r:embed="rId6" cstate="print"/>
          <a:srcRect l="21304" t="23164" r="23625" b="22235"/>
          <a:stretch>
            <a:fillRect/>
          </a:stretch>
        </p:blipFill>
        <p:spPr bwMode="auto">
          <a:xfrm>
            <a:off x="1106155" y="4054992"/>
            <a:ext cx="1284288" cy="847725"/>
          </a:xfrm>
          <a:prstGeom prst="rect">
            <a:avLst/>
          </a:prstGeom>
          <a:noFill/>
          <a:ln w="9525">
            <a:noFill/>
            <a:miter lim="800000"/>
            <a:headEnd/>
            <a:tailEnd/>
          </a:ln>
        </p:spPr>
      </p:pic>
      <p:pic>
        <p:nvPicPr>
          <p:cNvPr id="33826" name="Picture 4" descr="http://www.mytek.eu/images/wpea-127n.gif"/>
          <p:cNvPicPr>
            <a:picLocks noChangeAspect="1" noChangeArrowheads="1"/>
          </p:cNvPicPr>
          <p:nvPr/>
        </p:nvPicPr>
        <p:blipFill>
          <a:blip r:embed="rId7" cstate="print"/>
          <a:srcRect l="26183" t="334" r="26497" b="433"/>
          <a:stretch>
            <a:fillRect/>
          </a:stretch>
        </p:blipFill>
        <p:spPr bwMode="auto">
          <a:xfrm rot="-2853716">
            <a:off x="1500119" y="3670024"/>
            <a:ext cx="377825" cy="474662"/>
          </a:xfrm>
          <a:prstGeom prst="rect">
            <a:avLst/>
          </a:prstGeom>
          <a:noFill/>
          <a:ln w="9525">
            <a:noFill/>
            <a:miter lim="800000"/>
            <a:headEnd/>
            <a:tailEnd/>
          </a:ln>
        </p:spPr>
      </p:pic>
      <p:sp>
        <p:nvSpPr>
          <p:cNvPr id="28" name="Oval Callout 27"/>
          <p:cNvSpPr/>
          <p:nvPr/>
        </p:nvSpPr>
        <p:spPr>
          <a:xfrm>
            <a:off x="5641975" y="708025"/>
            <a:ext cx="2466975" cy="234632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Available for demo at lunch and end of </a:t>
            </a:r>
            <a:r>
              <a:rPr lang="en-US" sz="2400" dirty="0" smtClean="0"/>
              <a:t>day</a:t>
            </a:r>
            <a:endParaRPr lang="en-US" sz="2400" dirty="0"/>
          </a:p>
        </p:txBody>
      </p:sp>
      <p:sp>
        <p:nvSpPr>
          <p:cNvPr id="26" name="Rectangle 3"/>
          <p:cNvSpPr>
            <a:spLocks noChangeArrowheads="1"/>
          </p:cNvSpPr>
          <p:nvPr/>
        </p:nvSpPr>
        <p:spPr bwMode="auto">
          <a:xfrm>
            <a:off x="805921" y="1469484"/>
            <a:ext cx="3243262" cy="1911350"/>
          </a:xfrm>
          <a:prstGeom prst="rect">
            <a:avLst/>
          </a:prstGeom>
          <a:noFill/>
          <a:ln w="9525">
            <a:noFill/>
            <a:miter lim="800000"/>
            <a:headEnd/>
            <a:tailEnd/>
          </a:ln>
        </p:spPr>
        <p:txBody>
          <a:bodyPr anchor="ctr"/>
          <a:lstStyle/>
          <a:p>
            <a:pPr marL="227013" indent="-227013" algn="ctr">
              <a:lnSpc>
                <a:spcPct val="95000"/>
              </a:lnSpc>
              <a:spcAft>
                <a:spcPts val="1200"/>
              </a:spcAft>
              <a:buClr>
                <a:srgbClr val="00608B"/>
              </a:buClr>
              <a:buSzPct val="80000"/>
            </a:pPr>
            <a:r>
              <a:rPr lang="en-US" sz="1900" b="1" dirty="0">
                <a:solidFill>
                  <a:srgbClr val="00608B"/>
                </a:solidFill>
                <a:cs typeface="Arial" pitchFamily="34" charset="0"/>
              </a:rPr>
              <a:t>Improved OOBE</a:t>
            </a:r>
            <a:r>
              <a:rPr lang="en-US" sz="1900" b="1" dirty="0" smtClean="0">
                <a:solidFill>
                  <a:srgbClr val="00608B"/>
                </a:solidFill>
                <a:cs typeface="Arial" pitchFamily="34" charset="0"/>
              </a:rPr>
              <a:t> &amp; </a:t>
            </a:r>
            <a:endParaRPr lang="en-US" sz="1900" b="1" dirty="0">
              <a:solidFill>
                <a:srgbClr val="00608B"/>
              </a:solidFill>
              <a:cs typeface="Arial" pitchFamily="34" charset="0"/>
            </a:endParaRPr>
          </a:p>
          <a:p>
            <a:pPr marL="227013" indent="-227013" algn="ctr">
              <a:lnSpc>
                <a:spcPct val="95000"/>
              </a:lnSpc>
              <a:spcAft>
                <a:spcPts val="1200"/>
              </a:spcAft>
              <a:buClr>
                <a:srgbClr val="00608B"/>
              </a:buClr>
              <a:buSzPct val="80000"/>
            </a:pPr>
            <a:r>
              <a:rPr lang="en-US" sz="1900" b="1" dirty="0" smtClean="0">
                <a:solidFill>
                  <a:srgbClr val="00608B"/>
                </a:solidFill>
                <a:cs typeface="Arial" pitchFamily="34" charset="0"/>
              </a:rPr>
              <a:t>Multiple End </a:t>
            </a:r>
            <a:r>
              <a:rPr lang="en-US" sz="1900" b="1" dirty="0">
                <a:solidFill>
                  <a:srgbClr val="00608B"/>
                </a:solidFill>
                <a:cs typeface="Arial" pitchFamily="34" charset="0"/>
              </a:rPr>
              <a:t>Applications</a:t>
            </a:r>
            <a:endParaRPr lang="en-US" sz="1900" b="1" dirty="0" smtClean="0">
              <a:solidFill>
                <a:srgbClr val="00608B"/>
              </a:solidFill>
              <a:cs typeface="Arial" pitchFamily="34" charset="0"/>
            </a:endParaRPr>
          </a:p>
          <a:p>
            <a:pPr marL="227013" indent="-227013" algn="ctr">
              <a:lnSpc>
                <a:spcPct val="95000"/>
              </a:lnSpc>
              <a:spcAft>
                <a:spcPts val="1200"/>
              </a:spcAft>
              <a:buClr>
                <a:srgbClr val="00608B"/>
              </a:buClr>
              <a:buSzPct val="80000"/>
            </a:pPr>
            <a:r>
              <a:rPr lang="en-US" sz="1900" b="1" dirty="0" smtClean="0">
                <a:solidFill>
                  <a:srgbClr val="00608B"/>
                </a:solidFill>
                <a:cs typeface="Arial" pitchFamily="34" charset="0"/>
              </a:rPr>
              <a:t>In One </a:t>
            </a:r>
            <a:r>
              <a:rPr lang="en-US" sz="1900" b="1" dirty="0">
                <a:solidFill>
                  <a:srgbClr val="00608B"/>
                </a:solidFill>
                <a:cs typeface="Arial" pitchFamily="34" charset="0"/>
              </a:rPr>
              <a:t>Kit</a:t>
            </a:r>
            <a:endParaRPr lang="en-US" sz="1900" dirty="0">
              <a:solidFill>
                <a:srgbClr val="000000"/>
              </a:solidFill>
              <a:cs typeface="Arial" pitchFamily="34" charset="0"/>
            </a:endParaRPr>
          </a:p>
        </p:txBody>
      </p:sp>
    </p:spTree>
    <p:extLst>
      <p:ext uri="{BB962C8B-B14F-4D97-AF65-F5344CB8AC3E}">
        <p14:creationId xmlns:p14="http://schemas.microsoft.com/office/powerpoint/2010/main" xmlns="" val="1498559001"/>
      </p:ext>
    </p:extLst>
  </p:cSld>
  <p:clrMapOvr>
    <a:masterClrMapping/>
  </p:clrMapOvr>
  <p:transition>
    <p:fade/>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0" y="1317288"/>
            <a:ext cx="6096000" cy="4524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ctrTitle"/>
          </p:nvPr>
        </p:nvSpPr>
        <p:spPr>
          <a:xfrm>
            <a:off x="916654" y="236432"/>
            <a:ext cx="7302313" cy="666751"/>
          </a:xfrm>
        </p:spPr>
        <p:txBody>
          <a:bodyPr/>
          <a:lstStyle/>
          <a:p>
            <a:pPr marL="0" marR="0" indent="0" algn="ctr" defTabSz="914400" rtl="0" eaLnBrk="1" fontAlgn="base" latinLnBrk="0" hangingPunct="1">
              <a:lnSpc>
                <a:spcPct val="100000"/>
              </a:lnSpc>
              <a:spcBef>
                <a:spcPts val="0"/>
              </a:spcBef>
              <a:spcAft>
                <a:spcPct val="0"/>
              </a:spcAft>
              <a:buClrTx/>
              <a:buSzTx/>
              <a:buFontTx/>
              <a:buNone/>
              <a:tabLst/>
              <a:defRPr/>
            </a:pPr>
            <a:r>
              <a:rPr lang="en-US" sz="4000" dirty="0" smtClean="0"/>
              <a:t>Q &amp; A</a:t>
            </a:r>
            <a:endParaRPr lang="en-US" sz="4000" dirty="0" smtClean="0">
              <a:effectLst/>
            </a:endParaRPr>
          </a:p>
        </p:txBody>
      </p:sp>
    </p:spTree>
    <p:extLst>
      <p:ext uri="{BB962C8B-B14F-4D97-AF65-F5344CB8AC3E}">
        <p14:creationId xmlns:p14="http://schemas.microsoft.com/office/powerpoint/2010/main" xmlns="" val="3857285741"/>
      </p:ext>
    </p:extLst>
  </p:cSld>
  <p:clrMapOvr>
    <a:masterClrMapping/>
  </p:clrMapOvr>
  <p:transition>
    <p:fade/>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41092068"/>
      </p:ext>
    </p:extLst>
  </p:cSld>
  <p:clrMapOvr>
    <a:masterClrMapping/>
  </p:clrMapOvr>
  <p:transition>
    <p:fade/>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title"/>
          </p:nvPr>
        </p:nvSpPr>
        <p:spPr/>
        <p:txBody>
          <a:bodyPr/>
          <a:lstStyle/>
          <a:p>
            <a:pPr eaLnBrk="1" hangingPunct="1">
              <a:defRPr/>
            </a:pPr>
            <a:r>
              <a:rPr lang="en-GB" dirty="0" smtClean="0"/>
              <a:t>QorIQ P1025/16 Block Diagram</a:t>
            </a:r>
            <a:endParaRPr dirty="0" smtClean="0"/>
          </a:p>
        </p:txBody>
      </p:sp>
      <p:sp>
        <p:nvSpPr>
          <p:cNvPr id="46084" name="Line 52"/>
          <p:cNvSpPr>
            <a:spLocks noChangeShapeType="1"/>
          </p:cNvSpPr>
          <p:nvPr/>
        </p:nvSpPr>
        <p:spPr bwMode="auto">
          <a:xfrm>
            <a:off x="1828800" y="4633913"/>
            <a:ext cx="3175" cy="74295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085" name="Freeform 4"/>
          <p:cNvSpPr>
            <a:spLocks noEditPoints="1"/>
          </p:cNvSpPr>
          <p:nvPr/>
        </p:nvSpPr>
        <p:spPr bwMode="auto">
          <a:xfrm>
            <a:off x="2544763" y="3268663"/>
            <a:ext cx="69850" cy="246062"/>
          </a:xfrm>
          <a:custGeom>
            <a:avLst/>
            <a:gdLst>
              <a:gd name="T0" fmla="*/ 2147483647 w 82"/>
              <a:gd name="T1" fmla="*/ 2147483647 h 386"/>
              <a:gd name="T2" fmla="*/ 2147483647 w 82"/>
              <a:gd name="T3" fmla="*/ 2147483647 h 386"/>
              <a:gd name="T4" fmla="*/ 2147483647 w 82"/>
              <a:gd name="T5" fmla="*/ 2147483647 h 386"/>
              <a:gd name="T6" fmla="*/ 2147483647 w 82"/>
              <a:gd name="T7" fmla="*/ 2147483647 h 386"/>
              <a:gd name="T8" fmla="*/ 2147483647 w 82"/>
              <a:gd name="T9" fmla="*/ 2147483647 h 386"/>
              <a:gd name="T10" fmla="*/ 2147483647 w 82"/>
              <a:gd name="T11" fmla="*/ 2147483647 h 386"/>
              <a:gd name="T12" fmla="*/ 2147483647 w 82"/>
              <a:gd name="T13" fmla="*/ 2147483647 h 386"/>
              <a:gd name="T14" fmla="*/ 0 w 82"/>
              <a:gd name="T15" fmla="*/ 2147483647 h 386"/>
              <a:gd name="T16" fmla="*/ 2147483647 w 82"/>
              <a:gd name="T17" fmla="*/ 2147483647 h 386"/>
              <a:gd name="T18" fmla="*/ 0 w 82"/>
              <a:gd name="T19" fmla="*/ 2147483647 h 386"/>
              <a:gd name="T20" fmla="*/ 2147483647 w 82"/>
              <a:gd name="T21" fmla="*/ 0 h 386"/>
              <a:gd name="T22" fmla="*/ 2147483647 w 82"/>
              <a:gd name="T23" fmla="*/ 2147483647 h 386"/>
              <a:gd name="T24" fmla="*/ 0 w 82"/>
              <a:gd name="T25" fmla="*/ 2147483647 h 3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2"/>
              <a:gd name="T40" fmla="*/ 0 h 386"/>
              <a:gd name="T41" fmla="*/ 82 w 82"/>
              <a:gd name="T42" fmla="*/ 386 h 38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2" h="386">
                <a:moveTo>
                  <a:pt x="33" y="319"/>
                </a:moveTo>
                <a:lnTo>
                  <a:pt x="33" y="67"/>
                </a:lnTo>
                <a:lnTo>
                  <a:pt x="49" y="67"/>
                </a:lnTo>
                <a:lnTo>
                  <a:pt x="49" y="319"/>
                </a:lnTo>
                <a:lnTo>
                  <a:pt x="33" y="319"/>
                </a:lnTo>
                <a:close/>
                <a:moveTo>
                  <a:pt x="82" y="305"/>
                </a:moveTo>
                <a:lnTo>
                  <a:pt x="41" y="386"/>
                </a:lnTo>
                <a:lnTo>
                  <a:pt x="0" y="305"/>
                </a:lnTo>
                <a:lnTo>
                  <a:pt x="82" y="305"/>
                </a:lnTo>
                <a:close/>
                <a:moveTo>
                  <a:pt x="0" y="82"/>
                </a:moveTo>
                <a:lnTo>
                  <a:pt x="41" y="0"/>
                </a:lnTo>
                <a:lnTo>
                  <a:pt x="82" y="82"/>
                </a:lnTo>
                <a:lnTo>
                  <a:pt x="0" y="82"/>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086" name="Rectangle 5"/>
          <p:cNvSpPr>
            <a:spLocks noChangeArrowheads="1"/>
          </p:cNvSpPr>
          <p:nvPr/>
        </p:nvSpPr>
        <p:spPr bwMode="auto">
          <a:xfrm>
            <a:off x="1347788" y="3062288"/>
            <a:ext cx="2392362" cy="214312"/>
          </a:xfrm>
          <a:prstGeom prst="rect">
            <a:avLst/>
          </a:prstGeom>
          <a:solidFill>
            <a:srgbClr val="A7D9E7"/>
          </a:solidFill>
          <a:ln w="9525">
            <a:noFill/>
            <a:miter lim="800000"/>
            <a:headEnd/>
            <a:tailEnd/>
          </a:ln>
        </p:spPr>
        <p:txBody>
          <a:bodyPr anchor="ctr"/>
          <a:lstStyle/>
          <a:p>
            <a:pPr algn="ctr">
              <a:defRPr/>
            </a:pPr>
            <a:r>
              <a:rPr lang="en-US" sz="1200" dirty="0">
                <a:latin typeface="+mn-lt"/>
              </a:rPr>
              <a:t>Coherency Module</a:t>
            </a:r>
          </a:p>
        </p:txBody>
      </p:sp>
      <p:sp>
        <p:nvSpPr>
          <p:cNvPr id="46087" name="Line 6"/>
          <p:cNvSpPr>
            <a:spLocks noChangeShapeType="1"/>
          </p:cNvSpPr>
          <p:nvPr/>
        </p:nvSpPr>
        <p:spPr bwMode="auto">
          <a:xfrm flipV="1">
            <a:off x="3198813" y="2714625"/>
            <a:ext cx="1587" cy="166688"/>
          </a:xfrm>
          <a:prstGeom prst="line">
            <a:avLst/>
          </a:prstGeom>
          <a:noFill/>
          <a:ln w="9525">
            <a:solidFill>
              <a:schemeClr val="tx1"/>
            </a:solidFill>
            <a:round/>
            <a:headEnd/>
            <a:tailEnd type="triangle" w="med" len="med"/>
          </a:ln>
        </p:spPr>
        <p:txBody>
          <a:bodyPr/>
          <a:lstStyle/>
          <a:p>
            <a:pPr>
              <a:defRPr/>
            </a:pPr>
            <a:endParaRPr lang="en-US" dirty="0">
              <a:latin typeface="+mn-lt"/>
            </a:endParaRPr>
          </a:p>
        </p:txBody>
      </p:sp>
      <p:sp>
        <p:nvSpPr>
          <p:cNvPr id="46088" name="Line 7"/>
          <p:cNvSpPr>
            <a:spLocks noChangeShapeType="1"/>
          </p:cNvSpPr>
          <p:nvPr/>
        </p:nvSpPr>
        <p:spPr bwMode="auto">
          <a:xfrm flipV="1">
            <a:off x="1979613" y="2714625"/>
            <a:ext cx="1587" cy="166688"/>
          </a:xfrm>
          <a:prstGeom prst="line">
            <a:avLst/>
          </a:prstGeom>
          <a:noFill/>
          <a:ln w="9525">
            <a:solidFill>
              <a:schemeClr val="tx1"/>
            </a:solidFill>
            <a:round/>
            <a:headEnd/>
            <a:tailEnd type="triangle" w="med" len="med"/>
          </a:ln>
        </p:spPr>
        <p:txBody>
          <a:bodyPr/>
          <a:lstStyle/>
          <a:p>
            <a:pPr>
              <a:defRPr/>
            </a:pPr>
            <a:endParaRPr lang="en-US" dirty="0">
              <a:latin typeface="+mn-lt"/>
            </a:endParaRPr>
          </a:p>
        </p:txBody>
      </p:sp>
      <p:sp>
        <p:nvSpPr>
          <p:cNvPr id="46089" name="Line 8"/>
          <p:cNvSpPr>
            <a:spLocks noChangeShapeType="1"/>
          </p:cNvSpPr>
          <p:nvPr/>
        </p:nvSpPr>
        <p:spPr bwMode="auto">
          <a:xfrm>
            <a:off x="2589213" y="2714625"/>
            <a:ext cx="1587" cy="381000"/>
          </a:xfrm>
          <a:prstGeom prst="line">
            <a:avLst/>
          </a:prstGeom>
          <a:noFill/>
          <a:ln w="9525">
            <a:solidFill>
              <a:schemeClr val="tx1"/>
            </a:solidFill>
            <a:round/>
            <a:headEnd type="triangle" w="med" len="med"/>
            <a:tailEnd type="triangle" w="med" len="med"/>
          </a:ln>
        </p:spPr>
        <p:txBody>
          <a:bodyPr/>
          <a:lstStyle/>
          <a:p>
            <a:pPr>
              <a:defRPr/>
            </a:pPr>
            <a:endParaRPr lang="en-US" dirty="0">
              <a:latin typeface="+mn-lt"/>
            </a:endParaRPr>
          </a:p>
        </p:txBody>
      </p:sp>
      <p:sp>
        <p:nvSpPr>
          <p:cNvPr id="46090" name="Line 9"/>
          <p:cNvSpPr>
            <a:spLocks noChangeShapeType="1"/>
          </p:cNvSpPr>
          <p:nvPr/>
        </p:nvSpPr>
        <p:spPr bwMode="auto">
          <a:xfrm>
            <a:off x="1979613" y="2881313"/>
            <a:ext cx="1220787"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091" name="Text Box 10"/>
          <p:cNvSpPr txBox="1">
            <a:spLocks noChangeArrowheads="1"/>
          </p:cNvSpPr>
          <p:nvPr/>
        </p:nvSpPr>
        <p:spPr bwMode="auto">
          <a:xfrm>
            <a:off x="481013" y="3522663"/>
            <a:ext cx="3587750" cy="274637"/>
          </a:xfrm>
          <a:prstGeom prst="rect">
            <a:avLst/>
          </a:prstGeom>
          <a:noFill/>
          <a:ln w="9525">
            <a:noFill/>
            <a:miter lim="800000"/>
            <a:headEnd/>
            <a:tailEnd/>
          </a:ln>
        </p:spPr>
        <p:txBody>
          <a:bodyPr>
            <a:spAutoFit/>
          </a:bodyPr>
          <a:lstStyle/>
          <a:p>
            <a:pPr algn="ctr">
              <a:spcBef>
                <a:spcPct val="50000"/>
              </a:spcBef>
              <a:defRPr/>
            </a:pPr>
            <a:r>
              <a:rPr lang="en-US" sz="1200" dirty="0">
                <a:latin typeface="+mn-lt"/>
              </a:rPr>
              <a:t>System Bus</a:t>
            </a:r>
          </a:p>
        </p:txBody>
      </p:sp>
      <p:grpSp>
        <p:nvGrpSpPr>
          <p:cNvPr id="35851" name="Group 11"/>
          <p:cNvGrpSpPr>
            <a:grpSpLocks/>
          </p:cNvGrpSpPr>
          <p:nvPr/>
        </p:nvGrpSpPr>
        <p:grpSpPr bwMode="auto">
          <a:xfrm>
            <a:off x="1347788" y="1676400"/>
            <a:ext cx="844550" cy="1038225"/>
            <a:chOff x="1920" y="829"/>
            <a:chExt cx="768" cy="443"/>
          </a:xfrm>
        </p:grpSpPr>
        <p:sp>
          <p:nvSpPr>
            <p:cNvPr id="46154" name="Rectangle 12"/>
            <p:cNvSpPr>
              <a:spLocks noChangeArrowheads="1"/>
            </p:cNvSpPr>
            <p:nvPr/>
          </p:nvSpPr>
          <p:spPr bwMode="auto">
            <a:xfrm>
              <a:off x="1920"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 KB </a:t>
              </a:r>
            </a:p>
            <a:p>
              <a:pPr algn="ctr">
                <a:defRPr/>
              </a:pPr>
              <a:r>
                <a:rPr lang="en-US" sz="800" dirty="0">
                  <a:latin typeface="+mn-lt"/>
                </a:rPr>
                <a:t>I-</a:t>
              </a:r>
              <a:br>
                <a:rPr lang="en-US" sz="800" dirty="0">
                  <a:latin typeface="+mn-lt"/>
                </a:rPr>
              </a:br>
              <a:r>
                <a:rPr lang="en-US" sz="800" dirty="0">
                  <a:latin typeface="+mn-lt"/>
                </a:rPr>
                <a:t>Cache</a:t>
              </a:r>
            </a:p>
          </p:txBody>
        </p:sp>
        <p:sp>
          <p:nvSpPr>
            <p:cNvPr id="46155" name="Rectangle 13"/>
            <p:cNvSpPr>
              <a:spLocks noChangeArrowheads="1"/>
            </p:cNvSpPr>
            <p:nvPr/>
          </p:nvSpPr>
          <p:spPr bwMode="auto">
            <a:xfrm>
              <a:off x="1920" y="829"/>
              <a:ext cx="768" cy="253"/>
            </a:xfrm>
            <a:prstGeom prst="rect">
              <a:avLst/>
            </a:prstGeom>
            <a:solidFill>
              <a:srgbClr val="AFBC22"/>
            </a:solidFill>
            <a:ln w="9525">
              <a:noFill/>
              <a:miter lim="800000"/>
              <a:headEnd/>
              <a:tailEnd/>
            </a:ln>
          </p:spPr>
          <p:txBody>
            <a:bodyPr anchor="ctr"/>
            <a:lstStyle/>
            <a:p>
              <a:pPr algn="ctr">
                <a:defRPr/>
              </a:pPr>
              <a:r>
                <a:rPr lang="en-US" sz="1200" dirty="0">
                  <a:latin typeface="+mn-lt"/>
                </a:rPr>
                <a:t>e500 Core</a:t>
              </a:r>
            </a:p>
          </p:txBody>
        </p:sp>
        <p:sp>
          <p:nvSpPr>
            <p:cNvPr id="46156" name="Rectangle 14"/>
            <p:cNvSpPr>
              <a:spLocks noChangeArrowheads="1"/>
            </p:cNvSpPr>
            <p:nvPr/>
          </p:nvSpPr>
          <p:spPr bwMode="auto">
            <a:xfrm>
              <a:off x="2323"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 KB       </a:t>
              </a:r>
            </a:p>
            <a:p>
              <a:pPr algn="ctr">
                <a:defRPr/>
              </a:pPr>
              <a:r>
                <a:rPr lang="en-US" sz="800" dirty="0">
                  <a:latin typeface="+mn-lt"/>
                </a:rPr>
                <a:t>D-Cache</a:t>
              </a:r>
            </a:p>
          </p:txBody>
        </p:sp>
      </p:grpSp>
      <p:sp>
        <p:nvSpPr>
          <p:cNvPr id="46093" name="Rectangle 15"/>
          <p:cNvSpPr>
            <a:spLocks noChangeArrowheads="1"/>
          </p:cNvSpPr>
          <p:nvPr/>
        </p:nvSpPr>
        <p:spPr bwMode="auto">
          <a:xfrm>
            <a:off x="1208088" y="3511550"/>
            <a:ext cx="2954337" cy="241300"/>
          </a:xfrm>
          <a:prstGeom prst="rect">
            <a:avLst/>
          </a:prstGeom>
          <a:solidFill>
            <a:srgbClr val="D3ECF3"/>
          </a:solidFill>
          <a:ln w="9525">
            <a:noFill/>
            <a:miter lim="800000"/>
            <a:headEnd/>
            <a:tailEnd/>
          </a:ln>
        </p:spPr>
        <p:txBody>
          <a:bodyPr wrap="none" anchor="ctr"/>
          <a:lstStyle/>
          <a:p>
            <a:pPr algn="ctr">
              <a:defRPr/>
            </a:pPr>
            <a:r>
              <a:rPr lang="en-US" sz="1200" dirty="0">
                <a:latin typeface="+mn-lt"/>
              </a:rPr>
              <a:t>System Bus       </a:t>
            </a:r>
          </a:p>
        </p:txBody>
      </p:sp>
      <p:sp>
        <p:nvSpPr>
          <p:cNvPr id="46094" name="Rectangle 16"/>
          <p:cNvSpPr>
            <a:spLocks noChangeArrowheads="1"/>
          </p:cNvSpPr>
          <p:nvPr/>
        </p:nvSpPr>
        <p:spPr bwMode="auto">
          <a:xfrm>
            <a:off x="3881438" y="1676400"/>
            <a:ext cx="280987" cy="2076450"/>
          </a:xfrm>
          <a:prstGeom prst="rect">
            <a:avLst/>
          </a:prstGeom>
          <a:solidFill>
            <a:srgbClr val="D3ECF3"/>
          </a:solidFill>
          <a:ln w="9525">
            <a:noFill/>
            <a:miter lim="800000"/>
            <a:headEnd/>
            <a:tailEnd/>
          </a:ln>
        </p:spPr>
        <p:txBody>
          <a:bodyPr wrap="none" anchor="ctr"/>
          <a:lstStyle/>
          <a:p>
            <a:pPr>
              <a:defRPr/>
            </a:pPr>
            <a:endParaRPr lang="en-US" dirty="0">
              <a:latin typeface="+mn-lt"/>
            </a:endParaRPr>
          </a:p>
        </p:txBody>
      </p:sp>
      <p:sp>
        <p:nvSpPr>
          <p:cNvPr id="46095" name="Rectangle 17"/>
          <p:cNvSpPr>
            <a:spLocks noChangeArrowheads="1"/>
          </p:cNvSpPr>
          <p:nvPr/>
        </p:nvSpPr>
        <p:spPr bwMode="auto">
          <a:xfrm>
            <a:off x="4303713" y="2160588"/>
            <a:ext cx="773112" cy="277812"/>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Enhanced Local Bus</a:t>
            </a:r>
          </a:p>
        </p:txBody>
      </p:sp>
      <p:sp>
        <p:nvSpPr>
          <p:cNvPr id="46096" name="Rectangle 18"/>
          <p:cNvSpPr>
            <a:spLocks noChangeArrowheads="1"/>
          </p:cNvSpPr>
          <p:nvPr/>
        </p:nvSpPr>
        <p:spPr bwMode="auto">
          <a:xfrm>
            <a:off x="5094288" y="1695450"/>
            <a:ext cx="177800" cy="98425"/>
          </a:xfrm>
          <a:prstGeom prst="rect">
            <a:avLst/>
          </a:prstGeom>
          <a:noFill/>
          <a:ln w="9525">
            <a:noFill/>
            <a:miter lim="800000"/>
            <a:headEnd/>
            <a:tailEnd/>
          </a:ln>
        </p:spPr>
        <p:txBody>
          <a:bodyPr wrap="none" lIns="0" tIns="0" rIns="0" bIns="0">
            <a:spAutoFit/>
          </a:bodyPr>
          <a:lstStyle/>
          <a:p>
            <a:pPr>
              <a:lnSpc>
                <a:spcPct val="80000"/>
              </a:lnSpc>
              <a:spcBef>
                <a:spcPct val="20000"/>
              </a:spcBef>
              <a:defRPr/>
            </a:pPr>
            <a:r>
              <a:rPr lang="en-US" sz="800" dirty="0">
                <a:latin typeface="+mn-lt"/>
              </a:rPr>
              <a:t>32b</a:t>
            </a:r>
            <a:endParaRPr lang="en-US" sz="1400" dirty="0">
              <a:latin typeface="+mn-lt"/>
            </a:endParaRPr>
          </a:p>
        </p:txBody>
      </p:sp>
      <p:sp>
        <p:nvSpPr>
          <p:cNvPr id="46097" name="Rectangle 19"/>
          <p:cNvSpPr>
            <a:spLocks noChangeArrowheads="1"/>
          </p:cNvSpPr>
          <p:nvPr/>
        </p:nvSpPr>
        <p:spPr bwMode="auto">
          <a:xfrm>
            <a:off x="4303713" y="2506663"/>
            <a:ext cx="773112" cy="415925"/>
          </a:xfrm>
          <a:prstGeom prst="rect">
            <a:avLst/>
          </a:prstGeom>
          <a:solidFill>
            <a:srgbClr val="CED6D1"/>
          </a:solidFill>
          <a:ln w="9525">
            <a:solidFill>
              <a:schemeClr val="tx1"/>
            </a:solidFill>
            <a:miter lim="800000"/>
            <a:headEnd/>
            <a:tailEnd/>
          </a:ln>
        </p:spPr>
        <p:txBody>
          <a:bodyPr lIns="0" tIns="0" rIns="0" bIns="0" anchor="ctr"/>
          <a:lstStyle/>
          <a:p>
            <a:pPr algn="ctr">
              <a:defRPr/>
            </a:pPr>
            <a:r>
              <a:rPr lang="fr-FR" sz="800" dirty="0">
                <a:latin typeface="+mn-lt"/>
              </a:rPr>
              <a:t>Perf Mon, DUART, MPIC</a:t>
            </a:r>
          </a:p>
          <a:p>
            <a:pPr algn="ctr">
              <a:defRPr/>
            </a:pPr>
            <a:r>
              <a:rPr lang="fr-FR" sz="800" dirty="0">
                <a:latin typeface="+mn-lt"/>
              </a:rPr>
              <a:t>2x I</a:t>
            </a:r>
            <a:r>
              <a:rPr lang="fr-FR" sz="800" baseline="30000" dirty="0">
                <a:latin typeface="+mn-lt"/>
              </a:rPr>
              <a:t>2</a:t>
            </a:r>
            <a:r>
              <a:rPr lang="fr-FR" sz="800" dirty="0">
                <a:latin typeface="+mn-lt"/>
              </a:rPr>
              <a:t>C, Timers </a:t>
            </a:r>
            <a:endParaRPr lang="en-US" sz="800" dirty="0">
              <a:latin typeface="+mn-lt"/>
            </a:endParaRPr>
          </a:p>
        </p:txBody>
      </p:sp>
      <p:sp>
        <p:nvSpPr>
          <p:cNvPr id="46098" name="Freeform 20"/>
          <p:cNvSpPr>
            <a:spLocks noEditPoints="1"/>
          </p:cNvSpPr>
          <p:nvPr/>
        </p:nvSpPr>
        <p:spPr bwMode="auto">
          <a:xfrm rot="5400000">
            <a:off x="4199732" y="1847056"/>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099" name="Freeform 21"/>
          <p:cNvSpPr>
            <a:spLocks noEditPoints="1"/>
          </p:cNvSpPr>
          <p:nvPr/>
        </p:nvSpPr>
        <p:spPr bwMode="auto">
          <a:xfrm>
            <a:off x="3106738" y="3752850"/>
            <a:ext cx="69850" cy="207963"/>
          </a:xfrm>
          <a:custGeom>
            <a:avLst/>
            <a:gdLst>
              <a:gd name="T0" fmla="*/ 2147483647 w 81"/>
              <a:gd name="T1" fmla="*/ 2147483647 h 434"/>
              <a:gd name="T2" fmla="*/ 2147483647 w 81"/>
              <a:gd name="T3" fmla="*/ 2147483647 h 434"/>
              <a:gd name="T4" fmla="*/ 2147483647 w 81"/>
              <a:gd name="T5" fmla="*/ 2147483647 h 434"/>
              <a:gd name="T6" fmla="*/ 2147483647 w 81"/>
              <a:gd name="T7" fmla="*/ 2147483647 h 434"/>
              <a:gd name="T8" fmla="*/ 2147483647 w 81"/>
              <a:gd name="T9" fmla="*/ 2147483647 h 434"/>
              <a:gd name="T10" fmla="*/ 2147483647 w 81"/>
              <a:gd name="T11" fmla="*/ 2147483647 h 434"/>
              <a:gd name="T12" fmla="*/ 2147483647 w 81"/>
              <a:gd name="T13" fmla="*/ 2147483647 h 434"/>
              <a:gd name="T14" fmla="*/ 0 w 81"/>
              <a:gd name="T15" fmla="*/ 2147483647 h 434"/>
              <a:gd name="T16" fmla="*/ 2147483647 w 81"/>
              <a:gd name="T17" fmla="*/ 2147483647 h 434"/>
              <a:gd name="T18" fmla="*/ 0 w 81"/>
              <a:gd name="T19" fmla="*/ 2147483647 h 434"/>
              <a:gd name="T20" fmla="*/ 2147483647 w 81"/>
              <a:gd name="T21" fmla="*/ 0 h 434"/>
              <a:gd name="T22" fmla="*/ 2147483647 w 81"/>
              <a:gd name="T23" fmla="*/ 2147483647 h 434"/>
              <a:gd name="T24" fmla="*/ 0 w 81"/>
              <a:gd name="T25" fmla="*/ 2147483647 h 4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434"/>
              <a:gd name="T41" fmla="*/ 81 w 81"/>
              <a:gd name="T42" fmla="*/ 434 h 4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434">
                <a:moveTo>
                  <a:pt x="32" y="366"/>
                </a:moveTo>
                <a:lnTo>
                  <a:pt x="32" y="68"/>
                </a:lnTo>
                <a:lnTo>
                  <a:pt x="48" y="68"/>
                </a:lnTo>
                <a:lnTo>
                  <a:pt x="48" y="366"/>
                </a:lnTo>
                <a:lnTo>
                  <a:pt x="32" y="366"/>
                </a:lnTo>
                <a:close/>
                <a:moveTo>
                  <a:pt x="81" y="353"/>
                </a:moveTo>
                <a:lnTo>
                  <a:pt x="40" y="434"/>
                </a:lnTo>
                <a:lnTo>
                  <a:pt x="0" y="353"/>
                </a:lnTo>
                <a:lnTo>
                  <a:pt x="81" y="353"/>
                </a:lnTo>
                <a:close/>
                <a:moveTo>
                  <a:pt x="0" y="81"/>
                </a:moveTo>
                <a:lnTo>
                  <a:pt x="40" y="0"/>
                </a:lnTo>
                <a:lnTo>
                  <a:pt x="81" y="81"/>
                </a:lnTo>
                <a:lnTo>
                  <a:pt x="0" y="81"/>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100" name="Rectangle 22"/>
          <p:cNvSpPr>
            <a:spLocks noChangeArrowheads="1"/>
          </p:cNvSpPr>
          <p:nvPr/>
        </p:nvSpPr>
        <p:spPr bwMode="auto">
          <a:xfrm flipH="1">
            <a:off x="2590800" y="3960813"/>
            <a:ext cx="1828800" cy="333375"/>
          </a:xfrm>
          <a:prstGeom prst="rect">
            <a:avLst/>
          </a:prstGeom>
          <a:solidFill>
            <a:srgbClr val="DEDAD4"/>
          </a:solidFill>
          <a:ln w="9525" algn="ctr">
            <a:solidFill>
              <a:schemeClr val="tx1"/>
            </a:solidFill>
            <a:miter lim="800000"/>
            <a:headEnd/>
            <a:tailEnd/>
          </a:ln>
        </p:spPr>
        <p:txBody>
          <a:bodyPr anchor="ctr"/>
          <a:lstStyle/>
          <a:p>
            <a:pPr algn="ctr">
              <a:defRPr/>
            </a:pPr>
            <a:r>
              <a:rPr lang="en-US" sz="1200" dirty="0">
                <a:latin typeface="+mn-lt"/>
              </a:rPr>
              <a:t>On-Chip Network</a:t>
            </a:r>
          </a:p>
        </p:txBody>
      </p:sp>
      <p:sp>
        <p:nvSpPr>
          <p:cNvPr id="46101" name="Line 26"/>
          <p:cNvSpPr>
            <a:spLocks noChangeShapeType="1"/>
          </p:cNvSpPr>
          <p:nvPr/>
        </p:nvSpPr>
        <p:spPr bwMode="auto">
          <a:xfrm>
            <a:off x="3505200" y="5207000"/>
            <a:ext cx="0" cy="207963"/>
          </a:xfrm>
          <a:prstGeom prst="line">
            <a:avLst/>
          </a:prstGeom>
          <a:noFill/>
          <a:ln w="9525">
            <a:solidFill>
              <a:schemeClr val="tx1"/>
            </a:solidFill>
            <a:round/>
            <a:headEnd/>
            <a:tailEnd/>
          </a:ln>
        </p:spPr>
        <p:txBody>
          <a:bodyPr/>
          <a:lstStyle/>
          <a:p>
            <a:pPr>
              <a:defRPr/>
            </a:pPr>
            <a:endParaRPr lang="en-US" dirty="0">
              <a:latin typeface="+mn-lt"/>
            </a:endParaRPr>
          </a:p>
        </p:txBody>
      </p:sp>
      <p:grpSp>
        <p:nvGrpSpPr>
          <p:cNvPr id="35861" name="Group 27"/>
          <p:cNvGrpSpPr>
            <a:grpSpLocks/>
          </p:cNvGrpSpPr>
          <p:nvPr/>
        </p:nvGrpSpPr>
        <p:grpSpPr bwMode="auto">
          <a:xfrm>
            <a:off x="2895600" y="1676400"/>
            <a:ext cx="844550" cy="1038225"/>
            <a:chOff x="1920" y="829"/>
            <a:chExt cx="768" cy="443"/>
          </a:xfrm>
        </p:grpSpPr>
        <p:sp>
          <p:nvSpPr>
            <p:cNvPr id="46151" name="Rectangle 28"/>
            <p:cNvSpPr>
              <a:spLocks noChangeArrowheads="1"/>
            </p:cNvSpPr>
            <p:nvPr/>
          </p:nvSpPr>
          <p:spPr bwMode="auto">
            <a:xfrm>
              <a:off x="1920"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32KB </a:t>
              </a:r>
            </a:p>
            <a:p>
              <a:pPr algn="ctr">
                <a:defRPr/>
              </a:pPr>
              <a:r>
                <a:rPr lang="en-US" sz="800" dirty="0">
                  <a:latin typeface="+mn-lt"/>
                </a:rPr>
                <a:t>I-</a:t>
              </a:r>
              <a:br>
                <a:rPr lang="en-US" sz="800" dirty="0">
                  <a:latin typeface="+mn-lt"/>
                </a:rPr>
              </a:br>
              <a:r>
                <a:rPr lang="en-US" sz="800" dirty="0">
                  <a:latin typeface="+mn-lt"/>
                </a:rPr>
                <a:t>Cache</a:t>
              </a:r>
            </a:p>
          </p:txBody>
        </p:sp>
        <p:sp>
          <p:nvSpPr>
            <p:cNvPr id="46152" name="Rectangle 29"/>
            <p:cNvSpPr>
              <a:spLocks noChangeArrowheads="1"/>
            </p:cNvSpPr>
            <p:nvPr/>
          </p:nvSpPr>
          <p:spPr bwMode="auto">
            <a:xfrm>
              <a:off x="1920" y="829"/>
              <a:ext cx="768" cy="253"/>
            </a:xfrm>
            <a:prstGeom prst="rect">
              <a:avLst/>
            </a:prstGeom>
            <a:solidFill>
              <a:srgbClr val="AFBC22"/>
            </a:solidFill>
            <a:ln w="9525">
              <a:noFill/>
              <a:miter lim="800000"/>
              <a:headEnd/>
              <a:tailEnd/>
            </a:ln>
          </p:spPr>
          <p:txBody>
            <a:bodyPr anchor="ctr"/>
            <a:lstStyle/>
            <a:p>
              <a:pPr algn="ctr">
                <a:defRPr/>
              </a:pPr>
              <a:r>
                <a:rPr lang="en-US" sz="1200" dirty="0">
                  <a:latin typeface="+mn-lt"/>
                </a:rPr>
                <a:t>e500 Core</a:t>
              </a:r>
            </a:p>
          </p:txBody>
        </p:sp>
        <p:sp>
          <p:nvSpPr>
            <p:cNvPr id="46153" name="Rectangle 30"/>
            <p:cNvSpPr>
              <a:spLocks noChangeArrowheads="1"/>
            </p:cNvSpPr>
            <p:nvPr/>
          </p:nvSpPr>
          <p:spPr bwMode="auto">
            <a:xfrm>
              <a:off x="2323"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32KB       </a:t>
              </a:r>
            </a:p>
            <a:p>
              <a:pPr algn="ctr">
                <a:defRPr/>
              </a:pPr>
              <a:r>
                <a:rPr lang="en-US" sz="800" dirty="0">
                  <a:latin typeface="+mn-lt"/>
                </a:rPr>
                <a:t>D-Cache</a:t>
              </a:r>
            </a:p>
          </p:txBody>
        </p:sp>
      </p:grpSp>
      <p:sp>
        <p:nvSpPr>
          <p:cNvPr id="46103" name="Rectangle 31"/>
          <p:cNvSpPr>
            <a:spLocks noChangeArrowheads="1"/>
          </p:cNvSpPr>
          <p:nvPr/>
        </p:nvSpPr>
        <p:spPr bwMode="auto">
          <a:xfrm>
            <a:off x="2263775" y="1676400"/>
            <a:ext cx="561975" cy="1038225"/>
          </a:xfrm>
          <a:prstGeom prst="rect">
            <a:avLst/>
          </a:prstGeom>
          <a:solidFill>
            <a:srgbClr val="AFBC22"/>
          </a:solidFill>
          <a:ln w="9525">
            <a:noFill/>
            <a:miter lim="800000"/>
            <a:headEnd/>
            <a:tailEnd/>
          </a:ln>
        </p:spPr>
        <p:txBody>
          <a:bodyPr lIns="0" rIns="0" anchor="ctr"/>
          <a:lstStyle/>
          <a:p>
            <a:pPr algn="ctr" defTabSz="882650">
              <a:defRPr/>
            </a:pPr>
            <a:r>
              <a:rPr lang="en-US" sz="1200" dirty="0">
                <a:latin typeface="+mn-lt"/>
              </a:rPr>
              <a:t>256 KB L2</a:t>
            </a:r>
          </a:p>
        </p:txBody>
      </p:sp>
      <p:sp>
        <p:nvSpPr>
          <p:cNvPr id="46104" name="Rectangle 32"/>
          <p:cNvSpPr>
            <a:spLocks noChangeArrowheads="1"/>
          </p:cNvSpPr>
          <p:nvPr/>
        </p:nvSpPr>
        <p:spPr bwMode="auto">
          <a:xfrm>
            <a:off x="4303713" y="1676400"/>
            <a:ext cx="773112" cy="415925"/>
          </a:xfrm>
          <a:prstGeom prst="rect">
            <a:avLst/>
          </a:prstGeom>
          <a:solidFill>
            <a:srgbClr val="CED6D1"/>
          </a:solidFill>
          <a:ln w="9525">
            <a:solidFill>
              <a:schemeClr val="tx1"/>
            </a:solidFill>
            <a:miter lim="800000"/>
            <a:headEnd/>
            <a:tailEnd/>
          </a:ln>
        </p:spPr>
        <p:txBody>
          <a:bodyPr lIns="0" tIns="0" rIns="0" bIns="0" anchor="ctr"/>
          <a:lstStyle/>
          <a:p>
            <a:pPr algn="ctr">
              <a:defRPr/>
            </a:pPr>
            <a:r>
              <a:rPr lang="en-US" sz="800" dirty="0">
                <a:latin typeface="+mn-lt"/>
              </a:rPr>
              <a:t>DDR2/DDR3, SDRAM Controller</a:t>
            </a:r>
          </a:p>
        </p:txBody>
      </p:sp>
      <p:sp>
        <p:nvSpPr>
          <p:cNvPr id="46105" name="Rectangle 33"/>
          <p:cNvSpPr>
            <a:spLocks noChangeArrowheads="1"/>
          </p:cNvSpPr>
          <p:nvPr/>
        </p:nvSpPr>
        <p:spPr bwMode="auto">
          <a:xfrm>
            <a:off x="925513" y="1676400"/>
            <a:ext cx="282575" cy="2076450"/>
          </a:xfrm>
          <a:prstGeom prst="rect">
            <a:avLst/>
          </a:prstGeom>
          <a:solidFill>
            <a:srgbClr val="D3ECF3"/>
          </a:solidFill>
          <a:ln w="9525">
            <a:noFill/>
            <a:miter lim="800000"/>
            <a:headEnd/>
            <a:tailEnd/>
          </a:ln>
        </p:spPr>
        <p:txBody>
          <a:bodyPr wrap="none" anchor="ctr"/>
          <a:lstStyle/>
          <a:p>
            <a:pPr>
              <a:defRPr/>
            </a:pPr>
            <a:endParaRPr lang="en-US" dirty="0">
              <a:latin typeface="+mn-lt"/>
            </a:endParaRPr>
          </a:p>
        </p:txBody>
      </p:sp>
      <p:grpSp>
        <p:nvGrpSpPr>
          <p:cNvPr id="35865" name="Group 36"/>
          <p:cNvGrpSpPr>
            <a:grpSpLocks/>
          </p:cNvGrpSpPr>
          <p:nvPr/>
        </p:nvGrpSpPr>
        <p:grpSpPr bwMode="auto">
          <a:xfrm>
            <a:off x="152400" y="1676400"/>
            <a:ext cx="633413" cy="377825"/>
            <a:chOff x="596" y="903"/>
            <a:chExt cx="586" cy="262"/>
          </a:xfrm>
        </p:grpSpPr>
        <p:sp>
          <p:nvSpPr>
            <p:cNvPr id="46148" name="Rectangle 37"/>
            <p:cNvSpPr>
              <a:spLocks noChangeArrowheads="1"/>
            </p:cNvSpPr>
            <p:nvPr/>
          </p:nvSpPr>
          <p:spPr bwMode="auto">
            <a:xfrm>
              <a:off x="596" y="903"/>
              <a:ext cx="586" cy="262"/>
            </a:xfrm>
            <a:prstGeom prst="rect">
              <a:avLst/>
            </a:prstGeom>
            <a:solidFill>
              <a:srgbClr val="BFD6E0"/>
            </a:solidFill>
            <a:ln w="9525">
              <a:solidFill>
                <a:schemeClr val="tx1"/>
              </a:solidFill>
              <a:miter lim="800000"/>
              <a:headEnd/>
              <a:tailEnd/>
            </a:ln>
          </p:spPr>
          <p:txBody>
            <a:bodyPr lIns="0" rIns="0"/>
            <a:lstStyle/>
            <a:p>
              <a:pPr>
                <a:defRPr/>
              </a:pPr>
              <a:endParaRPr lang="en-US" dirty="0">
                <a:latin typeface="+mn-lt"/>
              </a:endParaRPr>
            </a:p>
          </p:txBody>
        </p:sp>
        <p:sp>
          <p:nvSpPr>
            <p:cNvPr id="46149" name="Rectangle 38"/>
            <p:cNvSpPr>
              <a:spLocks noChangeArrowheads="1"/>
            </p:cNvSpPr>
            <p:nvPr/>
          </p:nvSpPr>
          <p:spPr bwMode="auto">
            <a:xfrm>
              <a:off x="725" y="953"/>
              <a:ext cx="0" cy="120"/>
            </a:xfrm>
            <a:prstGeom prst="rect">
              <a:avLst/>
            </a:prstGeom>
            <a:solidFill>
              <a:srgbClr val="BFD6E0"/>
            </a:solidFill>
            <a:ln w="9525">
              <a:noFill/>
              <a:miter lim="800000"/>
              <a:headEnd/>
              <a:tailEnd/>
            </a:ln>
          </p:spPr>
          <p:txBody>
            <a:bodyPr wrap="none" lIns="0" tIns="0" rIns="0" bIns="0">
              <a:spAutoFit/>
            </a:bodyPr>
            <a:lstStyle/>
            <a:p>
              <a:pPr>
                <a:lnSpc>
                  <a:spcPct val="80000"/>
                </a:lnSpc>
                <a:spcBef>
                  <a:spcPct val="20000"/>
                </a:spcBef>
                <a:defRPr/>
              </a:pPr>
              <a:endParaRPr lang="en-US" sz="1400" dirty="0">
                <a:latin typeface="+mn-lt"/>
              </a:endParaRPr>
            </a:p>
          </p:txBody>
        </p:sp>
        <p:sp>
          <p:nvSpPr>
            <p:cNvPr id="46150" name="Rectangle 39"/>
            <p:cNvSpPr>
              <a:spLocks noChangeArrowheads="1"/>
            </p:cNvSpPr>
            <p:nvPr/>
          </p:nvSpPr>
          <p:spPr bwMode="auto">
            <a:xfrm>
              <a:off x="684" y="945"/>
              <a:ext cx="402" cy="154"/>
            </a:xfrm>
            <a:prstGeom prst="rect">
              <a:avLst/>
            </a:prstGeom>
            <a:solidFill>
              <a:srgbClr val="BFD6E0"/>
            </a:solidFill>
            <a:ln w="9525">
              <a:noFill/>
              <a:miter lim="800000"/>
              <a:headEnd/>
              <a:tailEnd/>
            </a:ln>
          </p:spPr>
          <p:txBody>
            <a:bodyPr wrap="none" lIns="0" tIns="0" rIns="0" bIns="0">
              <a:spAutoFit/>
            </a:bodyPr>
            <a:lstStyle/>
            <a:p>
              <a:pPr algn="ctr">
                <a:lnSpc>
                  <a:spcPct val="80000"/>
                </a:lnSpc>
                <a:spcBef>
                  <a:spcPct val="20000"/>
                </a:spcBef>
                <a:defRPr/>
              </a:pPr>
              <a:r>
                <a:rPr lang="en-US" sz="800" dirty="0">
                  <a:latin typeface="+mn-lt"/>
                </a:rPr>
                <a:t>Security </a:t>
              </a:r>
            </a:p>
            <a:p>
              <a:pPr algn="ctr">
                <a:lnSpc>
                  <a:spcPct val="80000"/>
                </a:lnSpc>
                <a:spcBef>
                  <a:spcPct val="20000"/>
                </a:spcBef>
                <a:defRPr/>
              </a:pPr>
              <a:r>
                <a:rPr lang="en-US" sz="800" dirty="0">
                  <a:latin typeface="+mn-lt"/>
                </a:rPr>
                <a:t>Accel</a:t>
              </a:r>
            </a:p>
          </p:txBody>
        </p:sp>
      </p:grpSp>
      <p:grpSp>
        <p:nvGrpSpPr>
          <p:cNvPr id="35866" name="Group 40"/>
          <p:cNvGrpSpPr>
            <a:grpSpLocks/>
          </p:cNvGrpSpPr>
          <p:nvPr/>
        </p:nvGrpSpPr>
        <p:grpSpPr bwMode="auto">
          <a:xfrm>
            <a:off x="152400" y="2022475"/>
            <a:ext cx="633413" cy="209550"/>
            <a:chOff x="596" y="903"/>
            <a:chExt cx="586" cy="275"/>
          </a:xfrm>
        </p:grpSpPr>
        <p:sp>
          <p:nvSpPr>
            <p:cNvPr id="46145" name="Rectangle 41"/>
            <p:cNvSpPr>
              <a:spLocks noChangeArrowheads="1"/>
            </p:cNvSpPr>
            <p:nvPr/>
          </p:nvSpPr>
          <p:spPr bwMode="auto">
            <a:xfrm>
              <a:off x="596" y="903"/>
              <a:ext cx="586" cy="263"/>
            </a:xfrm>
            <a:prstGeom prst="rect">
              <a:avLst/>
            </a:prstGeom>
            <a:solidFill>
              <a:srgbClr val="BFD6E0"/>
            </a:solidFill>
            <a:ln w="9525">
              <a:solidFill>
                <a:schemeClr val="tx1"/>
              </a:solidFill>
              <a:miter lim="800000"/>
              <a:headEnd/>
              <a:tailEnd/>
            </a:ln>
          </p:spPr>
          <p:txBody>
            <a:bodyPr/>
            <a:lstStyle/>
            <a:p>
              <a:pPr>
                <a:defRPr/>
              </a:pPr>
              <a:endParaRPr lang="en-US" dirty="0">
                <a:latin typeface="+mn-lt"/>
              </a:endParaRPr>
            </a:p>
          </p:txBody>
        </p:sp>
        <p:sp>
          <p:nvSpPr>
            <p:cNvPr id="46146" name="Rectangle 42"/>
            <p:cNvSpPr>
              <a:spLocks noChangeArrowheads="1"/>
            </p:cNvSpPr>
            <p:nvPr/>
          </p:nvSpPr>
          <p:spPr bwMode="auto">
            <a:xfrm>
              <a:off x="725" y="953"/>
              <a:ext cx="0" cy="225"/>
            </a:xfrm>
            <a:prstGeom prst="rect">
              <a:avLst/>
            </a:prstGeom>
            <a:solidFill>
              <a:srgbClr val="BFD6E0"/>
            </a:solidFill>
            <a:ln w="9525">
              <a:noFill/>
              <a:miter lim="800000"/>
              <a:headEnd/>
              <a:tailEnd/>
            </a:ln>
          </p:spPr>
          <p:txBody>
            <a:bodyPr wrap="none" lIns="0" tIns="0" rIns="0" bIns="0">
              <a:spAutoFit/>
            </a:bodyPr>
            <a:lstStyle/>
            <a:p>
              <a:pPr>
                <a:lnSpc>
                  <a:spcPct val="80000"/>
                </a:lnSpc>
                <a:spcBef>
                  <a:spcPct val="20000"/>
                </a:spcBef>
                <a:defRPr/>
              </a:pPr>
              <a:endParaRPr lang="en-US" sz="1400" dirty="0">
                <a:latin typeface="+mn-lt"/>
              </a:endParaRPr>
            </a:p>
          </p:txBody>
        </p:sp>
        <p:sp>
          <p:nvSpPr>
            <p:cNvPr id="46147" name="Rectangle 43"/>
            <p:cNvSpPr>
              <a:spLocks noChangeArrowheads="1"/>
            </p:cNvSpPr>
            <p:nvPr/>
          </p:nvSpPr>
          <p:spPr bwMode="auto">
            <a:xfrm>
              <a:off x="784" y="945"/>
              <a:ext cx="206" cy="131"/>
            </a:xfrm>
            <a:prstGeom prst="rect">
              <a:avLst/>
            </a:prstGeom>
            <a:solidFill>
              <a:srgbClr val="BFD6E0"/>
            </a:solidFill>
            <a:ln w="9525">
              <a:noFill/>
              <a:miter lim="800000"/>
              <a:headEnd/>
              <a:tailEnd/>
            </a:ln>
          </p:spPr>
          <p:txBody>
            <a:bodyPr wrap="none" lIns="0" tIns="0" rIns="0" bIns="0">
              <a:spAutoFit/>
            </a:bodyPr>
            <a:lstStyle/>
            <a:p>
              <a:pPr algn="ctr">
                <a:lnSpc>
                  <a:spcPct val="80000"/>
                </a:lnSpc>
                <a:spcBef>
                  <a:spcPct val="20000"/>
                </a:spcBef>
                <a:defRPr/>
              </a:pPr>
              <a:r>
                <a:rPr lang="en-US" sz="800" dirty="0">
                  <a:latin typeface="+mn-lt"/>
                </a:rPr>
                <a:t>XOR</a:t>
              </a:r>
            </a:p>
          </p:txBody>
        </p:sp>
      </p:grpSp>
      <p:sp>
        <p:nvSpPr>
          <p:cNvPr id="46108" name="Freeform 44"/>
          <p:cNvSpPr>
            <a:spLocks noEditPoints="1"/>
          </p:cNvSpPr>
          <p:nvPr/>
        </p:nvSpPr>
        <p:spPr bwMode="auto">
          <a:xfrm rot="5400000">
            <a:off x="4199732" y="2262981"/>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09" name="Freeform 45"/>
          <p:cNvSpPr>
            <a:spLocks noEditPoints="1"/>
          </p:cNvSpPr>
          <p:nvPr/>
        </p:nvSpPr>
        <p:spPr bwMode="auto">
          <a:xfrm rot="5400000">
            <a:off x="4199732" y="2609056"/>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0" name="Freeform 46"/>
          <p:cNvSpPr>
            <a:spLocks noEditPoints="1"/>
          </p:cNvSpPr>
          <p:nvPr/>
        </p:nvSpPr>
        <p:spPr bwMode="auto">
          <a:xfrm rot="5400000">
            <a:off x="822326" y="1847850"/>
            <a:ext cx="68262" cy="141287"/>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1" name="Rectangle 47"/>
          <p:cNvSpPr>
            <a:spLocks noChangeArrowheads="1"/>
          </p:cNvSpPr>
          <p:nvPr/>
        </p:nvSpPr>
        <p:spPr bwMode="auto">
          <a:xfrm>
            <a:off x="5092700" y="2041525"/>
            <a:ext cx="177800" cy="98425"/>
          </a:xfrm>
          <a:prstGeom prst="rect">
            <a:avLst/>
          </a:prstGeom>
          <a:noFill/>
          <a:ln w="9525">
            <a:noFill/>
            <a:miter lim="800000"/>
            <a:headEnd/>
            <a:tailEnd/>
          </a:ln>
        </p:spPr>
        <p:txBody>
          <a:bodyPr wrap="none" lIns="0" tIns="0" rIns="0" bIns="0">
            <a:spAutoFit/>
          </a:bodyPr>
          <a:lstStyle/>
          <a:p>
            <a:pPr>
              <a:lnSpc>
                <a:spcPct val="80000"/>
              </a:lnSpc>
              <a:spcBef>
                <a:spcPct val="20000"/>
              </a:spcBef>
              <a:defRPr/>
            </a:pPr>
            <a:r>
              <a:rPr lang="en-US" sz="800" dirty="0">
                <a:latin typeface="+mn-lt"/>
              </a:rPr>
              <a:t>16b</a:t>
            </a:r>
            <a:endParaRPr lang="en-US" sz="1400" dirty="0">
              <a:latin typeface="+mn-lt"/>
            </a:endParaRPr>
          </a:p>
        </p:txBody>
      </p:sp>
      <p:sp>
        <p:nvSpPr>
          <p:cNvPr id="46112" name="Rectangle 50"/>
          <p:cNvSpPr>
            <a:spLocks noChangeArrowheads="1"/>
          </p:cNvSpPr>
          <p:nvPr/>
        </p:nvSpPr>
        <p:spPr bwMode="auto">
          <a:xfrm>
            <a:off x="4303713" y="2992438"/>
            <a:ext cx="773112" cy="206375"/>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USB2.0</a:t>
            </a:r>
          </a:p>
        </p:txBody>
      </p:sp>
      <p:sp>
        <p:nvSpPr>
          <p:cNvPr id="46113" name="Freeform 51"/>
          <p:cNvSpPr>
            <a:spLocks noEditPoints="1"/>
          </p:cNvSpPr>
          <p:nvPr/>
        </p:nvSpPr>
        <p:spPr bwMode="auto">
          <a:xfrm rot="5400000">
            <a:off x="4198938" y="3024187"/>
            <a:ext cx="69850"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4" name="Freeform 53"/>
          <p:cNvSpPr>
            <a:spLocks noEditPoints="1"/>
          </p:cNvSpPr>
          <p:nvPr/>
        </p:nvSpPr>
        <p:spPr bwMode="auto">
          <a:xfrm rot="5400000">
            <a:off x="4199732" y="3301206"/>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7" name="Rectangle 56"/>
          <p:cNvSpPr>
            <a:spLocks noChangeArrowheads="1"/>
          </p:cNvSpPr>
          <p:nvPr/>
        </p:nvSpPr>
        <p:spPr bwMode="auto">
          <a:xfrm>
            <a:off x="4303713" y="3546475"/>
            <a:ext cx="773112" cy="206375"/>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SPI</a:t>
            </a:r>
          </a:p>
        </p:txBody>
      </p:sp>
      <p:sp>
        <p:nvSpPr>
          <p:cNvPr id="46118" name="Freeform 57"/>
          <p:cNvSpPr>
            <a:spLocks noEditPoints="1"/>
          </p:cNvSpPr>
          <p:nvPr/>
        </p:nvSpPr>
        <p:spPr bwMode="auto">
          <a:xfrm rot="5400000">
            <a:off x="4198938" y="3578225"/>
            <a:ext cx="69850"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9" name="Rectangle 65"/>
          <p:cNvSpPr>
            <a:spLocks noChangeArrowheads="1"/>
          </p:cNvSpPr>
          <p:nvPr/>
        </p:nvSpPr>
        <p:spPr bwMode="auto">
          <a:xfrm>
            <a:off x="4303713" y="3268663"/>
            <a:ext cx="773112" cy="207962"/>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SD/MMC</a:t>
            </a:r>
          </a:p>
        </p:txBody>
      </p:sp>
      <p:sp>
        <p:nvSpPr>
          <p:cNvPr id="46120" name="Rectangle 73"/>
          <p:cNvSpPr>
            <a:spLocks noChangeArrowheads="1"/>
          </p:cNvSpPr>
          <p:nvPr/>
        </p:nvSpPr>
        <p:spPr bwMode="auto">
          <a:xfrm>
            <a:off x="3208338" y="4376738"/>
            <a:ext cx="585787" cy="276225"/>
          </a:xfrm>
          <a:prstGeom prst="rect">
            <a:avLst/>
          </a:prstGeom>
          <a:solidFill>
            <a:srgbClr val="DEDAD4"/>
          </a:solidFill>
          <a:ln w="9525">
            <a:solidFill>
              <a:schemeClr val="tx1"/>
            </a:solidFill>
            <a:miter lim="800000"/>
            <a:headEnd/>
            <a:tailEnd/>
          </a:ln>
        </p:spPr>
        <p:txBody>
          <a:bodyPr lIns="0" rIns="0" anchor="ctr"/>
          <a:lstStyle/>
          <a:p>
            <a:pPr algn="ctr">
              <a:defRPr/>
            </a:pPr>
            <a:r>
              <a:rPr lang="en-US" sz="800" dirty="0">
                <a:latin typeface="+mn-lt"/>
              </a:rPr>
              <a:t>PCI</a:t>
            </a:r>
            <a:r>
              <a:rPr lang="en-US" sz="800" baseline="30000" dirty="0"/>
              <a:t> ®</a:t>
            </a:r>
            <a:r>
              <a:rPr lang="en-US" sz="800" dirty="0">
                <a:latin typeface="+mn-lt"/>
              </a:rPr>
              <a:t> Express</a:t>
            </a:r>
          </a:p>
        </p:txBody>
      </p:sp>
      <p:sp>
        <p:nvSpPr>
          <p:cNvPr id="46121" name="Rectangle 25"/>
          <p:cNvSpPr>
            <a:spLocks noChangeArrowheads="1"/>
          </p:cNvSpPr>
          <p:nvPr/>
        </p:nvSpPr>
        <p:spPr bwMode="auto">
          <a:xfrm>
            <a:off x="1524000" y="3948113"/>
            <a:ext cx="527050" cy="692150"/>
          </a:xfrm>
          <a:prstGeom prst="rect">
            <a:avLst/>
          </a:prstGeom>
          <a:solidFill>
            <a:srgbClr val="DEDAD4"/>
          </a:solidFill>
          <a:ln w="9525">
            <a:solidFill>
              <a:schemeClr val="tx1"/>
            </a:solidFill>
            <a:miter lim="800000"/>
            <a:headEnd/>
            <a:tailEnd/>
          </a:ln>
        </p:spPr>
        <p:txBody>
          <a:bodyPr anchor="ctr"/>
          <a:lstStyle/>
          <a:p>
            <a:pPr algn="ctr">
              <a:defRPr/>
            </a:pPr>
            <a:r>
              <a:rPr lang="en-US" sz="1000" dirty="0">
                <a:latin typeface="+mn-lt"/>
              </a:rPr>
              <a:t>3x GE MAC</a:t>
            </a:r>
          </a:p>
        </p:txBody>
      </p:sp>
      <p:sp>
        <p:nvSpPr>
          <p:cNvPr id="46122" name="Line 23"/>
          <p:cNvSpPr>
            <a:spLocks noChangeShapeType="1"/>
          </p:cNvSpPr>
          <p:nvPr/>
        </p:nvSpPr>
        <p:spPr bwMode="auto">
          <a:xfrm>
            <a:off x="3505200" y="4652963"/>
            <a:ext cx="1588" cy="427037"/>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23" name="Freeform 48"/>
          <p:cNvSpPr>
            <a:spLocks/>
          </p:cNvSpPr>
          <p:nvPr/>
        </p:nvSpPr>
        <p:spPr bwMode="auto">
          <a:xfrm>
            <a:off x="1828800" y="4652963"/>
            <a:ext cx="1295400" cy="277812"/>
          </a:xfrm>
          <a:custGeom>
            <a:avLst/>
            <a:gdLst>
              <a:gd name="T0" fmla="*/ 2147483647 w 1632"/>
              <a:gd name="T1" fmla="*/ 2147483647 h 192"/>
              <a:gd name="T2" fmla="*/ 2147483647 w 1632"/>
              <a:gd name="T3" fmla="*/ 2147483647 h 192"/>
              <a:gd name="T4" fmla="*/ 0 w 1632"/>
              <a:gd name="T5" fmla="*/ 2147483647 h 192"/>
              <a:gd name="T6" fmla="*/ 0 w 1632"/>
              <a:gd name="T7" fmla="*/ 0 h 192"/>
              <a:gd name="T8" fmla="*/ 0 60000 65536"/>
              <a:gd name="T9" fmla="*/ 0 60000 65536"/>
              <a:gd name="T10" fmla="*/ 0 60000 65536"/>
              <a:gd name="T11" fmla="*/ 0 60000 65536"/>
              <a:gd name="T12" fmla="*/ 0 w 1632"/>
              <a:gd name="T13" fmla="*/ 0 h 192"/>
              <a:gd name="T14" fmla="*/ 1632 w 1632"/>
              <a:gd name="T15" fmla="*/ 192 h 192"/>
            </a:gdLst>
            <a:ahLst/>
            <a:cxnLst>
              <a:cxn ang="T8">
                <a:pos x="T0" y="T1"/>
              </a:cxn>
              <a:cxn ang="T9">
                <a:pos x="T2" y="T3"/>
              </a:cxn>
              <a:cxn ang="T10">
                <a:pos x="T4" y="T5"/>
              </a:cxn>
              <a:cxn ang="T11">
                <a:pos x="T6" y="T7"/>
              </a:cxn>
            </a:cxnLst>
            <a:rect l="T12" t="T13" r="T14" b="T15"/>
            <a:pathLst>
              <a:path w="1632" h="192">
                <a:moveTo>
                  <a:pt x="1632" y="192"/>
                </a:moveTo>
                <a:lnTo>
                  <a:pt x="1632" y="144"/>
                </a:lnTo>
                <a:lnTo>
                  <a:pt x="0" y="144"/>
                </a:lnTo>
                <a:lnTo>
                  <a:pt x="0" y="0"/>
                </a:lnTo>
              </a:path>
            </a:pathLst>
          </a:custGeom>
          <a:noFill/>
          <a:ln w="3175">
            <a:solidFill>
              <a:schemeClr val="tx1"/>
            </a:solidFill>
            <a:round/>
            <a:headEnd/>
            <a:tailEnd/>
          </a:ln>
        </p:spPr>
        <p:txBody>
          <a:bodyPr wrap="none" lIns="88900" tIns="44450" rIns="88900" bIns="44450" anchor="ctr"/>
          <a:lstStyle/>
          <a:p>
            <a:pPr>
              <a:defRPr/>
            </a:pPr>
            <a:endParaRPr lang="en-US" dirty="0">
              <a:latin typeface="+mn-lt"/>
            </a:endParaRPr>
          </a:p>
        </p:txBody>
      </p:sp>
      <p:sp>
        <p:nvSpPr>
          <p:cNvPr id="46124" name="Rectangle 72"/>
          <p:cNvSpPr>
            <a:spLocks noChangeArrowheads="1"/>
          </p:cNvSpPr>
          <p:nvPr/>
        </p:nvSpPr>
        <p:spPr bwMode="auto">
          <a:xfrm>
            <a:off x="2565400" y="4376738"/>
            <a:ext cx="584200" cy="276225"/>
          </a:xfrm>
          <a:prstGeom prst="rect">
            <a:avLst/>
          </a:prstGeom>
          <a:solidFill>
            <a:srgbClr val="DEDAD4"/>
          </a:solidFill>
          <a:ln w="9525">
            <a:solidFill>
              <a:schemeClr val="tx1"/>
            </a:solidFill>
            <a:miter lim="800000"/>
            <a:headEnd/>
            <a:tailEnd/>
          </a:ln>
        </p:spPr>
        <p:txBody>
          <a:bodyPr lIns="0" rIns="0" anchor="ctr"/>
          <a:lstStyle/>
          <a:p>
            <a:pPr algn="ctr">
              <a:defRPr/>
            </a:pPr>
            <a:r>
              <a:rPr lang="en-US" sz="800" dirty="0">
                <a:latin typeface="+mn-lt"/>
              </a:rPr>
              <a:t>DMA</a:t>
            </a:r>
          </a:p>
        </p:txBody>
      </p:sp>
      <p:sp>
        <p:nvSpPr>
          <p:cNvPr id="46125" name="Text Box 24"/>
          <p:cNvSpPr txBox="1">
            <a:spLocks noChangeArrowheads="1"/>
          </p:cNvSpPr>
          <p:nvPr/>
        </p:nvSpPr>
        <p:spPr bwMode="auto">
          <a:xfrm>
            <a:off x="2973388" y="4930775"/>
            <a:ext cx="925512" cy="276225"/>
          </a:xfrm>
          <a:prstGeom prst="rect">
            <a:avLst/>
          </a:prstGeom>
          <a:solidFill>
            <a:schemeClr val="bg1"/>
          </a:solidFill>
          <a:ln w="9525">
            <a:solidFill>
              <a:schemeClr val="tx1"/>
            </a:solidFill>
            <a:miter lim="800000"/>
            <a:headEnd/>
            <a:tailEnd/>
          </a:ln>
        </p:spPr>
        <p:txBody>
          <a:bodyPr wrap="none">
            <a:spAutoFit/>
          </a:bodyPr>
          <a:lstStyle/>
          <a:p>
            <a:pPr>
              <a:defRPr/>
            </a:pPr>
            <a:r>
              <a:rPr lang="en-US" sz="1200" dirty="0">
                <a:latin typeface="+mn-lt"/>
              </a:rPr>
              <a:t>x4 SerDes</a:t>
            </a:r>
          </a:p>
        </p:txBody>
      </p:sp>
      <p:sp>
        <p:nvSpPr>
          <p:cNvPr id="46126" name="Freeform 67"/>
          <p:cNvSpPr>
            <a:spLocks/>
          </p:cNvSpPr>
          <p:nvPr/>
        </p:nvSpPr>
        <p:spPr bwMode="auto">
          <a:xfrm flipH="1">
            <a:off x="3692525" y="4584700"/>
            <a:ext cx="492125" cy="346075"/>
          </a:xfrm>
          <a:custGeom>
            <a:avLst/>
            <a:gdLst>
              <a:gd name="T0" fmla="*/ 2147483647 w 528"/>
              <a:gd name="T1" fmla="*/ 2147483647 h 192"/>
              <a:gd name="T2" fmla="*/ 2147483647 w 528"/>
              <a:gd name="T3" fmla="*/ 2147483647 h 192"/>
              <a:gd name="T4" fmla="*/ 0 w 528"/>
              <a:gd name="T5" fmla="*/ 2147483647 h 192"/>
              <a:gd name="T6" fmla="*/ 0 w 528"/>
              <a:gd name="T7" fmla="*/ 0 h 192"/>
              <a:gd name="T8" fmla="*/ 0 60000 65536"/>
              <a:gd name="T9" fmla="*/ 0 60000 65536"/>
              <a:gd name="T10" fmla="*/ 0 60000 65536"/>
              <a:gd name="T11" fmla="*/ 0 60000 65536"/>
              <a:gd name="T12" fmla="*/ 0 w 528"/>
              <a:gd name="T13" fmla="*/ 0 h 192"/>
              <a:gd name="T14" fmla="*/ 528 w 528"/>
              <a:gd name="T15" fmla="*/ 192 h 192"/>
            </a:gdLst>
            <a:ahLst/>
            <a:cxnLst>
              <a:cxn ang="T8">
                <a:pos x="T0" y="T1"/>
              </a:cxn>
              <a:cxn ang="T9">
                <a:pos x="T2" y="T3"/>
              </a:cxn>
              <a:cxn ang="T10">
                <a:pos x="T4" y="T5"/>
              </a:cxn>
              <a:cxn ang="T11">
                <a:pos x="T6" y="T7"/>
              </a:cxn>
            </a:cxnLst>
            <a:rect l="T12" t="T13" r="T14" b="T15"/>
            <a:pathLst>
              <a:path w="528" h="192">
                <a:moveTo>
                  <a:pt x="528" y="192"/>
                </a:moveTo>
                <a:lnTo>
                  <a:pt x="528" y="96"/>
                </a:lnTo>
                <a:lnTo>
                  <a:pt x="0" y="96"/>
                </a:lnTo>
                <a:lnTo>
                  <a:pt x="0" y="0"/>
                </a:lnTo>
              </a:path>
            </a:pathLst>
          </a:custGeom>
          <a:noFill/>
          <a:ln w="3175">
            <a:solidFill>
              <a:schemeClr val="tx1"/>
            </a:solidFill>
            <a:round/>
            <a:headEnd/>
            <a:tailEnd/>
          </a:ln>
        </p:spPr>
        <p:txBody>
          <a:bodyPr wrap="none" lIns="88900" tIns="44450" rIns="88900" bIns="44450" anchor="ctr"/>
          <a:lstStyle/>
          <a:p>
            <a:pPr>
              <a:defRPr/>
            </a:pPr>
            <a:endParaRPr lang="en-US" dirty="0">
              <a:latin typeface="+mn-lt"/>
            </a:endParaRPr>
          </a:p>
        </p:txBody>
      </p:sp>
      <p:sp>
        <p:nvSpPr>
          <p:cNvPr id="46127" name="Rectangle 25"/>
          <p:cNvSpPr>
            <a:spLocks noChangeArrowheads="1"/>
          </p:cNvSpPr>
          <p:nvPr/>
        </p:nvSpPr>
        <p:spPr bwMode="auto">
          <a:xfrm>
            <a:off x="762000" y="3948113"/>
            <a:ext cx="679450" cy="762000"/>
          </a:xfrm>
          <a:prstGeom prst="rect">
            <a:avLst/>
          </a:prstGeom>
          <a:solidFill>
            <a:srgbClr val="DEDAD4"/>
          </a:solidFill>
          <a:ln w="9525">
            <a:solidFill>
              <a:schemeClr val="tx1"/>
            </a:solidFill>
            <a:miter lim="800000"/>
            <a:headEnd/>
            <a:tailEnd/>
          </a:ln>
        </p:spPr>
        <p:txBody>
          <a:bodyPr anchor="ctr"/>
          <a:lstStyle/>
          <a:p>
            <a:pPr algn="ctr">
              <a:defRPr/>
            </a:pPr>
            <a:r>
              <a:rPr lang="en-US" sz="1000" dirty="0">
                <a:latin typeface="+mn-lt"/>
              </a:rPr>
              <a:t>QUICC</a:t>
            </a:r>
          </a:p>
          <a:p>
            <a:pPr algn="ctr">
              <a:defRPr/>
            </a:pPr>
            <a:r>
              <a:rPr lang="en-US" sz="1000" dirty="0">
                <a:latin typeface="+mn-lt"/>
              </a:rPr>
              <a:t>Engine</a:t>
            </a:r>
          </a:p>
          <a:p>
            <a:pPr algn="ctr">
              <a:defRPr/>
            </a:pPr>
            <a:endParaRPr lang="en-US" sz="1000" dirty="0">
              <a:latin typeface="+mn-lt"/>
            </a:endParaRPr>
          </a:p>
          <a:p>
            <a:pPr algn="ctr">
              <a:defRPr/>
            </a:pPr>
            <a:r>
              <a:rPr lang="en-US" sz="900" dirty="0">
                <a:latin typeface="+mn-lt"/>
              </a:rPr>
              <a:t>UTOPIA,TDM, MII</a:t>
            </a:r>
          </a:p>
        </p:txBody>
      </p:sp>
      <p:sp>
        <p:nvSpPr>
          <p:cNvPr id="46128" name="Freeform 35"/>
          <p:cNvSpPr>
            <a:spLocks noEditPoints="1"/>
          </p:cNvSpPr>
          <p:nvPr/>
        </p:nvSpPr>
        <p:spPr bwMode="auto">
          <a:xfrm>
            <a:off x="1150938" y="3752850"/>
            <a:ext cx="68262" cy="207963"/>
          </a:xfrm>
          <a:custGeom>
            <a:avLst/>
            <a:gdLst>
              <a:gd name="T0" fmla="*/ 2147483647 w 81"/>
              <a:gd name="T1" fmla="*/ 2147483647 h 434"/>
              <a:gd name="T2" fmla="*/ 2147483647 w 81"/>
              <a:gd name="T3" fmla="*/ 2147483647 h 434"/>
              <a:gd name="T4" fmla="*/ 2147483647 w 81"/>
              <a:gd name="T5" fmla="*/ 2147483647 h 434"/>
              <a:gd name="T6" fmla="*/ 2147483647 w 81"/>
              <a:gd name="T7" fmla="*/ 2147483647 h 434"/>
              <a:gd name="T8" fmla="*/ 2147483647 w 81"/>
              <a:gd name="T9" fmla="*/ 2147483647 h 434"/>
              <a:gd name="T10" fmla="*/ 2147483647 w 81"/>
              <a:gd name="T11" fmla="*/ 2147483647 h 434"/>
              <a:gd name="T12" fmla="*/ 2147483647 w 81"/>
              <a:gd name="T13" fmla="*/ 2147483647 h 434"/>
              <a:gd name="T14" fmla="*/ 0 w 81"/>
              <a:gd name="T15" fmla="*/ 2147483647 h 434"/>
              <a:gd name="T16" fmla="*/ 2147483647 w 81"/>
              <a:gd name="T17" fmla="*/ 2147483647 h 434"/>
              <a:gd name="T18" fmla="*/ 0 w 81"/>
              <a:gd name="T19" fmla="*/ 2147483647 h 434"/>
              <a:gd name="T20" fmla="*/ 2147483647 w 81"/>
              <a:gd name="T21" fmla="*/ 0 h 434"/>
              <a:gd name="T22" fmla="*/ 2147483647 w 81"/>
              <a:gd name="T23" fmla="*/ 2147483647 h 434"/>
              <a:gd name="T24" fmla="*/ 0 w 81"/>
              <a:gd name="T25" fmla="*/ 2147483647 h 4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434"/>
              <a:gd name="T41" fmla="*/ 81 w 81"/>
              <a:gd name="T42" fmla="*/ 434 h 4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434">
                <a:moveTo>
                  <a:pt x="32" y="366"/>
                </a:moveTo>
                <a:lnTo>
                  <a:pt x="32" y="68"/>
                </a:lnTo>
                <a:lnTo>
                  <a:pt x="48" y="68"/>
                </a:lnTo>
                <a:lnTo>
                  <a:pt x="48" y="366"/>
                </a:lnTo>
                <a:lnTo>
                  <a:pt x="32" y="366"/>
                </a:lnTo>
                <a:close/>
                <a:moveTo>
                  <a:pt x="81" y="353"/>
                </a:moveTo>
                <a:lnTo>
                  <a:pt x="40" y="434"/>
                </a:lnTo>
                <a:lnTo>
                  <a:pt x="0" y="353"/>
                </a:lnTo>
                <a:lnTo>
                  <a:pt x="81" y="353"/>
                </a:lnTo>
                <a:close/>
                <a:moveTo>
                  <a:pt x="0" y="81"/>
                </a:moveTo>
                <a:lnTo>
                  <a:pt x="40" y="0"/>
                </a:lnTo>
                <a:lnTo>
                  <a:pt x="81" y="81"/>
                </a:lnTo>
                <a:lnTo>
                  <a:pt x="0" y="81"/>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129" name="Freeform 35"/>
          <p:cNvSpPr>
            <a:spLocks noEditPoints="1"/>
          </p:cNvSpPr>
          <p:nvPr/>
        </p:nvSpPr>
        <p:spPr bwMode="auto">
          <a:xfrm>
            <a:off x="1912938" y="3752850"/>
            <a:ext cx="68262" cy="207963"/>
          </a:xfrm>
          <a:custGeom>
            <a:avLst/>
            <a:gdLst>
              <a:gd name="T0" fmla="*/ 2147483647 w 81"/>
              <a:gd name="T1" fmla="*/ 2147483647 h 434"/>
              <a:gd name="T2" fmla="*/ 2147483647 w 81"/>
              <a:gd name="T3" fmla="*/ 2147483647 h 434"/>
              <a:gd name="T4" fmla="*/ 2147483647 w 81"/>
              <a:gd name="T5" fmla="*/ 2147483647 h 434"/>
              <a:gd name="T6" fmla="*/ 2147483647 w 81"/>
              <a:gd name="T7" fmla="*/ 2147483647 h 434"/>
              <a:gd name="T8" fmla="*/ 2147483647 w 81"/>
              <a:gd name="T9" fmla="*/ 2147483647 h 434"/>
              <a:gd name="T10" fmla="*/ 2147483647 w 81"/>
              <a:gd name="T11" fmla="*/ 2147483647 h 434"/>
              <a:gd name="T12" fmla="*/ 2147483647 w 81"/>
              <a:gd name="T13" fmla="*/ 2147483647 h 434"/>
              <a:gd name="T14" fmla="*/ 0 w 81"/>
              <a:gd name="T15" fmla="*/ 2147483647 h 434"/>
              <a:gd name="T16" fmla="*/ 2147483647 w 81"/>
              <a:gd name="T17" fmla="*/ 2147483647 h 434"/>
              <a:gd name="T18" fmla="*/ 0 w 81"/>
              <a:gd name="T19" fmla="*/ 2147483647 h 434"/>
              <a:gd name="T20" fmla="*/ 2147483647 w 81"/>
              <a:gd name="T21" fmla="*/ 0 h 434"/>
              <a:gd name="T22" fmla="*/ 2147483647 w 81"/>
              <a:gd name="T23" fmla="*/ 2147483647 h 434"/>
              <a:gd name="T24" fmla="*/ 0 w 81"/>
              <a:gd name="T25" fmla="*/ 2147483647 h 4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434"/>
              <a:gd name="T41" fmla="*/ 81 w 81"/>
              <a:gd name="T42" fmla="*/ 434 h 4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434">
                <a:moveTo>
                  <a:pt x="32" y="366"/>
                </a:moveTo>
                <a:lnTo>
                  <a:pt x="32" y="68"/>
                </a:lnTo>
                <a:lnTo>
                  <a:pt x="48" y="68"/>
                </a:lnTo>
                <a:lnTo>
                  <a:pt x="48" y="366"/>
                </a:lnTo>
                <a:lnTo>
                  <a:pt x="32" y="366"/>
                </a:lnTo>
                <a:close/>
                <a:moveTo>
                  <a:pt x="81" y="353"/>
                </a:moveTo>
                <a:lnTo>
                  <a:pt x="40" y="434"/>
                </a:lnTo>
                <a:lnTo>
                  <a:pt x="0" y="353"/>
                </a:lnTo>
                <a:lnTo>
                  <a:pt x="81" y="353"/>
                </a:lnTo>
                <a:close/>
                <a:moveTo>
                  <a:pt x="0" y="81"/>
                </a:moveTo>
                <a:lnTo>
                  <a:pt x="40" y="0"/>
                </a:lnTo>
                <a:lnTo>
                  <a:pt x="81" y="81"/>
                </a:lnTo>
                <a:lnTo>
                  <a:pt x="0" y="81"/>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130" name="Rectangle 71"/>
          <p:cNvSpPr>
            <a:spLocks noChangeArrowheads="1"/>
          </p:cNvSpPr>
          <p:nvPr/>
        </p:nvSpPr>
        <p:spPr bwMode="auto">
          <a:xfrm>
            <a:off x="3870325" y="4376738"/>
            <a:ext cx="585788" cy="276225"/>
          </a:xfrm>
          <a:prstGeom prst="rect">
            <a:avLst/>
          </a:prstGeom>
          <a:solidFill>
            <a:srgbClr val="DEDAD4"/>
          </a:solidFill>
          <a:ln w="9525">
            <a:solidFill>
              <a:schemeClr val="tx1"/>
            </a:solidFill>
            <a:miter lim="800000"/>
            <a:headEnd/>
            <a:tailEnd/>
          </a:ln>
        </p:spPr>
        <p:txBody>
          <a:bodyPr lIns="0" rIns="0" anchor="ctr"/>
          <a:lstStyle/>
          <a:p>
            <a:pPr algn="ctr">
              <a:defRPr/>
            </a:pPr>
            <a:r>
              <a:rPr lang="en-US" sz="800" dirty="0">
                <a:latin typeface="+mn-lt"/>
              </a:rPr>
              <a:t>PCI</a:t>
            </a:r>
          </a:p>
          <a:p>
            <a:pPr algn="ctr">
              <a:defRPr/>
            </a:pPr>
            <a:r>
              <a:rPr lang="en-US" sz="800" dirty="0">
                <a:latin typeface="+mn-lt"/>
              </a:rPr>
              <a:t>Express</a:t>
            </a:r>
          </a:p>
        </p:txBody>
      </p:sp>
      <p:grpSp>
        <p:nvGrpSpPr>
          <p:cNvPr id="35888" name="Group 74"/>
          <p:cNvGrpSpPr>
            <a:grpSpLocks/>
          </p:cNvGrpSpPr>
          <p:nvPr/>
        </p:nvGrpSpPr>
        <p:grpSpPr bwMode="auto">
          <a:xfrm>
            <a:off x="5065713" y="1814513"/>
            <a:ext cx="177800" cy="1709737"/>
            <a:chOff x="3191" y="729"/>
            <a:chExt cx="112" cy="1077"/>
          </a:xfrm>
        </p:grpSpPr>
        <p:sp>
          <p:nvSpPr>
            <p:cNvPr id="46138" name="Line 59"/>
            <p:cNvSpPr>
              <a:spLocks noChangeShapeType="1"/>
            </p:cNvSpPr>
            <p:nvPr/>
          </p:nvSpPr>
          <p:spPr bwMode="auto">
            <a:xfrm>
              <a:off x="3195" y="978"/>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39" name="Line 60"/>
            <p:cNvSpPr>
              <a:spLocks noChangeShapeType="1"/>
            </p:cNvSpPr>
            <p:nvPr/>
          </p:nvSpPr>
          <p:spPr bwMode="auto">
            <a:xfrm>
              <a:off x="3195" y="729"/>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0" name="Line 61"/>
            <p:cNvSpPr>
              <a:spLocks noChangeShapeType="1"/>
            </p:cNvSpPr>
            <p:nvPr/>
          </p:nvSpPr>
          <p:spPr bwMode="auto">
            <a:xfrm>
              <a:off x="3195" y="1239"/>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1" name="Line 62"/>
            <p:cNvSpPr>
              <a:spLocks noChangeShapeType="1"/>
            </p:cNvSpPr>
            <p:nvPr/>
          </p:nvSpPr>
          <p:spPr bwMode="auto">
            <a:xfrm>
              <a:off x="3197" y="1440"/>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2" name="Line 63"/>
            <p:cNvSpPr>
              <a:spLocks noChangeShapeType="1"/>
            </p:cNvSpPr>
            <p:nvPr/>
          </p:nvSpPr>
          <p:spPr bwMode="auto">
            <a:xfrm>
              <a:off x="3191" y="1632"/>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3" name="Line 64"/>
            <p:cNvSpPr>
              <a:spLocks noChangeShapeType="1"/>
            </p:cNvSpPr>
            <p:nvPr/>
          </p:nvSpPr>
          <p:spPr bwMode="auto">
            <a:xfrm>
              <a:off x="3195" y="1806"/>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4" name="Line 62"/>
            <p:cNvSpPr>
              <a:spLocks noChangeShapeType="1"/>
            </p:cNvSpPr>
            <p:nvPr/>
          </p:nvSpPr>
          <p:spPr bwMode="auto">
            <a:xfrm>
              <a:off x="3197" y="1500"/>
              <a:ext cx="106" cy="0"/>
            </a:xfrm>
            <a:prstGeom prst="line">
              <a:avLst/>
            </a:prstGeom>
            <a:noFill/>
            <a:ln w="9525">
              <a:solidFill>
                <a:schemeClr val="tx1"/>
              </a:solidFill>
              <a:round/>
              <a:headEnd/>
              <a:tailEnd/>
            </a:ln>
          </p:spPr>
          <p:txBody>
            <a:bodyPr/>
            <a:lstStyle/>
            <a:p>
              <a:pPr>
                <a:defRPr/>
              </a:pPr>
              <a:endParaRPr lang="en-US" dirty="0">
                <a:latin typeface="+mn-lt"/>
              </a:endParaRPr>
            </a:p>
          </p:txBody>
        </p:sp>
      </p:grpSp>
      <p:sp>
        <p:nvSpPr>
          <p:cNvPr id="46132" name="Line 52"/>
          <p:cNvSpPr>
            <a:spLocks noChangeShapeType="1"/>
          </p:cNvSpPr>
          <p:nvPr/>
        </p:nvSpPr>
        <p:spPr bwMode="auto">
          <a:xfrm>
            <a:off x="1066800" y="4729163"/>
            <a:ext cx="3175" cy="74295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11317" name="Text Box 2"/>
          <p:cNvSpPr txBox="1">
            <a:spLocks noChangeArrowheads="1"/>
          </p:cNvSpPr>
          <p:nvPr/>
        </p:nvSpPr>
        <p:spPr bwMode="auto">
          <a:xfrm>
            <a:off x="5292725" y="930275"/>
            <a:ext cx="3886200" cy="5222875"/>
          </a:xfrm>
          <a:prstGeom prst="rect">
            <a:avLst/>
          </a:prstGeom>
          <a:noFill/>
          <a:ln w="38100">
            <a:noFill/>
            <a:miter lim="800000"/>
            <a:headEnd/>
            <a:tailEnd/>
          </a:ln>
        </p:spPr>
        <p:txBody>
          <a:bodyPr>
            <a:spAutoFit/>
          </a:bodyPr>
          <a:lstStyle/>
          <a:p>
            <a:pPr marL="117475" indent="-117475">
              <a:spcBef>
                <a:spcPts val="0"/>
              </a:spcBef>
              <a:buFontTx/>
              <a:buChar char="•"/>
              <a:defRPr/>
            </a:pPr>
            <a:r>
              <a:rPr lang="en-US" sz="1100" dirty="0">
                <a:latin typeface="+mn-lt"/>
              </a:rPr>
              <a:t>Dual e500 Power Architecture</a:t>
            </a:r>
            <a:r>
              <a:rPr lang="en-US" sz="1100" baseline="30000" dirty="0">
                <a:latin typeface="+mn-lt"/>
              </a:rPr>
              <a:t>®</a:t>
            </a:r>
            <a:r>
              <a:rPr lang="en-US" sz="1100" dirty="0">
                <a:latin typeface="+mn-lt"/>
              </a:rPr>
              <a:t> cores</a:t>
            </a:r>
          </a:p>
          <a:p>
            <a:pPr marL="346075" lvl="1" indent="-117475">
              <a:spcBef>
                <a:spcPts val="0"/>
              </a:spcBef>
              <a:buFontTx/>
              <a:buChar char="•"/>
              <a:defRPr/>
            </a:pPr>
            <a:r>
              <a:rPr lang="en-US" sz="1100" dirty="0">
                <a:latin typeface="+mn-lt"/>
              </a:rPr>
              <a:t>533-800 MHz</a:t>
            </a:r>
          </a:p>
          <a:p>
            <a:pPr marL="339725" lvl="1" indent="-104775">
              <a:spcBef>
                <a:spcPts val="0"/>
              </a:spcBef>
              <a:buClr>
                <a:schemeClr val="tx1"/>
              </a:buClr>
              <a:buFontTx/>
              <a:buChar char="•"/>
              <a:defRPr/>
            </a:pPr>
            <a:r>
              <a:rPr lang="en-US" sz="1100" dirty="0">
                <a:latin typeface="+mn-lt"/>
              </a:rPr>
              <a:t>256KB frontside L2 cache w/ECC, HW cache coherent</a:t>
            </a:r>
          </a:p>
          <a:p>
            <a:pPr marL="339725" lvl="1" indent="-104775">
              <a:spcBef>
                <a:spcPts val="0"/>
              </a:spcBef>
              <a:buClr>
                <a:schemeClr val="tx1"/>
              </a:buClr>
              <a:buFontTx/>
              <a:buChar char="•"/>
              <a:defRPr/>
            </a:pPr>
            <a:r>
              <a:rPr lang="en-US" sz="1100" dirty="0">
                <a:latin typeface="+mn-lt"/>
              </a:rPr>
              <a:t>36-bit physical addressing, DP-FPU</a:t>
            </a:r>
          </a:p>
          <a:p>
            <a:pPr marL="117475" indent="-117475">
              <a:spcBef>
                <a:spcPts val="0"/>
              </a:spcBef>
              <a:buClr>
                <a:schemeClr val="tx1"/>
              </a:buClr>
              <a:buFontTx/>
              <a:buChar char="•"/>
              <a:defRPr/>
            </a:pPr>
            <a:r>
              <a:rPr lang="en-US" sz="1100" dirty="0">
                <a:latin typeface="+mn-lt"/>
              </a:rPr>
              <a:t>System unit</a:t>
            </a:r>
          </a:p>
          <a:p>
            <a:pPr marL="339725" lvl="1" indent="-104775">
              <a:spcBef>
                <a:spcPts val="0"/>
              </a:spcBef>
              <a:buFontTx/>
              <a:buChar char="•"/>
              <a:defRPr/>
            </a:pPr>
            <a:r>
              <a:rPr lang="en-US" sz="1100" dirty="0">
                <a:latin typeface="+mn-lt"/>
                <a:ea typeface="新細明體" charset="-120"/>
              </a:rPr>
              <a:t>32-bit DDR3, 667 MHz data rate w/ECC</a:t>
            </a:r>
            <a:endParaRPr lang="en-US" sz="1100" dirty="0">
              <a:latin typeface="+mn-lt"/>
            </a:endParaRPr>
          </a:p>
          <a:p>
            <a:pPr marL="339725" lvl="1" indent="-104775">
              <a:spcBef>
                <a:spcPts val="0"/>
              </a:spcBef>
              <a:buFontTx/>
              <a:buChar char="•"/>
              <a:defRPr/>
            </a:pPr>
            <a:r>
              <a:rPr lang="en-US" sz="1100" dirty="0">
                <a:latin typeface="+mn-lt"/>
                <a:ea typeface="新細明體" charset="-120"/>
              </a:rPr>
              <a:t>Integrated SEC 3.3 security engine </a:t>
            </a:r>
          </a:p>
          <a:p>
            <a:pPr marL="339725" lvl="1" indent="-104775">
              <a:spcBef>
                <a:spcPts val="0"/>
              </a:spcBef>
              <a:buFontTx/>
              <a:buChar char="•"/>
              <a:defRPr/>
            </a:pPr>
            <a:r>
              <a:rPr lang="en-US" sz="1100" dirty="0">
                <a:latin typeface="+mn-lt"/>
                <a:ea typeface="新細明體" charset="-120"/>
              </a:rPr>
              <a:t>Open-PIC interrupt controller, perf mon, 2x I</a:t>
            </a:r>
            <a:r>
              <a:rPr lang="en-US" sz="1100" baseline="30000" dirty="0">
                <a:latin typeface="+mn-lt"/>
                <a:ea typeface="新細明體" charset="-120"/>
              </a:rPr>
              <a:t>2</a:t>
            </a:r>
            <a:r>
              <a:rPr lang="en-US" sz="1100" dirty="0">
                <a:latin typeface="+mn-lt"/>
                <a:ea typeface="新細明體" charset="-120"/>
              </a:rPr>
              <a:t>C, timers, 16 GPIOs, DUART</a:t>
            </a:r>
          </a:p>
          <a:p>
            <a:pPr marL="339725" lvl="1" indent="-104775">
              <a:spcBef>
                <a:spcPts val="0"/>
              </a:spcBef>
              <a:buFontTx/>
              <a:buChar char="•"/>
              <a:defRPr/>
            </a:pPr>
            <a:r>
              <a:rPr lang="en-US" sz="1100" dirty="0">
                <a:latin typeface="+mn-lt"/>
                <a:ea typeface="新細明體" charset="-120"/>
              </a:rPr>
              <a:t>16-bit enhanced local bus supports booting from NAND Flash</a:t>
            </a:r>
          </a:p>
          <a:p>
            <a:pPr marL="339725" lvl="1" indent="-104775">
              <a:spcBef>
                <a:spcPts val="0"/>
              </a:spcBef>
              <a:buFontTx/>
              <a:buChar char="•"/>
              <a:defRPr/>
            </a:pPr>
            <a:r>
              <a:rPr lang="en-US" sz="1100" dirty="0">
                <a:latin typeface="+mn-lt"/>
              </a:rPr>
              <a:t>USB 2.0 controllers host/device support</a:t>
            </a:r>
          </a:p>
          <a:p>
            <a:pPr marL="339725" lvl="1" indent="-104775">
              <a:spcBef>
                <a:spcPts val="0"/>
              </a:spcBef>
              <a:buFontTx/>
              <a:buChar char="•"/>
              <a:defRPr/>
            </a:pPr>
            <a:r>
              <a:rPr lang="en-US" sz="1100" dirty="0">
                <a:latin typeface="+mn-lt"/>
              </a:rPr>
              <a:t>SPI controller supporting booting from SPI serial Flash</a:t>
            </a:r>
          </a:p>
          <a:p>
            <a:pPr marL="339725" lvl="1" indent="-104775">
              <a:spcBef>
                <a:spcPts val="0"/>
              </a:spcBef>
              <a:buFontTx/>
              <a:buChar char="•"/>
              <a:defRPr/>
            </a:pPr>
            <a:r>
              <a:rPr lang="en-US" sz="1100" dirty="0">
                <a:latin typeface="+mn-lt"/>
              </a:rPr>
              <a:t>SD/MMC card controller supporting booting from Flash cards</a:t>
            </a:r>
          </a:p>
          <a:p>
            <a:pPr marL="339725" lvl="1" indent="-104775">
              <a:spcBef>
                <a:spcPts val="0"/>
              </a:spcBef>
              <a:buFontTx/>
              <a:buChar char="•"/>
              <a:defRPr/>
            </a:pPr>
            <a:r>
              <a:rPr lang="en-US" sz="1100" dirty="0">
                <a:latin typeface="+mn-lt"/>
              </a:rPr>
              <a:t>Three 10/100/1000 Ethernet controllers (VeTSEC) w/ Jumbo frame support, SGMII interface</a:t>
            </a:r>
          </a:p>
          <a:p>
            <a:pPr marL="457200" lvl="2">
              <a:spcBef>
                <a:spcPts val="0"/>
              </a:spcBef>
              <a:buFontTx/>
              <a:buChar char="•"/>
              <a:defRPr/>
            </a:pPr>
            <a:r>
              <a:rPr lang="en-US" sz="1100" dirty="0">
                <a:latin typeface="+mn-lt"/>
              </a:rPr>
              <a:t> IEEE</a:t>
            </a:r>
            <a:r>
              <a:rPr lang="en-US" sz="1100" baseline="30000" dirty="0"/>
              <a:t>® </a:t>
            </a:r>
            <a:r>
              <a:rPr lang="en-US" sz="1100" dirty="0">
                <a:latin typeface="+mn-lt"/>
              </a:rPr>
              <a:t>1588 v2 support</a:t>
            </a:r>
          </a:p>
          <a:p>
            <a:pPr marL="339725" lvl="1" indent="-104775">
              <a:spcBef>
                <a:spcPts val="0"/>
              </a:spcBef>
              <a:buFontTx/>
              <a:buChar char="•"/>
              <a:defRPr/>
            </a:pPr>
            <a:r>
              <a:rPr lang="en-US" sz="1100" dirty="0">
                <a:latin typeface="+mn-lt"/>
              </a:rPr>
              <a:t>QUICC Engine for protocol offload and legacy interfaces</a:t>
            </a:r>
          </a:p>
          <a:p>
            <a:pPr marL="457200" lvl="2">
              <a:spcBef>
                <a:spcPts val="0"/>
              </a:spcBef>
              <a:buFontTx/>
              <a:buChar char="•"/>
              <a:defRPr/>
            </a:pPr>
            <a:r>
              <a:rPr lang="en-US" sz="1100" dirty="0">
                <a:latin typeface="+mn-lt"/>
              </a:rPr>
              <a:t> TDM interfaces with HDLC support</a:t>
            </a:r>
          </a:p>
          <a:p>
            <a:pPr marL="457200" lvl="2">
              <a:spcBef>
                <a:spcPts val="0"/>
              </a:spcBef>
              <a:buFontTx/>
              <a:buChar char="•"/>
              <a:defRPr/>
            </a:pPr>
            <a:r>
              <a:rPr lang="en-US" sz="1100" dirty="0">
                <a:latin typeface="+mn-lt"/>
              </a:rPr>
              <a:t> UTOPIA-L2 interface for ATM support</a:t>
            </a:r>
          </a:p>
          <a:p>
            <a:pPr marL="339725" lvl="1" indent="-104775">
              <a:spcBef>
                <a:spcPts val="0"/>
              </a:spcBef>
              <a:buFontTx/>
              <a:buChar char="•"/>
              <a:defRPr/>
            </a:pPr>
            <a:r>
              <a:rPr lang="en-US" sz="1100" dirty="0">
                <a:latin typeface="+mn-lt"/>
              </a:rPr>
              <a:t>Two PCI Express</a:t>
            </a:r>
            <a:r>
              <a:rPr lang="en-US" sz="1100" baseline="30000" dirty="0">
                <a:latin typeface="+mn-lt"/>
              </a:rPr>
              <a:t>®</a:t>
            </a:r>
            <a:r>
              <a:rPr lang="en-US" sz="1100" dirty="0">
                <a:latin typeface="+mn-lt"/>
              </a:rPr>
              <a:t> 1.0a controllers operating up to </a:t>
            </a:r>
            <a:br>
              <a:rPr lang="en-US" sz="1100" dirty="0">
                <a:latin typeface="+mn-lt"/>
              </a:rPr>
            </a:br>
            <a:r>
              <a:rPr lang="en-US" sz="1100" dirty="0">
                <a:latin typeface="+mn-lt"/>
              </a:rPr>
              <a:t>2.5 Gbps</a:t>
            </a:r>
          </a:p>
          <a:p>
            <a:pPr marL="339725" lvl="1" indent="-104775">
              <a:spcBef>
                <a:spcPts val="0"/>
              </a:spcBef>
              <a:buFontTx/>
              <a:buChar char="•"/>
              <a:defRPr/>
            </a:pPr>
            <a:r>
              <a:rPr lang="en-US" sz="1100" dirty="0">
                <a:latin typeface="+mn-lt"/>
              </a:rPr>
              <a:t>Power management</a:t>
            </a:r>
          </a:p>
          <a:p>
            <a:pPr marL="117475" indent="-117475">
              <a:spcBef>
                <a:spcPts val="0"/>
              </a:spcBef>
              <a:buFontTx/>
              <a:buChar char="•"/>
              <a:defRPr/>
            </a:pPr>
            <a:r>
              <a:rPr lang="en-GB" sz="1100" dirty="0">
                <a:latin typeface="+mn-lt"/>
              </a:rPr>
              <a:t>Process and package</a:t>
            </a:r>
          </a:p>
          <a:p>
            <a:pPr marL="339725" lvl="1" indent="-104775">
              <a:spcBef>
                <a:spcPts val="0"/>
              </a:spcBef>
              <a:buFontTx/>
              <a:buChar char="•"/>
              <a:defRPr/>
            </a:pPr>
            <a:r>
              <a:rPr lang="en-GB" sz="1100" dirty="0">
                <a:latin typeface="+mn-lt"/>
              </a:rPr>
              <a:t>45nm SOI, 0.95V+/-50mV, -40C to 125C Tj</a:t>
            </a:r>
          </a:p>
          <a:p>
            <a:pPr marL="574675" lvl="1" indent="-117475">
              <a:spcBef>
                <a:spcPct val="20000"/>
              </a:spcBef>
              <a:buFontTx/>
              <a:buChar char="•"/>
              <a:defRPr/>
            </a:pPr>
            <a:r>
              <a:rPr lang="en-US" sz="1200" dirty="0"/>
              <a:t>561-pin TePBGA-1, 23 mm x 23 mm</a:t>
            </a:r>
          </a:p>
          <a:p>
            <a:pPr marL="117475" indent="-117475">
              <a:spcBef>
                <a:spcPts val="0"/>
              </a:spcBef>
              <a:buFontTx/>
              <a:buChar char="•"/>
              <a:defRPr/>
            </a:pPr>
            <a:r>
              <a:rPr lang="en-US" sz="1100" dirty="0">
                <a:latin typeface="+mn-lt"/>
              </a:rPr>
              <a:t>&lt;4W max for 667 MHz</a:t>
            </a:r>
          </a:p>
        </p:txBody>
      </p:sp>
      <p:sp>
        <p:nvSpPr>
          <p:cNvPr id="46134" name="Rectangle 73"/>
          <p:cNvSpPr>
            <a:spLocks noChangeArrowheads="1"/>
          </p:cNvSpPr>
          <p:nvPr/>
        </p:nvSpPr>
        <p:spPr bwMode="auto">
          <a:xfrm>
            <a:off x="2895600" y="1320800"/>
            <a:ext cx="914400" cy="1408113"/>
          </a:xfrm>
          <a:prstGeom prst="rect">
            <a:avLst/>
          </a:prstGeom>
          <a:noFill/>
          <a:ln w="3175" algn="ctr">
            <a:solidFill>
              <a:schemeClr val="tx1"/>
            </a:solidFill>
            <a:prstDash val="lgDash"/>
            <a:miter lim="800000"/>
            <a:headEnd/>
            <a:tailEnd/>
          </a:ln>
        </p:spPr>
        <p:txBody>
          <a:bodyPr wrap="none" lIns="88900" tIns="44450" rIns="88900" bIns="44450" anchor="ctr"/>
          <a:lstStyle/>
          <a:p>
            <a:pPr>
              <a:defRPr/>
            </a:pPr>
            <a:endParaRPr lang="en-US" dirty="0">
              <a:latin typeface="+mn-lt"/>
            </a:endParaRPr>
          </a:p>
        </p:txBody>
      </p:sp>
      <p:sp>
        <p:nvSpPr>
          <p:cNvPr id="46135" name="Text Box 74"/>
          <p:cNvSpPr txBox="1">
            <a:spLocks noChangeArrowheads="1"/>
          </p:cNvSpPr>
          <p:nvPr/>
        </p:nvSpPr>
        <p:spPr bwMode="auto">
          <a:xfrm>
            <a:off x="2882900" y="1320800"/>
            <a:ext cx="884238" cy="227013"/>
          </a:xfrm>
          <a:prstGeom prst="rect">
            <a:avLst/>
          </a:prstGeom>
          <a:noFill/>
          <a:ln w="3175" algn="ctr">
            <a:noFill/>
            <a:miter lim="800000"/>
            <a:headEnd/>
            <a:tailEnd/>
          </a:ln>
        </p:spPr>
        <p:txBody>
          <a:bodyPr wrap="none" lIns="88900" tIns="44450" rIns="88900" bIns="44450">
            <a:spAutoFit/>
          </a:bodyPr>
          <a:lstStyle/>
          <a:p>
            <a:pPr defTabSz="882650">
              <a:defRPr/>
            </a:pPr>
            <a:r>
              <a:rPr lang="en-US" sz="900" dirty="0">
                <a:latin typeface="+mn-lt"/>
              </a:rPr>
              <a:t>Not on P1016</a:t>
            </a:r>
          </a:p>
        </p:txBody>
      </p:sp>
    </p:spTree>
    <p:extLst>
      <p:ext uri="{BB962C8B-B14F-4D97-AF65-F5344CB8AC3E}">
        <p14:creationId xmlns:p14="http://schemas.microsoft.com/office/powerpoint/2010/main" xmlns="" val="4279492729"/>
      </p:ext>
    </p:extLst>
  </p:cSld>
  <p:clrMapOvr>
    <a:masterClrMapping/>
  </p:clrMapOvr>
  <p:transition>
    <p:fade/>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defRPr/>
            </a:pPr>
            <a:r>
              <a:rPr sz="2800" dirty="0" smtClean="0"/>
              <a:t>TWR-P1025 Block Diagram</a:t>
            </a:r>
            <a:endParaRPr dirty="0"/>
          </a:p>
        </p:txBody>
      </p:sp>
      <p:pic>
        <p:nvPicPr>
          <p:cNvPr id="34819" name="Picture 2"/>
          <p:cNvPicPr>
            <a:picLocks noChangeAspect="1" noChangeArrowheads="1"/>
          </p:cNvPicPr>
          <p:nvPr/>
        </p:nvPicPr>
        <p:blipFill>
          <a:blip r:embed="rId3" cstate="print"/>
          <a:srcRect/>
          <a:stretch>
            <a:fillRect/>
          </a:stretch>
        </p:blipFill>
        <p:spPr bwMode="auto">
          <a:xfrm>
            <a:off x="655638" y="1276350"/>
            <a:ext cx="8229600" cy="4729163"/>
          </a:xfrm>
          <a:prstGeom prst="rect">
            <a:avLst/>
          </a:prstGeom>
          <a:noFill/>
          <a:ln w="9525">
            <a:noFill/>
            <a:miter lim="800000"/>
            <a:headEnd/>
            <a:tailEnd/>
          </a:ln>
        </p:spPr>
      </p:pic>
    </p:spTree>
    <p:extLst>
      <p:ext uri="{BB962C8B-B14F-4D97-AF65-F5344CB8AC3E}">
        <p14:creationId xmlns:p14="http://schemas.microsoft.com/office/powerpoint/2010/main" xmlns="" val="2365551895"/>
      </p:ext>
    </p:extLst>
  </p:cSld>
  <p:clrMapOvr>
    <a:masterClrMapping/>
  </p:clrMapOvr>
  <p:transition>
    <p:fade/>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p:cNvPicPr>
            <a:picLocks noChangeAspect="1" noChangeArrowheads="1"/>
          </p:cNvPicPr>
          <p:nvPr/>
        </p:nvPicPr>
        <p:blipFill>
          <a:blip r:embed="rId3" cstate="print"/>
          <a:srcRect/>
          <a:stretch>
            <a:fillRect/>
          </a:stretch>
        </p:blipFill>
        <p:spPr bwMode="auto">
          <a:xfrm>
            <a:off x="4194175" y="1067859"/>
            <a:ext cx="4494213" cy="3914775"/>
          </a:xfrm>
          <a:prstGeom prst="rect">
            <a:avLst/>
          </a:prstGeom>
          <a:noFill/>
          <a:ln w="9525">
            <a:noFill/>
            <a:miter lim="800000"/>
            <a:headEnd/>
            <a:tailEnd/>
          </a:ln>
        </p:spPr>
      </p:pic>
      <p:sp>
        <p:nvSpPr>
          <p:cNvPr id="7172" name="Rectangle 2"/>
          <p:cNvSpPr>
            <a:spLocks noGrp="1" noChangeArrowheads="1"/>
          </p:cNvSpPr>
          <p:nvPr>
            <p:ph type="title"/>
          </p:nvPr>
        </p:nvSpPr>
        <p:spPr/>
        <p:txBody>
          <a:bodyPr/>
          <a:lstStyle/>
          <a:p>
            <a:pPr>
              <a:defRPr/>
            </a:pPr>
            <a:r>
              <a:rPr dirty="0" smtClean="0"/>
              <a:t>MQX RTOS Features</a:t>
            </a:r>
          </a:p>
        </p:txBody>
      </p:sp>
      <p:sp>
        <p:nvSpPr>
          <p:cNvPr id="10" name="Text Placeholder 9"/>
          <p:cNvSpPr>
            <a:spLocks noGrp="1"/>
          </p:cNvSpPr>
          <p:nvPr>
            <p:ph type="body" sz="quarter" idx="10"/>
          </p:nvPr>
        </p:nvSpPr>
        <p:spPr>
          <a:xfrm>
            <a:off x="629180" y="1060450"/>
            <a:ext cx="4357687" cy="5018088"/>
          </a:xfrm>
        </p:spPr>
        <p:txBody>
          <a:bodyPr>
            <a:normAutofit fontScale="62500" lnSpcReduction="20000"/>
          </a:bodyPr>
          <a:lstStyle/>
          <a:p>
            <a:pPr>
              <a:buFont typeface="Arial" charset="0"/>
              <a:buNone/>
              <a:defRPr/>
            </a:pPr>
            <a:r>
              <a:rPr lang="en-US" altLang="zh-CN" dirty="0" smtClean="0"/>
              <a:t>Simple and Scalable</a:t>
            </a:r>
            <a:endParaRPr lang="en-US" dirty="0" smtClean="0"/>
          </a:p>
          <a:p>
            <a:pPr>
              <a:buFont typeface="Arial" charset="0"/>
              <a:buChar char="•"/>
              <a:defRPr/>
            </a:pPr>
            <a:r>
              <a:rPr lang="en-US" dirty="0" smtClean="0"/>
              <a:t>Full priority-based, pre-emptive scheduler</a:t>
            </a:r>
          </a:p>
          <a:p>
            <a:pPr>
              <a:buFont typeface="Arial" charset="0"/>
              <a:buChar char="•"/>
              <a:defRPr/>
            </a:pPr>
            <a:r>
              <a:rPr lang="en-US" dirty="0" smtClean="0"/>
              <a:t>Powerful real-time performance </a:t>
            </a:r>
          </a:p>
          <a:p>
            <a:pPr>
              <a:buFont typeface="Arial" charset="0"/>
              <a:buChar char="•"/>
              <a:defRPr/>
            </a:pPr>
            <a:r>
              <a:rPr lang="en-US" dirty="0" smtClean="0"/>
              <a:t>Fully re-entrant, including interrupt service routines</a:t>
            </a:r>
          </a:p>
          <a:p>
            <a:pPr>
              <a:buFont typeface="Arial" charset="0"/>
              <a:buChar char="•"/>
              <a:defRPr/>
            </a:pPr>
            <a:r>
              <a:rPr lang="en-US" dirty="0" smtClean="0"/>
              <a:t>Hand-optimized context switch &amp; </a:t>
            </a:r>
            <a:br>
              <a:rPr lang="en-US" dirty="0" smtClean="0"/>
            </a:br>
            <a:r>
              <a:rPr lang="en-US" dirty="0" smtClean="0"/>
              <a:t>low-level interrupt times</a:t>
            </a:r>
          </a:p>
          <a:p>
            <a:pPr>
              <a:buFont typeface="Arial" charset="0"/>
              <a:buChar char="•"/>
              <a:defRPr/>
            </a:pPr>
            <a:r>
              <a:rPr lang="en-US" dirty="0" smtClean="0"/>
              <a:t>Time-critical services optimized for </a:t>
            </a:r>
            <a:br>
              <a:rPr lang="en-US" dirty="0" smtClean="0"/>
            </a:br>
            <a:r>
              <a:rPr lang="en-US" dirty="0" smtClean="0"/>
              <a:t>speed &amp; deterministic performance</a:t>
            </a:r>
          </a:p>
          <a:p>
            <a:pPr>
              <a:buFont typeface="Arial" charset="0"/>
              <a:buNone/>
              <a:defRPr/>
            </a:pPr>
            <a:endParaRPr lang="en-US" altLang="zh-CN" dirty="0" smtClean="0"/>
          </a:p>
          <a:p>
            <a:pPr>
              <a:buFont typeface="Arial" charset="0"/>
              <a:buNone/>
              <a:defRPr/>
            </a:pPr>
            <a:r>
              <a:rPr lang="en-US" altLang="zh-CN" dirty="0" smtClean="0"/>
              <a:t>Proven, Powerful &amp; Integrated</a:t>
            </a:r>
            <a:endParaRPr lang="en-US" dirty="0" smtClean="0"/>
          </a:p>
          <a:p>
            <a:pPr>
              <a:buFont typeface="Arial" charset="0"/>
              <a:buChar char="•"/>
              <a:defRPr/>
            </a:pPr>
            <a:r>
              <a:rPr lang="en-US" dirty="0" smtClean="0"/>
              <a:t>Designed to be customized by </a:t>
            </a:r>
            <a:br>
              <a:rPr lang="en-US" dirty="0" smtClean="0"/>
            </a:br>
            <a:r>
              <a:rPr lang="en-US" dirty="0" smtClean="0"/>
              <a:t>Feature, Size, and Speed</a:t>
            </a:r>
          </a:p>
          <a:p>
            <a:pPr>
              <a:buFont typeface="Arial" charset="0"/>
              <a:buChar char="•"/>
              <a:defRPr/>
            </a:pPr>
            <a:r>
              <a:rPr lang="en-US" dirty="0" smtClean="0"/>
              <a:t>Lightweight services</a:t>
            </a:r>
          </a:p>
          <a:p>
            <a:pPr lvl="1">
              <a:buFont typeface="Arial"/>
              <a:buChar char="•"/>
              <a:defRPr/>
            </a:pPr>
            <a:r>
              <a:rPr lang="en-US" dirty="0" smtClean="0"/>
              <a:t>Smaller and faster vs. regular MQX services</a:t>
            </a:r>
          </a:p>
          <a:p>
            <a:pPr lvl="1">
              <a:buFont typeface="Arial"/>
              <a:buChar char="•"/>
              <a:defRPr/>
            </a:pPr>
            <a:r>
              <a:rPr lang="en-US" dirty="0" smtClean="0"/>
              <a:t>Allows control of RAM/ROM utilization</a:t>
            </a:r>
          </a:p>
          <a:p>
            <a:pPr>
              <a:buFont typeface="Arial" charset="0"/>
              <a:buChar char="•"/>
              <a:defRPr/>
            </a:pPr>
            <a:r>
              <a:rPr lang="en-US" dirty="0" smtClean="0"/>
              <a:t>New, custom components can be added</a:t>
            </a:r>
          </a:p>
          <a:p>
            <a:pPr>
              <a:buFont typeface="Arial" charset="0"/>
              <a:buChar char="•"/>
              <a:defRPr/>
            </a:pPr>
            <a:r>
              <a:rPr lang="en-US" dirty="0" smtClean="0"/>
              <a:t>Scalable Code Density ideal for MCU &amp; MPU</a:t>
            </a:r>
          </a:p>
          <a:p>
            <a:pPr>
              <a:buFont typeface="Arial" charset="0"/>
              <a:buChar char="•"/>
              <a:defRPr/>
            </a:pPr>
            <a:r>
              <a:rPr lang="en-US" dirty="0" smtClean="0"/>
              <a:t>ROM size ranges from 12K to 150K</a:t>
            </a:r>
          </a:p>
          <a:p>
            <a:pPr>
              <a:buFont typeface="Arial" charset="0"/>
              <a:buChar char="•"/>
              <a:defRPr/>
            </a:pPr>
            <a:r>
              <a:rPr lang="en-US" dirty="0" smtClean="0"/>
              <a:t>RAM size starting at 2.5K</a:t>
            </a:r>
          </a:p>
          <a:p>
            <a:pPr>
              <a:buFont typeface="Arial" charset="0"/>
              <a:buChar char="•"/>
              <a:defRPr/>
            </a:pPr>
            <a:endParaRPr lang="en-US" dirty="0" smtClean="0"/>
          </a:p>
          <a:p>
            <a:pPr>
              <a:buFont typeface="Arial" charset="0"/>
              <a:buChar char="•"/>
              <a:defRPr/>
            </a:pPr>
            <a:endParaRPr lang="en-US" dirty="0"/>
          </a:p>
        </p:txBody>
      </p:sp>
      <p:sp>
        <p:nvSpPr>
          <p:cNvPr id="36869" name="Rectangle 7"/>
          <p:cNvSpPr>
            <a:spLocks noChangeArrowheads="1"/>
          </p:cNvSpPr>
          <p:nvPr/>
        </p:nvSpPr>
        <p:spPr bwMode="auto">
          <a:xfrm>
            <a:off x="314325" y="1644650"/>
            <a:ext cx="4967288" cy="995363"/>
          </a:xfrm>
          <a:prstGeom prst="rect">
            <a:avLst/>
          </a:prstGeom>
          <a:noFill/>
          <a:ln w="9525">
            <a:noFill/>
            <a:miter lim="800000"/>
            <a:headEnd/>
            <a:tailEnd/>
          </a:ln>
        </p:spPr>
        <p:txBody>
          <a:bodyPr/>
          <a:lstStyle/>
          <a:p>
            <a:pPr>
              <a:spcBef>
                <a:spcPct val="3000"/>
              </a:spcBef>
              <a:spcAft>
                <a:spcPct val="3000"/>
              </a:spcAft>
              <a:buClr>
                <a:schemeClr val="tx1"/>
              </a:buClr>
              <a:buSzPct val="80000"/>
              <a:buFont typeface="Arial" pitchFamily="34" charset="0"/>
              <a:buNone/>
            </a:pPr>
            <a:endParaRPr lang="en-US" sz="1600" dirty="0">
              <a:solidFill>
                <a:srgbClr val="000000"/>
              </a:solidFill>
            </a:endParaRPr>
          </a:p>
        </p:txBody>
      </p:sp>
    </p:spTree>
    <p:extLst>
      <p:ext uri="{BB962C8B-B14F-4D97-AF65-F5344CB8AC3E}">
        <p14:creationId xmlns:p14="http://schemas.microsoft.com/office/powerpoint/2010/main" xmlns="" val="4182909535"/>
      </p:ext>
    </p:extLst>
  </p:cSld>
  <p:clrMapOvr>
    <a:masterClrMapping/>
  </p:clrMapOvr>
  <p:transition>
    <p:fade/>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841500" y="1680313"/>
            <a:ext cx="5454650" cy="1141412"/>
            <a:chOff x="1841500" y="1900238"/>
            <a:chExt cx="5454650" cy="1141412"/>
          </a:xfrm>
        </p:grpSpPr>
        <p:sp>
          <p:nvSpPr>
            <p:cNvPr id="2" name="Text Box 8"/>
            <p:cNvSpPr txBox="1">
              <a:spLocks noChangeAspect="1" noChangeArrowheads="1"/>
            </p:cNvSpPr>
            <p:nvPr/>
          </p:nvSpPr>
          <p:spPr bwMode="black">
            <a:xfrm>
              <a:off x="6362700" y="2459038"/>
              <a:ext cx="933450" cy="246062"/>
            </a:xfrm>
            <a:prstGeom prst="rect">
              <a:avLst/>
            </a:prstGeom>
            <a:noFill/>
            <a:ln w="9525">
              <a:noFill/>
              <a:miter lim="800000"/>
              <a:headEnd/>
              <a:tailEnd/>
            </a:ln>
            <a:effectLst/>
          </p:spPr>
          <p:txBody>
            <a:bodyPr>
              <a:spAutoFit/>
            </a:bodyPr>
            <a:lstStyle/>
            <a:p>
              <a:pPr>
                <a:defRPr/>
              </a:pPr>
              <a:r>
                <a:rPr lang="en-US" sz="1000" b="1">
                  <a:latin typeface="Arial" charset="0"/>
                </a:rPr>
                <a:t>TM</a:t>
              </a:r>
            </a:p>
          </p:txBody>
        </p:sp>
        <p:sp>
          <p:nvSpPr>
            <p:cNvPr id="3" name="Freeform 22"/>
            <p:cNvSpPr>
              <a:spLocks noChangeAspect="1"/>
            </p:cNvSpPr>
            <p:nvPr/>
          </p:nvSpPr>
          <p:spPr bwMode="black">
            <a:xfrm>
              <a:off x="2162175" y="1900238"/>
              <a:ext cx="382588" cy="207962"/>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26522"/>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4" name="Freeform 23"/>
            <p:cNvSpPr>
              <a:spLocks noChangeAspect="1"/>
            </p:cNvSpPr>
            <p:nvPr/>
          </p:nvSpPr>
          <p:spPr bwMode="black">
            <a:xfrm>
              <a:off x="2384425" y="2012950"/>
              <a:ext cx="373063" cy="211138"/>
            </a:xfrm>
            <a:custGeom>
              <a:avLst/>
              <a:gdLst/>
              <a:ahLst/>
              <a:cxnLst>
                <a:cxn ang="0">
                  <a:pos x="54" y="84"/>
                </a:cxn>
                <a:cxn ang="0">
                  <a:pos x="144" y="30"/>
                </a:cxn>
                <a:cxn ang="0">
                  <a:pos x="90" y="0"/>
                </a:cxn>
                <a:cxn ang="0">
                  <a:pos x="0" y="54"/>
                </a:cxn>
                <a:cxn ang="0">
                  <a:pos x="54" y="84"/>
                </a:cxn>
              </a:cxnLst>
              <a:rect l="0" t="0" r="r" b="b"/>
              <a:pathLst>
                <a:path w="144" h="84">
                  <a:moveTo>
                    <a:pt x="54" y="84"/>
                  </a:moveTo>
                  <a:lnTo>
                    <a:pt x="144" y="30"/>
                  </a:lnTo>
                  <a:lnTo>
                    <a:pt x="90" y="0"/>
                  </a:lnTo>
                  <a:lnTo>
                    <a:pt x="0" y="54"/>
                  </a:lnTo>
                  <a:lnTo>
                    <a:pt x="54" y="84"/>
                  </a:lnTo>
                  <a:close/>
                </a:path>
              </a:pathLst>
            </a:custGeom>
            <a:solidFill>
              <a:srgbClr val="FFD400"/>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5" name="Freeform 24"/>
            <p:cNvSpPr>
              <a:spLocks noChangeAspect="1"/>
            </p:cNvSpPr>
            <p:nvPr/>
          </p:nvSpPr>
          <p:spPr bwMode="black">
            <a:xfrm>
              <a:off x="2592388" y="2120900"/>
              <a:ext cx="382587" cy="215900"/>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26522"/>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6" name="Freeform 25"/>
            <p:cNvSpPr>
              <a:spLocks noChangeAspect="1"/>
            </p:cNvSpPr>
            <p:nvPr/>
          </p:nvSpPr>
          <p:spPr bwMode="black">
            <a:xfrm>
              <a:off x="2271713" y="2316163"/>
              <a:ext cx="381000" cy="215900"/>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FD400"/>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7" name="Freeform 26"/>
            <p:cNvSpPr>
              <a:spLocks noChangeAspect="1"/>
            </p:cNvSpPr>
            <p:nvPr/>
          </p:nvSpPr>
          <p:spPr bwMode="black">
            <a:xfrm>
              <a:off x="2487613" y="2432050"/>
              <a:ext cx="377825" cy="207963"/>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26522"/>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8" name="Freeform 27"/>
            <p:cNvSpPr>
              <a:spLocks noChangeAspect="1"/>
            </p:cNvSpPr>
            <p:nvPr/>
          </p:nvSpPr>
          <p:spPr bwMode="black">
            <a:xfrm>
              <a:off x="1954213" y="2506663"/>
              <a:ext cx="373062" cy="219075"/>
            </a:xfrm>
            <a:custGeom>
              <a:avLst/>
              <a:gdLst/>
              <a:ahLst/>
              <a:cxnLst>
                <a:cxn ang="0">
                  <a:pos x="56" y="84"/>
                </a:cxn>
                <a:cxn ang="0">
                  <a:pos x="146" y="30"/>
                </a:cxn>
                <a:cxn ang="0">
                  <a:pos x="90" y="0"/>
                </a:cxn>
                <a:cxn ang="0">
                  <a:pos x="0" y="56"/>
                </a:cxn>
                <a:cxn ang="0">
                  <a:pos x="56" y="84"/>
                </a:cxn>
              </a:cxnLst>
              <a:rect l="0" t="0" r="r" b="b"/>
              <a:pathLst>
                <a:path w="146" h="84">
                  <a:moveTo>
                    <a:pt x="56" y="84"/>
                  </a:moveTo>
                  <a:lnTo>
                    <a:pt x="146" y="30"/>
                  </a:lnTo>
                  <a:lnTo>
                    <a:pt x="90" y="0"/>
                  </a:lnTo>
                  <a:lnTo>
                    <a:pt x="0" y="56"/>
                  </a:lnTo>
                  <a:lnTo>
                    <a:pt x="56" y="84"/>
                  </a:lnTo>
                  <a:close/>
                </a:path>
              </a:pathLst>
            </a:custGeom>
            <a:solidFill>
              <a:srgbClr val="F26522"/>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9" name="Freeform 28"/>
            <p:cNvSpPr>
              <a:spLocks noChangeAspect="1"/>
            </p:cNvSpPr>
            <p:nvPr/>
          </p:nvSpPr>
          <p:spPr bwMode="black">
            <a:xfrm>
              <a:off x="2162175" y="2617788"/>
              <a:ext cx="382588" cy="217487"/>
            </a:xfrm>
            <a:custGeom>
              <a:avLst/>
              <a:gdLst/>
              <a:ahLst/>
              <a:cxnLst>
                <a:cxn ang="0">
                  <a:pos x="56" y="82"/>
                </a:cxn>
                <a:cxn ang="0">
                  <a:pos x="146" y="28"/>
                </a:cxn>
                <a:cxn ang="0">
                  <a:pos x="90" y="0"/>
                </a:cxn>
                <a:cxn ang="0">
                  <a:pos x="0" y="54"/>
                </a:cxn>
                <a:cxn ang="0">
                  <a:pos x="56" y="82"/>
                </a:cxn>
              </a:cxnLst>
              <a:rect l="0" t="0" r="r" b="b"/>
              <a:pathLst>
                <a:path w="146" h="82">
                  <a:moveTo>
                    <a:pt x="56" y="82"/>
                  </a:moveTo>
                  <a:lnTo>
                    <a:pt x="146" y="28"/>
                  </a:lnTo>
                  <a:lnTo>
                    <a:pt x="90" y="0"/>
                  </a:lnTo>
                  <a:lnTo>
                    <a:pt x="0" y="54"/>
                  </a:lnTo>
                  <a:lnTo>
                    <a:pt x="56" y="82"/>
                  </a:lnTo>
                  <a:close/>
                </a:path>
              </a:pathLst>
            </a:custGeom>
            <a:solidFill>
              <a:srgbClr val="FFD400"/>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10" name="Freeform 29"/>
            <p:cNvSpPr>
              <a:spLocks noChangeAspect="1"/>
            </p:cNvSpPr>
            <p:nvPr/>
          </p:nvSpPr>
          <p:spPr bwMode="black">
            <a:xfrm>
              <a:off x="1841500" y="2817813"/>
              <a:ext cx="382588" cy="215900"/>
            </a:xfrm>
            <a:custGeom>
              <a:avLst/>
              <a:gdLst/>
              <a:ahLst/>
              <a:cxnLst>
                <a:cxn ang="0">
                  <a:pos x="56" y="84"/>
                </a:cxn>
                <a:cxn ang="0">
                  <a:pos x="146" y="30"/>
                </a:cxn>
                <a:cxn ang="0">
                  <a:pos x="90" y="0"/>
                </a:cxn>
                <a:cxn ang="0">
                  <a:pos x="0" y="54"/>
                </a:cxn>
                <a:cxn ang="0">
                  <a:pos x="56" y="84"/>
                </a:cxn>
              </a:cxnLst>
              <a:rect l="0" t="0" r="r" b="b"/>
              <a:pathLst>
                <a:path w="146" h="84">
                  <a:moveTo>
                    <a:pt x="56" y="84"/>
                  </a:moveTo>
                  <a:lnTo>
                    <a:pt x="146" y="30"/>
                  </a:lnTo>
                  <a:lnTo>
                    <a:pt x="90" y="0"/>
                  </a:lnTo>
                  <a:lnTo>
                    <a:pt x="0" y="54"/>
                  </a:lnTo>
                  <a:lnTo>
                    <a:pt x="56" y="84"/>
                  </a:lnTo>
                  <a:close/>
                </a:path>
              </a:pathLst>
            </a:custGeom>
            <a:solidFill>
              <a:srgbClr val="F26522"/>
            </a:solidFill>
            <a:ln w="9525" cap="flat" cmpd="sng">
              <a:noFill/>
              <a:prstDash val="solid"/>
              <a:round/>
              <a:headEnd type="none" w="med" len="med"/>
              <a:tailEnd type="none" w="med" len="med"/>
            </a:ln>
            <a:effectLst/>
          </p:spPr>
          <p:txBody>
            <a:bodyPr/>
            <a:lstStyle/>
            <a:p>
              <a:pPr>
                <a:defRPr/>
              </a:pPr>
              <a:endParaRPr lang="en-US">
                <a:latin typeface="Arial" charset="0"/>
              </a:endParaRPr>
            </a:p>
          </p:txBody>
        </p:sp>
        <p:sp>
          <p:nvSpPr>
            <p:cNvPr id="11" name="Freeform 30"/>
            <p:cNvSpPr>
              <a:spLocks noChangeAspect="1"/>
            </p:cNvSpPr>
            <p:nvPr/>
          </p:nvSpPr>
          <p:spPr bwMode="black">
            <a:xfrm>
              <a:off x="2974975" y="2462213"/>
              <a:ext cx="307975" cy="571500"/>
            </a:xfrm>
            <a:custGeom>
              <a:avLst/>
              <a:gdLst/>
              <a:ahLst/>
              <a:cxnLst>
                <a:cxn ang="0">
                  <a:pos x="12" y="45"/>
                </a:cxn>
                <a:cxn ang="0">
                  <a:pos x="0" y="45"/>
                </a:cxn>
                <a:cxn ang="0">
                  <a:pos x="3" y="30"/>
                </a:cxn>
                <a:cxn ang="0">
                  <a:pos x="15" y="30"/>
                </a:cxn>
                <a:cxn ang="0">
                  <a:pos x="17" y="22"/>
                </a:cxn>
                <a:cxn ang="0">
                  <a:pos x="44" y="0"/>
                </a:cxn>
                <a:cxn ang="0">
                  <a:pos x="59" y="1"/>
                </a:cxn>
                <a:cxn ang="0">
                  <a:pos x="56" y="19"/>
                </a:cxn>
                <a:cxn ang="0">
                  <a:pos x="49" y="19"/>
                </a:cxn>
                <a:cxn ang="0">
                  <a:pos x="40" y="25"/>
                </a:cxn>
                <a:cxn ang="0">
                  <a:pos x="39" y="30"/>
                </a:cxn>
                <a:cxn ang="0">
                  <a:pos x="54" y="30"/>
                </a:cxn>
                <a:cxn ang="0">
                  <a:pos x="51" y="45"/>
                </a:cxn>
                <a:cxn ang="0">
                  <a:pos x="36" y="45"/>
                </a:cxn>
                <a:cxn ang="0">
                  <a:pos x="23" y="110"/>
                </a:cxn>
                <a:cxn ang="0">
                  <a:pos x="0" y="110"/>
                </a:cxn>
                <a:cxn ang="0">
                  <a:pos x="12" y="45"/>
                </a:cxn>
              </a:cxnLst>
              <a:rect l="0" t="0" r="r" b="b"/>
              <a:pathLst>
                <a:path w="59" h="110">
                  <a:moveTo>
                    <a:pt x="12" y="45"/>
                  </a:moveTo>
                  <a:cubicBezTo>
                    <a:pt x="0" y="45"/>
                    <a:pt x="0" y="45"/>
                    <a:pt x="0" y="45"/>
                  </a:cubicBezTo>
                  <a:cubicBezTo>
                    <a:pt x="3" y="30"/>
                    <a:pt x="3" y="30"/>
                    <a:pt x="3" y="30"/>
                  </a:cubicBezTo>
                  <a:cubicBezTo>
                    <a:pt x="15" y="30"/>
                    <a:pt x="15" y="30"/>
                    <a:pt x="15" y="30"/>
                  </a:cubicBezTo>
                  <a:cubicBezTo>
                    <a:pt x="17" y="22"/>
                    <a:pt x="17" y="22"/>
                    <a:pt x="17" y="22"/>
                  </a:cubicBezTo>
                  <a:cubicBezTo>
                    <a:pt x="18" y="13"/>
                    <a:pt x="24" y="0"/>
                    <a:pt x="44" y="0"/>
                  </a:cubicBezTo>
                  <a:cubicBezTo>
                    <a:pt x="49" y="0"/>
                    <a:pt x="57" y="0"/>
                    <a:pt x="59" y="1"/>
                  </a:cubicBezTo>
                  <a:cubicBezTo>
                    <a:pt x="56" y="19"/>
                    <a:pt x="56" y="19"/>
                    <a:pt x="56" y="19"/>
                  </a:cubicBezTo>
                  <a:cubicBezTo>
                    <a:pt x="49" y="19"/>
                    <a:pt x="49" y="19"/>
                    <a:pt x="49" y="19"/>
                  </a:cubicBezTo>
                  <a:cubicBezTo>
                    <a:pt x="45" y="19"/>
                    <a:pt x="41" y="20"/>
                    <a:pt x="40" y="25"/>
                  </a:cubicBezTo>
                  <a:cubicBezTo>
                    <a:pt x="39" y="30"/>
                    <a:pt x="39" y="30"/>
                    <a:pt x="39" y="30"/>
                  </a:cubicBezTo>
                  <a:cubicBezTo>
                    <a:pt x="54" y="30"/>
                    <a:pt x="54" y="30"/>
                    <a:pt x="54" y="30"/>
                  </a:cubicBezTo>
                  <a:cubicBezTo>
                    <a:pt x="51" y="45"/>
                    <a:pt x="51" y="45"/>
                    <a:pt x="51" y="45"/>
                  </a:cubicBezTo>
                  <a:cubicBezTo>
                    <a:pt x="36" y="45"/>
                    <a:pt x="36" y="45"/>
                    <a:pt x="36" y="45"/>
                  </a:cubicBezTo>
                  <a:cubicBezTo>
                    <a:pt x="23" y="110"/>
                    <a:pt x="23" y="110"/>
                    <a:pt x="23" y="110"/>
                  </a:cubicBezTo>
                  <a:cubicBezTo>
                    <a:pt x="0" y="110"/>
                    <a:pt x="0" y="110"/>
                    <a:pt x="0" y="110"/>
                  </a:cubicBezTo>
                  <a:lnTo>
                    <a:pt x="12" y="45"/>
                  </a:lnTo>
                  <a:close/>
                </a:path>
              </a:pathLst>
            </a:custGeom>
            <a:solidFill>
              <a:schemeClr val="tx1"/>
            </a:solidFill>
            <a:ln w="9525">
              <a:noFill/>
              <a:round/>
              <a:headEnd/>
              <a:tailEnd/>
            </a:ln>
          </p:spPr>
          <p:txBody>
            <a:bodyPr/>
            <a:lstStyle/>
            <a:p>
              <a:pPr>
                <a:defRPr/>
              </a:pPr>
              <a:endParaRPr lang="en-US">
                <a:latin typeface="Arial" charset="0"/>
              </a:endParaRPr>
            </a:p>
          </p:txBody>
        </p:sp>
        <p:sp>
          <p:nvSpPr>
            <p:cNvPr id="12" name="Freeform 31"/>
            <p:cNvSpPr>
              <a:spLocks noChangeAspect="1"/>
            </p:cNvSpPr>
            <p:nvPr/>
          </p:nvSpPr>
          <p:spPr bwMode="black">
            <a:xfrm>
              <a:off x="3230563" y="2605088"/>
              <a:ext cx="325437" cy="428625"/>
            </a:xfrm>
            <a:custGeom>
              <a:avLst/>
              <a:gdLst/>
              <a:ahLst/>
              <a:cxnLst>
                <a:cxn ang="0">
                  <a:pos x="16" y="0"/>
                </a:cxn>
                <a:cxn ang="0">
                  <a:pos x="39" y="0"/>
                </a:cxn>
                <a:cxn ang="0">
                  <a:pos x="38" y="9"/>
                </a:cxn>
                <a:cxn ang="0">
                  <a:pos x="62" y="0"/>
                </a:cxn>
                <a:cxn ang="0">
                  <a:pos x="58" y="21"/>
                </a:cxn>
                <a:cxn ang="0">
                  <a:pos x="55" y="21"/>
                </a:cxn>
                <a:cxn ang="0">
                  <a:pos x="33" y="35"/>
                </a:cxn>
                <a:cxn ang="0">
                  <a:pos x="24" y="82"/>
                </a:cxn>
                <a:cxn ang="0">
                  <a:pos x="0" y="82"/>
                </a:cxn>
                <a:cxn ang="0">
                  <a:pos x="16" y="0"/>
                </a:cxn>
              </a:cxnLst>
              <a:rect l="0" t="0" r="r" b="b"/>
              <a:pathLst>
                <a:path w="62" h="82">
                  <a:moveTo>
                    <a:pt x="16" y="0"/>
                  </a:moveTo>
                  <a:cubicBezTo>
                    <a:pt x="39" y="0"/>
                    <a:pt x="39" y="0"/>
                    <a:pt x="39" y="0"/>
                  </a:cubicBezTo>
                  <a:cubicBezTo>
                    <a:pt x="38" y="9"/>
                    <a:pt x="38" y="9"/>
                    <a:pt x="38" y="9"/>
                  </a:cubicBezTo>
                  <a:cubicBezTo>
                    <a:pt x="44" y="4"/>
                    <a:pt x="53" y="1"/>
                    <a:pt x="62" y="0"/>
                  </a:cubicBezTo>
                  <a:cubicBezTo>
                    <a:pt x="58" y="21"/>
                    <a:pt x="58" y="21"/>
                    <a:pt x="58" y="21"/>
                  </a:cubicBezTo>
                  <a:cubicBezTo>
                    <a:pt x="55" y="21"/>
                    <a:pt x="55" y="21"/>
                    <a:pt x="55" y="21"/>
                  </a:cubicBezTo>
                  <a:cubicBezTo>
                    <a:pt x="41" y="23"/>
                    <a:pt x="35" y="26"/>
                    <a:pt x="33" y="35"/>
                  </a:cubicBezTo>
                  <a:cubicBezTo>
                    <a:pt x="24" y="82"/>
                    <a:pt x="24" y="82"/>
                    <a:pt x="24" y="82"/>
                  </a:cubicBezTo>
                  <a:cubicBezTo>
                    <a:pt x="0" y="82"/>
                    <a:pt x="0" y="82"/>
                    <a:pt x="0" y="82"/>
                  </a:cubicBezTo>
                  <a:lnTo>
                    <a:pt x="16" y="0"/>
                  </a:lnTo>
                  <a:close/>
                </a:path>
              </a:pathLst>
            </a:custGeom>
            <a:solidFill>
              <a:schemeClr val="tx1"/>
            </a:solidFill>
            <a:ln w="9525">
              <a:noFill/>
              <a:round/>
              <a:headEnd/>
              <a:tailEnd/>
            </a:ln>
          </p:spPr>
          <p:txBody>
            <a:bodyPr/>
            <a:lstStyle/>
            <a:p>
              <a:pPr>
                <a:defRPr/>
              </a:pPr>
              <a:endParaRPr lang="en-US">
                <a:latin typeface="Arial" charset="0"/>
              </a:endParaRPr>
            </a:p>
          </p:txBody>
        </p:sp>
        <p:sp>
          <p:nvSpPr>
            <p:cNvPr id="13" name="Freeform 32"/>
            <p:cNvSpPr>
              <a:spLocks noChangeAspect="1" noEditPoints="1"/>
            </p:cNvSpPr>
            <p:nvPr/>
          </p:nvSpPr>
          <p:spPr bwMode="black">
            <a:xfrm>
              <a:off x="5292725" y="2597150"/>
              <a:ext cx="450850" cy="444500"/>
            </a:xfrm>
            <a:custGeom>
              <a:avLst/>
              <a:gdLst/>
              <a:ahLst/>
              <a:cxnLst>
                <a:cxn ang="0">
                  <a:pos x="76" y="67"/>
                </a:cxn>
                <a:cxn ang="0">
                  <a:pos x="75" y="84"/>
                </a:cxn>
                <a:cxn ang="0">
                  <a:pos x="53" y="84"/>
                </a:cxn>
                <a:cxn ang="0">
                  <a:pos x="53" y="75"/>
                </a:cxn>
                <a:cxn ang="0">
                  <a:pos x="52" y="75"/>
                </a:cxn>
                <a:cxn ang="0">
                  <a:pos x="26" y="86"/>
                </a:cxn>
                <a:cxn ang="0">
                  <a:pos x="3" y="62"/>
                </a:cxn>
                <a:cxn ang="0">
                  <a:pos x="51" y="32"/>
                </a:cxn>
                <a:cxn ang="0">
                  <a:pos x="60" y="30"/>
                </a:cxn>
                <a:cxn ang="0">
                  <a:pos x="61" y="24"/>
                </a:cxn>
                <a:cxn ang="0">
                  <a:pos x="51" y="15"/>
                </a:cxn>
                <a:cxn ang="0">
                  <a:pos x="37" y="26"/>
                </a:cxn>
                <a:cxn ang="0">
                  <a:pos x="14" y="26"/>
                </a:cxn>
                <a:cxn ang="0">
                  <a:pos x="52" y="0"/>
                </a:cxn>
                <a:cxn ang="0">
                  <a:pos x="84" y="24"/>
                </a:cxn>
                <a:cxn ang="0">
                  <a:pos x="76" y="67"/>
                </a:cxn>
                <a:cxn ang="0">
                  <a:pos x="57" y="44"/>
                </a:cxn>
                <a:cxn ang="0">
                  <a:pos x="40" y="49"/>
                </a:cxn>
                <a:cxn ang="0">
                  <a:pos x="27" y="59"/>
                </a:cxn>
                <a:cxn ang="0">
                  <a:pos x="36" y="68"/>
                </a:cxn>
                <a:cxn ang="0">
                  <a:pos x="56" y="50"/>
                </a:cxn>
                <a:cxn ang="0">
                  <a:pos x="57" y="44"/>
                </a:cxn>
              </a:cxnLst>
              <a:rect l="0" t="0" r="r" b="b"/>
              <a:pathLst>
                <a:path w="87" h="86">
                  <a:moveTo>
                    <a:pt x="76" y="67"/>
                  </a:moveTo>
                  <a:cubicBezTo>
                    <a:pt x="75" y="72"/>
                    <a:pt x="74" y="79"/>
                    <a:pt x="75" y="84"/>
                  </a:cubicBezTo>
                  <a:cubicBezTo>
                    <a:pt x="53" y="84"/>
                    <a:pt x="53" y="84"/>
                    <a:pt x="53" y="84"/>
                  </a:cubicBezTo>
                  <a:cubicBezTo>
                    <a:pt x="52" y="81"/>
                    <a:pt x="52" y="78"/>
                    <a:pt x="53" y="75"/>
                  </a:cubicBezTo>
                  <a:cubicBezTo>
                    <a:pt x="52" y="75"/>
                    <a:pt x="52" y="75"/>
                    <a:pt x="52" y="75"/>
                  </a:cubicBezTo>
                  <a:cubicBezTo>
                    <a:pt x="47" y="82"/>
                    <a:pt x="34" y="86"/>
                    <a:pt x="26" y="86"/>
                  </a:cubicBezTo>
                  <a:cubicBezTo>
                    <a:pt x="10" y="86"/>
                    <a:pt x="0" y="77"/>
                    <a:pt x="3" y="62"/>
                  </a:cubicBezTo>
                  <a:cubicBezTo>
                    <a:pt x="7" y="42"/>
                    <a:pt x="24" y="35"/>
                    <a:pt x="51" y="32"/>
                  </a:cubicBezTo>
                  <a:cubicBezTo>
                    <a:pt x="60" y="30"/>
                    <a:pt x="60" y="30"/>
                    <a:pt x="60" y="30"/>
                  </a:cubicBezTo>
                  <a:cubicBezTo>
                    <a:pt x="61" y="24"/>
                    <a:pt x="61" y="24"/>
                    <a:pt x="61" y="24"/>
                  </a:cubicBezTo>
                  <a:cubicBezTo>
                    <a:pt x="62" y="17"/>
                    <a:pt x="58" y="15"/>
                    <a:pt x="51" y="15"/>
                  </a:cubicBezTo>
                  <a:cubicBezTo>
                    <a:pt x="44" y="15"/>
                    <a:pt x="40" y="18"/>
                    <a:pt x="37" y="26"/>
                  </a:cubicBezTo>
                  <a:cubicBezTo>
                    <a:pt x="14" y="26"/>
                    <a:pt x="14" y="26"/>
                    <a:pt x="14" y="26"/>
                  </a:cubicBezTo>
                  <a:cubicBezTo>
                    <a:pt x="19" y="2"/>
                    <a:pt x="41" y="0"/>
                    <a:pt x="52" y="0"/>
                  </a:cubicBezTo>
                  <a:cubicBezTo>
                    <a:pt x="75" y="0"/>
                    <a:pt x="87" y="5"/>
                    <a:pt x="84" y="24"/>
                  </a:cubicBezTo>
                  <a:lnTo>
                    <a:pt x="76" y="67"/>
                  </a:lnTo>
                  <a:close/>
                  <a:moveTo>
                    <a:pt x="57" y="44"/>
                  </a:moveTo>
                  <a:cubicBezTo>
                    <a:pt x="40" y="49"/>
                    <a:pt x="40" y="49"/>
                    <a:pt x="40" y="49"/>
                  </a:cubicBezTo>
                  <a:cubicBezTo>
                    <a:pt x="34" y="50"/>
                    <a:pt x="28" y="53"/>
                    <a:pt x="27" y="59"/>
                  </a:cubicBezTo>
                  <a:cubicBezTo>
                    <a:pt x="25" y="66"/>
                    <a:pt x="30" y="68"/>
                    <a:pt x="36" y="68"/>
                  </a:cubicBezTo>
                  <a:cubicBezTo>
                    <a:pt x="45" y="68"/>
                    <a:pt x="54" y="62"/>
                    <a:pt x="56" y="50"/>
                  </a:cubicBezTo>
                  <a:lnTo>
                    <a:pt x="57" y="44"/>
                  </a:lnTo>
                  <a:close/>
                </a:path>
              </a:pathLst>
            </a:custGeom>
            <a:solidFill>
              <a:schemeClr val="tx1"/>
            </a:solidFill>
            <a:ln w="9525">
              <a:noFill/>
              <a:round/>
              <a:headEnd/>
              <a:tailEnd/>
            </a:ln>
          </p:spPr>
          <p:txBody>
            <a:bodyPr/>
            <a:lstStyle/>
            <a:p>
              <a:pPr>
                <a:defRPr/>
              </a:pPr>
              <a:endParaRPr lang="en-US">
                <a:latin typeface="Arial" charset="0"/>
              </a:endParaRPr>
            </a:p>
          </p:txBody>
        </p:sp>
        <p:sp>
          <p:nvSpPr>
            <p:cNvPr id="14" name="Freeform 33"/>
            <p:cNvSpPr>
              <a:spLocks noChangeAspect="1"/>
            </p:cNvSpPr>
            <p:nvPr/>
          </p:nvSpPr>
          <p:spPr bwMode="black">
            <a:xfrm>
              <a:off x="5757863" y="2466975"/>
              <a:ext cx="233362" cy="566738"/>
            </a:xfrm>
            <a:custGeom>
              <a:avLst/>
              <a:gdLst/>
              <a:ahLst/>
              <a:cxnLst>
                <a:cxn ang="0">
                  <a:pos x="0" y="218"/>
                </a:cxn>
                <a:cxn ang="0">
                  <a:pos x="42" y="0"/>
                </a:cxn>
                <a:cxn ang="0">
                  <a:pos x="90" y="0"/>
                </a:cxn>
                <a:cxn ang="0">
                  <a:pos x="48" y="218"/>
                </a:cxn>
                <a:cxn ang="0">
                  <a:pos x="0" y="218"/>
                </a:cxn>
              </a:cxnLst>
              <a:rect l="0" t="0" r="r" b="b"/>
              <a:pathLst>
                <a:path w="90" h="218">
                  <a:moveTo>
                    <a:pt x="0" y="218"/>
                  </a:moveTo>
                  <a:lnTo>
                    <a:pt x="42" y="0"/>
                  </a:lnTo>
                  <a:lnTo>
                    <a:pt x="90" y="0"/>
                  </a:lnTo>
                  <a:lnTo>
                    <a:pt x="48" y="218"/>
                  </a:lnTo>
                  <a:lnTo>
                    <a:pt x="0" y="218"/>
                  </a:lnTo>
                  <a:close/>
                </a:path>
              </a:pathLst>
            </a:custGeom>
            <a:solidFill>
              <a:schemeClr val="tx1"/>
            </a:solidFill>
            <a:ln w="9525">
              <a:noFill/>
              <a:round/>
              <a:headEnd/>
              <a:tailEnd/>
            </a:ln>
          </p:spPr>
          <p:txBody>
            <a:bodyPr/>
            <a:lstStyle/>
            <a:p>
              <a:pPr>
                <a:defRPr/>
              </a:pPr>
              <a:endParaRPr lang="en-US">
                <a:latin typeface="Arial" charset="0"/>
              </a:endParaRPr>
            </a:p>
          </p:txBody>
        </p:sp>
        <p:sp>
          <p:nvSpPr>
            <p:cNvPr id="15" name="Freeform 34"/>
            <p:cNvSpPr>
              <a:spLocks noChangeAspect="1" noEditPoints="1"/>
            </p:cNvSpPr>
            <p:nvPr/>
          </p:nvSpPr>
          <p:spPr bwMode="black">
            <a:xfrm>
              <a:off x="3517900" y="2597150"/>
              <a:ext cx="463550" cy="444500"/>
            </a:xfrm>
            <a:custGeom>
              <a:avLst/>
              <a:gdLst/>
              <a:ahLst/>
              <a:cxnLst>
                <a:cxn ang="0">
                  <a:pos x="42" y="68"/>
                </a:cxn>
                <a:cxn ang="0">
                  <a:pos x="28" y="48"/>
                </a:cxn>
                <a:cxn ang="0">
                  <a:pos x="84" y="48"/>
                </a:cxn>
                <a:cxn ang="0">
                  <a:pos x="53" y="0"/>
                </a:cxn>
                <a:cxn ang="0">
                  <a:pos x="4" y="45"/>
                </a:cxn>
                <a:cxn ang="0">
                  <a:pos x="37" y="86"/>
                </a:cxn>
                <a:cxn ang="0">
                  <a:pos x="80" y="63"/>
                </a:cxn>
                <a:cxn ang="0">
                  <a:pos x="64" y="55"/>
                </a:cxn>
                <a:cxn ang="0">
                  <a:pos x="42" y="68"/>
                </a:cxn>
                <a:cxn ang="0">
                  <a:pos x="50" y="18"/>
                </a:cxn>
                <a:cxn ang="0">
                  <a:pos x="63" y="33"/>
                </a:cxn>
                <a:cxn ang="0">
                  <a:pos x="30"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8" y="0"/>
                    <a:pt x="10" y="17"/>
                    <a:pt x="4" y="45"/>
                  </a:cubicBezTo>
                  <a:cubicBezTo>
                    <a:pt x="0" y="68"/>
                    <a:pt x="11" y="86"/>
                    <a:pt x="37" y="86"/>
                  </a:cubicBezTo>
                  <a:cubicBezTo>
                    <a:pt x="55" y="86"/>
                    <a:pt x="69" y="79"/>
                    <a:pt x="80" y="63"/>
                  </a:cubicBezTo>
                  <a:cubicBezTo>
                    <a:pt x="64" y="55"/>
                    <a:pt x="64" y="55"/>
                    <a:pt x="64" y="55"/>
                  </a:cubicBezTo>
                  <a:cubicBezTo>
                    <a:pt x="55" y="64"/>
                    <a:pt x="50" y="68"/>
                    <a:pt x="42" y="68"/>
                  </a:cubicBezTo>
                  <a:close/>
                  <a:moveTo>
                    <a:pt x="50" y="18"/>
                  </a:moveTo>
                  <a:cubicBezTo>
                    <a:pt x="56" y="18"/>
                    <a:pt x="64" y="21"/>
                    <a:pt x="63" y="33"/>
                  </a:cubicBezTo>
                  <a:cubicBezTo>
                    <a:pt x="30" y="33"/>
                    <a:pt x="30" y="33"/>
                    <a:pt x="30" y="33"/>
                  </a:cubicBezTo>
                  <a:cubicBezTo>
                    <a:pt x="34" y="22"/>
                    <a:pt x="43" y="18"/>
                    <a:pt x="50" y="18"/>
                  </a:cubicBezTo>
                  <a:close/>
                </a:path>
              </a:pathLst>
            </a:custGeom>
            <a:solidFill>
              <a:schemeClr val="tx1"/>
            </a:solidFill>
            <a:ln w="9525">
              <a:noFill/>
              <a:round/>
              <a:headEnd/>
              <a:tailEnd/>
            </a:ln>
          </p:spPr>
          <p:txBody>
            <a:bodyPr/>
            <a:lstStyle/>
            <a:p>
              <a:pPr>
                <a:defRPr/>
              </a:pPr>
              <a:endParaRPr lang="en-US">
                <a:latin typeface="Arial" charset="0"/>
              </a:endParaRPr>
            </a:p>
          </p:txBody>
        </p:sp>
        <p:sp>
          <p:nvSpPr>
            <p:cNvPr id="16" name="Freeform 35"/>
            <p:cNvSpPr>
              <a:spLocks noChangeAspect="1" noEditPoints="1"/>
            </p:cNvSpPr>
            <p:nvPr/>
          </p:nvSpPr>
          <p:spPr bwMode="black">
            <a:xfrm>
              <a:off x="3981450" y="2597150"/>
              <a:ext cx="465138" cy="444500"/>
            </a:xfrm>
            <a:custGeom>
              <a:avLst/>
              <a:gdLst/>
              <a:ahLst/>
              <a:cxnLst>
                <a:cxn ang="0">
                  <a:pos x="42" y="68"/>
                </a:cxn>
                <a:cxn ang="0">
                  <a:pos x="28" y="48"/>
                </a:cxn>
                <a:cxn ang="0">
                  <a:pos x="84" y="48"/>
                </a:cxn>
                <a:cxn ang="0">
                  <a:pos x="53" y="0"/>
                </a:cxn>
                <a:cxn ang="0">
                  <a:pos x="5" y="45"/>
                </a:cxn>
                <a:cxn ang="0">
                  <a:pos x="37" y="86"/>
                </a:cxn>
                <a:cxn ang="0">
                  <a:pos x="81" y="63"/>
                </a:cxn>
                <a:cxn ang="0">
                  <a:pos x="64" y="55"/>
                </a:cxn>
                <a:cxn ang="0">
                  <a:pos x="42" y="68"/>
                </a:cxn>
                <a:cxn ang="0">
                  <a:pos x="50" y="18"/>
                </a:cxn>
                <a:cxn ang="0">
                  <a:pos x="63" y="33"/>
                </a:cxn>
                <a:cxn ang="0">
                  <a:pos x="31" y="33"/>
                </a:cxn>
                <a:cxn ang="0">
                  <a:pos x="50" y="18"/>
                </a:cxn>
              </a:cxnLst>
              <a:rect l="0" t="0" r="r" b="b"/>
              <a:pathLst>
                <a:path w="89" h="86">
                  <a:moveTo>
                    <a:pt x="42" y="68"/>
                  </a:moveTo>
                  <a:cubicBezTo>
                    <a:pt x="34" y="68"/>
                    <a:pt x="25" y="63"/>
                    <a:pt x="28" y="48"/>
                  </a:cubicBezTo>
                  <a:cubicBezTo>
                    <a:pt x="84" y="48"/>
                    <a:pt x="84" y="48"/>
                    <a:pt x="84" y="48"/>
                  </a:cubicBezTo>
                  <a:cubicBezTo>
                    <a:pt x="89" y="23"/>
                    <a:pt x="83" y="0"/>
                    <a:pt x="53" y="0"/>
                  </a:cubicBezTo>
                  <a:cubicBezTo>
                    <a:pt x="29" y="0"/>
                    <a:pt x="10" y="17"/>
                    <a:pt x="5" y="45"/>
                  </a:cubicBezTo>
                  <a:cubicBezTo>
                    <a:pt x="0" y="68"/>
                    <a:pt x="12" y="86"/>
                    <a:pt x="37" y="86"/>
                  </a:cubicBezTo>
                  <a:cubicBezTo>
                    <a:pt x="55" y="86"/>
                    <a:pt x="69" y="79"/>
                    <a:pt x="81" y="63"/>
                  </a:cubicBezTo>
                  <a:cubicBezTo>
                    <a:pt x="64" y="55"/>
                    <a:pt x="64" y="55"/>
                    <a:pt x="64" y="55"/>
                  </a:cubicBezTo>
                  <a:cubicBezTo>
                    <a:pt x="55" y="64"/>
                    <a:pt x="50" y="68"/>
                    <a:pt x="42" y="68"/>
                  </a:cubicBezTo>
                  <a:close/>
                  <a:moveTo>
                    <a:pt x="50" y="18"/>
                  </a:moveTo>
                  <a:cubicBezTo>
                    <a:pt x="57" y="18"/>
                    <a:pt x="65" y="21"/>
                    <a:pt x="63" y="33"/>
                  </a:cubicBezTo>
                  <a:cubicBezTo>
                    <a:pt x="31" y="33"/>
                    <a:pt x="31" y="33"/>
                    <a:pt x="31" y="33"/>
                  </a:cubicBezTo>
                  <a:cubicBezTo>
                    <a:pt x="34" y="22"/>
                    <a:pt x="43" y="18"/>
                    <a:pt x="50" y="18"/>
                  </a:cubicBezTo>
                  <a:close/>
                </a:path>
              </a:pathLst>
            </a:custGeom>
            <a:solidFill>
              <a:schemeClr val="tx1"/>
            </a:solidFill>
            <a:ln w="9525">
              <a:noFill/>
              <a:round/>
              <a:headEnd/>
              <a:tailEnd/>
            </a:ln>
          </p:spPr>
          <p:txBody>
            <a:bodyPr/>
            <a:lstStyle/>
            <a:p>
              <a:pPr>
                <a:defRPr/>
              </a:pPr>
              <a:endParaRPr lang="en-US">
                <a:latin typeface="Arial" charset="0"/>
              </a:endParaRPr>
            </a:p>
          </p:txBody>
        </p:sp>
        <p:sp>
          <p:nvSpPr>
            <p:cNvPr id="17" name="Freeform 36"/>
            <p:cNvSpPr>
              <a:spLocks noChangeAspect="1" noEditPoints="1"/>
            </p:cNvSpPr>
            <p:nvPr/>
          </p:nvSpPr>
          <p:spPr bwMode="black">
            <a:xfrm>
              <a:off x="5956300" y="2597150"/>
              <a:ext cx="460375" cy="444500"/>
            </a:xfrm>
            <a:custGeom>
              <a:avLst/>
              <a:gdLst/>
              <a:ahLst/>
              <a:cxnLst>
                <a:cxn ang="0">
                  <a:pos x="41" y="68"/>
                </a:cxn>
                <a:cxn ang="0">
                  <a:pos x="28" y="48"/>
                </a:cxn>
                <a:cxn ang="0">
                  <a:pos x="84" y="48"/>
                </a:cxn>
                <a:cxn ang="0">
                  <a:pos x="53" y="0"/>
                </a:cxn>
                <a:cxn ang="0">
                  <a:pos x="4" y="45"/>
                </a:cxn>
                <a:cxn ang="0">
                  <a:pos x="36" y="86"/>
                </a:cxn>
                <a:cxn ang="0">
                  <a:pos x="80" y="63"/>
                </a:cxn>
                <a:cxn ang="0">
                  <a:pos x="63" y="55"/>
                </a:cxn>
                <a:cxn ang="0">
                  <a:pos x="41" y="68"/>
                </a:cxn>
                <a:cxn ang="0">
                  <a:pos x="49" y="18"/>
                </a:cxn>
                <a:cxn ang="0">
                  <a:pos x="63" y="33"/>
                </a:cxn>
                <a:cxn ang="0">
                  <a:pos x="30" y="33"/>
                </a:cxn>
                <a:cxn ang="0">
                  <a:pos x="49" y="18"/>
                </a:cxn>
              </a:cxnLst>
              <a:rect l="0" t="0" r="r" b="b"/>
              <a:pathLst>
                <a:path w="88" h="86">
                  <a:moveTo>
                    <a:pt x="41" y="68"/>
                  </a:moveTo>
                  <a:cubicBezTo>
                    <a:pt x="34" y="68"/>
                    <a:pt x="25" y="63"/>
                    <a:pt x="28" y="48"/>
                  </a:cubicBezTo>
                  <a:cubicBezTo>
                    <a:pt x="84" y="48"/>
                    <a:pt x="84" y="48"/>
                    <a:pt x="84" y="48"/>
                  </a:cubicBezTo>
                  <a:cubicBezTo>
                    <a:pt x="88" y="23"/>
                    <a:pt x="83" y="0"/>
                    <a:pt x="53" y="0"/>
                  </a:cubicBezTo>
                  <a:cubicBezTo>
                    <a:pt x="28" y="0"/>
                    <a:pt x="10" y="17"/>
                    <a:pt x="4" y="45"/>
                  </a:cubicBezTo>
                  <a:cubicBezTo>
                    <a:pt x="0" y="68"/>
                    <a:pt x="11" y="86"/>
                    <a:pt x="36" y="86"/>
                  </a:cubicBezTo>
                  <a:cubicBezTo>
                    <a:pt x="55" y="86"/>
                    <a:pt x="69" y="79"/>
                    <a:pt x="80" y="63"/>
                  </a:cubicBezTo>
                  <a:cubicBezTo>
                    <a:pt x="63" y="55"/>
                    <a:pt x="63" y="55"/>
                    <a:pt x="63" y="55"/>
                  </a:cubicBezTo>
                  <a:cubicBezTo>
                    <a:pt x="55" y="64"/>
                    <a:pt x="50" y="68"/>
                    <a:pt x="41" y="68"/>
                  </a:cubicBezTo>
                  <a:close/>
                  <a:moveTo>
                    <a:pt x="49" y="18"/>
                  </a:moveTo>
                  <a:cubicBezTo>
                    <a:pt x="56" y="18"/>
                    <a:pt x="64" y="21"/>
                    <a:pt x="63" y="33"/>
                  </a:cubicBezTo>
                  <a:cubicBezTo>
                    <a:pt x="30" y="33"/>
                    <a:pt x="30" y="33"/>
                    <a:pt x="30" y="33"/>
                  </a:cubicBezTo>
                  <a:cubicBezTo>
                    <a:pt x="33" y="22"/>
                    <a:pt x="42" y="18"/>
                    <a:pt x="49" y="18"/>
                  </a:cubicBezTo>
                  <a:close/>
                </a:path>
              </a:pathLst>
            </a:custGeom>
            <a:solidFill>
              <a:schemeClr val="tx1"/>
            </a:solidFill>
            <a:ln w="9525">
              <a:noFill/>
              <a:round/>
              <a:headEnd/>
              <a:tailEnd/>
            </a:ln>
          </p:spPr>
          <p:txBody>
            <a:bodyPr/>
            <a:lstStyle/>
            <a:p>
              <a:pPr>
                <a:defRPr/>
              </a:pPr>
              <a:endParaRPr lang="en-US">
                <a:latin typeface="Arial" charset="0"/>
              </a:endParaRPr>
            </a:p>
          </p:txBody>
        </p:sp>
        <p:sp>
          <p:nvSpPr>
            <p:cNvPr id="18" name="Freeform 37"/>
            <p:cNvSpPr>
              <a:spLocks noChangeAspect="1"/>
            </p:cNvSpPr>
            <p:nvPr/>
          </p:nvSpPr>
          <p:spPr bwMode="black">
            <a:xfrm>
              <a:off x="4857750" y="2597150"/>
              <a:ext cx="447675" cy="444500"/>
            </a:xfrm>
            <a:custGeom>
              <a:avLst/>
              <a:gdLst/>
              <a:ahLst/>
              <a:cxnLst>
                <a:cxn ang="0">
                  <a:pos x="63" y="56"/>
                </a:cxn>
                <a:cxn ang="0">
                  <a:pos x="44" y="67"/>
                </a:cxn>
                <a:cxn ang="0">
                  <a:pos x="30" y="43"/>
                </a:cxn>
                <a:cxn ang="0">
                  <a:pos x="53" y="19"/>
                </a:cxn>
                <a:cxn ang="0">
                  <a:pos x="67" y="31"/>
                </a:cxn>
                <a:cxn ang="0">
                  <a:pos x="86" y="19"/>
                </a:cxn>
                <a:cxn ang="0">
                  <a:pos x="54" y="0"/>
                </a:cxn>
                <a:cxn ang="0">
                  <a:pos x="5" y="43"/>
                </a:cxn>
                <a:cxn ang="0">
                  <a:pos x="38" y="86"/>
                </a:cxn>
                <a:cxn ang="0">
                  <a:pos x="79" y="64"/>
                </a:cxn>
                <a:cxn ang="0">
                  <a:pos x="63" y="56"/>
                </a:cxn>
              </a:cxnLst>
              <a:rect l="0" t="0" r="r" b="b"/>
              <a:pathLst>
                <a:path w="86" h="86">
                  <a:moveTo>
                    <a:pt x="63" y="56"/>
                  </a:moveTo>
                  <a:cubicBezTo>
                    <a:pt x="57" y="65"/>
                    <a:pt x="51" y="67"/>
                    <a:pt x="44" y="67"/>
                  </a:cubicBezTo>
                  <a:cubicBezTo>
                    <a:pt x="31" y="67"/>
                    <a:pt x="27" y="57"/>
                    <a:pt x="30" y="43"/>
                  </a:cubicBezTo>
                  <a:cubicBezTo>
                    <a:pt x="33" y="29"/>
                    <a:pt x="40" y="19"/>
                    <a:pt x="53" y="19"/>
                  </a:cubicBezTo>
                  <a:cubicBezTo>
                    <a:pt x="57" y="19"/>
                    <a:pt x="65" y="21"/>
                    <a:pt x="67" y="31"/>
                  </a:cubicBezTo>
                  <a:cubicBezTo>
                    <a:pt x="86" y="19"/>
                    <a:pt x="86" y="19"/>
                    <a:pt x="86" y="19"/>
                  </a:cubicBezTo>
                  <a:cubicBezTo>
                    <a:pt x="81" y="6"/>
                    <a:pt x="69" y="0"/>
                    <a:pt x="54" y="0"/>
                  </a:cubicBezTo>
                  <a:cubicBezTo>
                    <a:pt x="31" y="0"/>
                    <a:pt x="10" y="16"/>
                    <a:pt x="5" y="43"/>
                  </a:cubicBezTo>
                  <a:cubicBezTo>
                    <a:pt x="0" y="70"/>
                    <a:pt x="14" y="86"/>
                    <a:pt x="38" y="86"/>
                  </a:cubicBezTo>
                  <a:cubicBezTo>
                    <a:pt x="54" y="86"/>
                    <a:pt x="69" y="77"/>
                    <a:pt x="79" y="64"/>
                  </a:cubicBezTo>
                  <a:lnTo>
                    <a:pt x="63" y="56"/>
                  </a:lnTo>
                  <a:close/>
                </a:path>
              </a:pathLst>
            </a:custGeom>
            <a:solidFill>
              <a:schemeClr val="tx1"/>
            </a:solidFill>
            <a:ln w="9525">
              <a:noFill/>
              <a:round/>
              <a:headEnd/>
              <a:tailEnd/>
            </a:ln>
          </p:spPr>
          <p:txBody>
            <a:bodyPr/>
            <a:lstStyle/>
            <a:p>
              <a:pPr>
                <a:defRPr/>
              </a:pPr>
              <a:endParaRPr lang="en-US">
                <a:latin typeface="Arial" charset="0"/>
              </a:endParaRPr>
            </a:p>
          </p:txBody>
        </p:sp>
        <p:sp>
          <p:nvSpPr>
            <p:cNvPr id="19" name="Freeform 38"/>
            <p:cNvSpPr>
              <a:spLocks noChangeAspect="1"/>
            </p:cNvSpPr>
            <p:nvPr/>
          </p:nvSpPr>
          <p:spPr bwMode="black">
            <a:xfrm>
              <a:off x="4411663" y="2597150"/>
              <a:ext cx="473075" cy="444500"/>
            </a:xfrm>
            <a:custGeom>
              <a:avLst/>
              <a:gdLst/>
              <a:ahLst/>
              <a:cxnLst>
                <a:cxn ang="0">
                  <a:pos x="38" y="24"/>
                </a:cxn>
                <a:cxn ang="0">
                  <a:pos x="49" y="18"/>
                </a:cxn>
                <a:cxn ang="0">
                  <a:pos x="70" y="26"/>
                </a:cxn>
                <a:cxn ang="0">
                  <a:pos x="90" y="14"/>
                </a:cxn>
                <a:cxn ang="0">
                  <a:pos x="54" y="0"/>
                </a:cxn>
                <a:cxn ang="0">
                  <a:pos x="14" y="29"/>
                </a:cxn>
                <a:cxn ang="0">
                  <a:pos x="56" y="60"/>
                </a:cxn>
                <a:cxn ang="0">
                  <a:pos x="41" y="68"/>
                </a:cxn>
                <a:cxn ang="0">
                  <a:pos x="18" y="57"/>
                </a:cxn>
                <a:cxn ang="0">
                  <a:pos x="0" y="68"/>
                </a:cxn>
                <a:cxn ang="0">
                  <a:pos x="37" y="86"/>
                </a:cxn>
                <a:cxn ang="0">
                  <a:pos x="80" y="57"/>
                </a:cxn>
                <a:cxn ang="0">
                  <a:pos x="38" y="24"/>
                </a:cxn>
              </a:cxnLst>
              <a:rect l="0" t="0" r="r" b="b"/>
              <a:pathLst>
                <a:path w="90" h="86">
                  <a:moveTo>
                    <a:pt x="38" y="24"/>
                  </a:moveTo>
                  <a:cubicBezTo>
                    <a:pt x="39" y="20"/>
                    <a:pt x="43" y="18"/>
                    <a:pt x="49" y="18"/>
                  </a:cubicBezTo>
                  <a:cubicBezTo>
                    <a:pt x="57" y="18"/>
                    <a:pt x="66" y="21"/>
                    <a:pt x="70" y="26"/>
                  </a:cubicBezTo>
                  <a:cubicBezTo>
                    <a:pt x="90" y="14"/>
                    <a:pt x="90" y="14"/>
                    <a:pt x="90" y="14"/>
                  </a:cubicBezTo>
                  <a:cubicBezTo>
                    <a:pt x="79" y="4"/>
                    <a:pt x="66" y="0"/>
                    <a:pt x="54" y="0"/>
                  </a:cubicBezTo>
                  <a:cubicBezTo>
                    <a:pt x="37" y="0"/>
                    <a:pt x="18" y="8"/>
                    <a:pt x="14" y="29"/>
                  </a:cubicBezTo>
                  <a:cubicBezTo>
                    <a:pt x="8" y="58"/>
                    <a:pt x="59" y="47"/>
                    <a:pt x="56" y="60"/>
                  </a:cubicBezTo>
                  <a:cubicBezTo>
                    <a:pt x="55" y="67"/>
                    <a:pt x="45" y="68"/>
                    <a:pt x="41" y="68"/>
                  </a:cubicBezTo>
                  <a:cubicBezTo>
                    <a:pt x="31" y="68"/>
                    <a:pt x="24" y="64"/>
                    <a:pt x="18" y="57"/>
                  </a:cubicBezTo>
                  <a:cubicBezTo>
                    <a:pt x="0" y="68"/>
                    <a:pt x="0" y="68"/>
                    <a:pt x="0" y="68"/>
                  </a:cubicBezTo>
                  <a:cubicBezTo>
                    <a:pt x="9" y="81"/>
                    <a:pt x="20" y="86"/>
                    <a:pt x="37" y="86"/>
                  </a:cubicBezTo>
                  <a:cubicBezTo>
                    <a:pt x="55" y="86"/>
                    <a:pt x="76" y="78"/>
                    <a:pt x="80" y="57"/>
                  </a:cubicBezTo>
                  <a:cubicBezTo>
                    <a:pt x="86" y="26"/>
                    <a:pt x="35" y="38"/>
                    <a:pt x="38" y="24"/>
                  </a:cubicBezTo>
                  <a:close/>
                </a:path>
              </a:pathLst>
            </a:custGeom>
            <a:solidFill>
              <a:schemeClr val="tx1"/>
            </a:solidFill>
            <a:ln w="9525">
              <a:noFill/>
              <a:round/>
              <a:headEnd/>
              <a:tailEnd/>
            </a:ln>
          </p:spPr>
          <p:txBody>
            <a:bodyPr/>
            <a:lstStyle/>
            <a:p>
              <a:pPr>
                <a:defRPr/>
              </a:pPr>
              <a:endParaRPr lang="en-US">
                <a:latin typeface="Arial" charset="0"/>
              </a:endParaRPr>
            </a:p>
          </p:txBody>
        </p:sp>
      </p:grpSp>
    </p:spTree>
    <p:extLst>
      <p:ext uri="{BB962C8B-B14F-4D97-AF65-F5344CB8AC3E}">
        <p14:creationId xmlns:p14="http://schemas.microsoft.com/office/powerpoint/2010/main" xmlns="" val="244559849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533399" y="1062312"/>
            <a:ext cx="8277225" cy="5104572"/>
          </a:xfrm>
        </p:spPr>
        <p:txBody>
          <a:bodyPr>
            <a:noAutofit/>
          </a:bodyPr>
          <a:lstStyle/>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 0	</a:t>
            </a:r>
            <a:r>
              <a:rPr lang="en-US" sz="2400" dirty="0" err="1" smtClean="0">
                <a:solidFill>
                  <a:schemeClr val="tx1">
                    <a:lumMod val="65000"/>
                    <a:lumOff val="35000"/>
                  </a:schemeClr>
                </a:solidFill>
              </a:rPr>
              <a:t>QorIQ</a:t>
            </a:r>
            <a:r>
              <a:rPr lang="en-US" sz="2400" dirty="0">
                <a:solidFill>
                  <a:schemeClr val="tx1">
                    <a:lumMod val="65000"/>
                    <a:lumOff val="35000"/>
                  </a:schemeClr>
                </a:solidFill>
              </a:rPr>
              <a:t>: A Better Approach to </a:t>
            </a:r>
            <a:r>
              <a:rPr lang="en-US" sz="2400" dirty="0" smtClean="0">
                <a:solidFill>
                  <a:schemeClr val="tx1">
                    <a:lumMod val="65000"/>
                    <a:lumOff val="35000"/>
                  </a:schemeClr>
                </a:solidFill>
              </a:rPr>
              <a:t>Multicore</a:t>
            </a:r>
            <a:endParaRPr lang="en-US" sz="2400" kern="1200" dirty="0" smtClean="0">
              <a:solidFill>
                <a:schemeClr val="tx1">
                  <a:lumMod val="65000"/>
                  <a:lumOff val="35000"/>
                </a:schemeClr>
              </a:solidFill>
              <a:effectLst/>
              <a:latin typeface="Arial" charset="0"/>
            </a:endParaRPr>
          </a:p>
          <a:p>
            <a:pPr marL="0" lvl="0" indent="0">
              <a:spcBef>
                <a:spcPts val="1800"/>
              </a:spcBef>
              <a:spcAft>
                <a:spcPts val="0"/>
              </a:spcAft>
              <a:buNone/>
              <a:tabLst>
                <a:tab pos="2286000" algn="l"/>
              </a:tabLst>
            </a:pPr>
            <a:r>
              <a:rPr lang="en-US" sz="2400" kern="1200" dirty="0" smtClean="0">
                <a:solidFill>
                  <a:schemeClr val="tx1"/>
                </a:solidFill>
                <a:effectLst/>
                <a:latin typeface="Arial" charset="0"/>
              </a:rPr>
              <a:t>Module/Lab 1</a:t>
            </a: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	</a:t>
            </a:r>
            <a:r>
              <a:rPr lang="en-US" sz="2400" kern="1200" dirty="0" smtClean="0">
                <a:solidFill>
                  <a:schemeClr val="tx1"/>
                </a:solidFill>
                <a:effectLst/>
                <a:latin typeface="Arial" charset="0"/>
              </a:rPr>
              <a:t>Multicore Programming Landscape</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Module/Lab 2	Exploration and Verification</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Module/Lab 3	Performance Tuning</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Module/Lab 4	Dynamic Workloads</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Module/Lab 5	Concurrent Abstractions and Patterns</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 6	Review and Q &amp; A	</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 7	Summary and Tower Demos</a:t>
            </a:r>
            <a:endParaRPr lang="en-US" sz="2000" dirty="0"/>
          </a:p>
        </p:txBody>
      </p:sp>
    </p:spTree>
    <p:extLst>
      <p:ext uri="{BB962C8B-B14F-4D97-AF65-F5344CB8AC3E}">
        <p14:creationId xmlns:p14="http://schemas.microsoft.com/office/powerpoint/2010/main" xmlns="" val="359910125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533399" y="1062312"/>
            <a:ext cx="8277225" cy="5104572"/>
          </a:xfrm>
        </p:spPr>
        <p:txBody>
          <a:bodyPr>
            <a:noAutofit/>
          </a:bodyPr>
          <a:lstStyle/>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 0	</a:t>
            </a:r>
            <a:r>
              <a:rPr lang="en-US" sz="2400" dirty="0" err="1" smtClean="0">
                <a:solidFill>
                  <a:schemeClr val="tx1"/>
                </a:solidFill>
              </a:rPr>
              <a:t>QorIQ</a:t>
            </a:r>
            <a:r>
              <a:rPr lang="en-US" sz="2400" dirty="0">
                <a:solidFill>
                  <a:schemeClr val="tx1"/>
                </a:solidFill>
              </a:rPr>
              <a:t>: A Better Approach to </a:t>
            </a:r>
            <a:r>
              <a:rPr lang="en-US" sz="2400" dirty="0" smtClean="0">
                <a:solidFill>
                  <a:schemeClr val="tx1"/>
                </a:solidFill>
              </a:rPr>
              <a:t>Multicore</a:t>
            </a:r>
            <a:endPar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endParaRP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Module/Lab 1	Multicore Programming Landscape</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Module/Lab 2	Exploration and Verification</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Module/Lab 3	Performance Tuning</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Module/Lab 4	Dynamic Workloads</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Module/Lab 5	Concurrent Abstractions and Patterns</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 6	Review and Q &amp; A	</a:t>
            </a:r>
          </a:p>
          <a:p>
            <a:pPr marL="0" lvl="0" indent="0">
              <a:spcBef>
                <a:spcPts val="1800"/>
              </a:spcBef>
              <a:spcAft>
                <a:spcPts val="0"/>
              </a:spcAft>
              <a:buNone/>
              <a:tabLst>
                <a:tab pos="2286000" algn="l"/>
              </a:tabLst>
            </a:pPr>
            <a:r>
              <a:rPr lang="en-US" sz="2400" kern="1200" dirty="0" smtClean="0">
                <a:gradFill>
                  <a:gsLst>
                    <a:gs pos="0">
                      <a:schemeClr val="bg1">
                        <a:lumMod val="50000"/>
                      </a:schemeClr>
                    </a:gs>
                    <a:gs pos="99167">
                      <a:schemeClr val="tx1"/>
                    </a:gs>
                    <a:gs pos="64000">
                      <a:schemeClr val="tx1">
                        <a:lumMod val="85000"/>
                        <a:lumOff val="15000"/>
                      </a:schemeClr>
                    </a:gs>
                  </a:gsLst>
                  <a:lin ang="5400000" scaled="1"/>
                </a:gradFill>
                <a:effectLst/>
                <a:latin typeface="Arial" charset="0"/>
              </a:rPr>
              <a:t>Module 7	Summary and Tower Demos</a:t>
            </a:r>
            <a:endParaRPr lang="en-US" sz="2000" dirty="0"/>
          </a:p>
        </p:txBody>
      </p:sp>
    </p:spTree>
    <p:extLst>
      <p:ext uri="{BB962C8B-B14F-4D97-AF65-F5344CB8AC3E}">
        <p14:creationId xmlns:p14="http://schemas.microsoft.com/office/powerpoint/2010/main" xmlns="" val="359910125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1: Multicore Programming Landscape</a:t>
            </a:r>
          </a:p>
        </p:txBody>
      </p:sp>
    </p:spTree>
    <p:extLst>
      <p:ext uri="{BB962C8B-B14F-4D97-AF65-F5344CB8AC3E}">
        <p14:creationId xmlns:p14="http://schemas.microsoft.com/office/powerpoint/2010/main" xmlns="" val="296085778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Problem With Moore’s Law</a:t>
            </a:r>
            <a:endParaRPr lang="en-US" dirty="0"/>
          </a:p>
        </p:txBody>
      </p:sp>
      <p:sp>
        <p:nvSpPr>
          <p:cNvPr id="8" name="Content Placeholder 2"/>
          <p:cNvSpPr txBox="1">
            <a:spLocks/>
          </p:cNvSpPr>
          <p:nvPr/>
        </p:nvSpPr>
        <p:spPr>
          <a:xfrm>
            <a:off x="4572000" y="1447800"/>
            <a:ext cx="3886200" cy="4485640"/>
          </a:xfrm>
          <a:prstGeom prst="rect">
            <a:avLst/>
          </a:prstGeom>
        </p:spPr>
        <p:txBody>
          <a:bodyPr vert="horz" lIns="91440" tIns="45720" rIns="91440" bIns="45720" rtlCol="0">
            <a:normAutofit/>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a:spcBef>
                <a:spcPts val="1800"/>
              </a:spcBef>
            </a:pPr>
            <a:r>
              <a:rPr lang="en-US" sz="2400" smtClean="0"/>
              <a:t>Transistor counts continue to grow</a:t>
            </a:r>
          </a:p>
          <a:p>
            <a:pPr>
              <a:spcBef>
                <a:spcPts val="1800"/>
              </a:spcBef>
            </a:pPr>
            <a:r>
              <a:rPr lang="en-US" sz="2400" smtClean="0"/>
              <a:t>Power ceilings restrict maximum clock speeds</a:t>
            </a:r>
          </a:p>
          <a:p>
            <a:pPr>
              <a:spcBef>
                <a:spcPts val="1800"/>
              </a:spcBef>
            </a:pPr>
            <a:r>
              <a:rPr lang="en-US" sz="2400" smtClean="0"/>
              <a:t>Instruction level parallelism has plateaued</a:t>
            </a:r>
          </a:p>
          <a:p>
            <a:pPr>
              <a:spcBef>
                <a:spcPts val="1800"/>
              </a:spcBef>
            </a:pPr>
            <a:r>
              <a:rPr lang="en-US" sz="2400" smtClean="0"/>
              <a:t>The </a:t>
            </a:r>
            <a:r>
              <a:rPr lang="en-US" sz="2400" smtClean="0">
                <a:solidFill>
                  <a:srgbClr val="FE5D10"/>
                </a:solidFill>
              </a:rPr>
              <a:t>’free lunch’ </a:t>
            </a:r>
            <a:r>
              <a:rPr lang="en-US" sz="2400" smtClean="0"/>
              <a:t>single core performance boost is </a:t>
            </a:r>
            <a:r>
              <a:rPr lang="en-US" sz="2400" smtClean="0">
                <a:solidFill>
                  <a:srgbClr val="FE5D10"/>
                </a:solidFill>
              </a:rPr>
              <a:t>over…</a:t>
            </a:r>
            <a:endParaRPr lang="en-US" sz="2400" dirty="0" smtClean="0">
              <a:solidFill>
                <a:srgbClr val="FE5D10"/>
              </a:solidFill>
            </a:endParaRPr>
          </a:p>
        </p:txBody>
      </p:sp>
      <p:pic>
        <p:nvPicPr>
          <p:cNvPr id="9" name="Picture 8" descr="CPU.png"/>
          <p:cNvPicPr>
            <a:picLocks noChangeAspect="1"/>
          </p:cNvPicPr>
          <p:nvPr/>
        </p:nvPicPr>
        <p:blipFill>
          <a:blip r:embed="rId2" cstate="print"/>
          <a:stretch>
            <a:fillRect/>
          </a:stretch>
        </p:blipFill>
        <p:spPr>
          <a:xfrm>
            <a:off x="538480" y="1645121"/>
            <a:ext cx="3929052" cy="3915519"/>
          </a:xfrm>
          <a:prstGeom prst="rect">
            <a:avLst/>
          </a:prstGeom>
        </p:spPr>
      </p:pic>
    </p:spTree>
    <p:extLst>
      <p:ext uri="{BB962C8B-B14F-4D97-AF65-F5344CB8AC3E}">
        <p14:creationId xmlns:p14="http://schemas.microsoft.com/office/powerpoint/2010/main" xmlns="" val="89632612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Implications For Software Development</a:t>
            </a:r>
            <a:endParaRPr lang="en-US" dirty="0"/>
          </a:p>
        </p:txBody>
      </p:sp>
      <p:sp>
        <p:nvSpPr>
          <p:cNvPr id="13" name="Content Placeholder 2"/>
          <p:cNvSpPr txBox="1">
            <a:spLocks/>
          </p:cNvSpPr>
          <p:nvPr/>
        </p:nvSpPr>
        <p:spPr>
          <a:xfrm>
            <a:off x="587829" y="5071439"/>
            <a:ext cx="8177348" cy="1123406"/>
          </a:xfrm>
          <a:prstGeom prst="rect">
            <a:avLst/>
          </a:prstGeom>
        </p:spPr>
        <p:txBody>
          <a:bodyPr vert="horz" lIns="91440" tIns="45720" rIns="91440" bIns="45720" rtlCol="0">
            <a:normAutofit/>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r>
              <a:rPr lang="en-US" smtClean="0"/>
              <a:t>Organizations which are not </a:t>
            </a:r>
            <a:r>
              <a:rPr lang="en-US" smtClean="0">
                <a:solidFill>
                  <a:srgbClr val="FE5D10"/>
                </a:solidFill>
              </a:rPr>
              <a:t>multicore ready </a:t>
            </a:r>
            <a:r>
              <a:rPr lang="en-US" smtClean="0"/>
              <a:t>will struggle to choose the right platforms and/or get the most out of them</a:t>
            </a:r>
            <a:endParaRPr lang="en-US" dirty="0" smtClean="0"/>
          </a:p>
        </p:txBody>
      </p:sp>
      <p:sp>
        <p:nvSpPr>
          <p:cNvPr id="16" name="TextBox 15"/>
          <p:cNvSpPr txBox="1"/>
          <p:nvPr/>
        </p:nvSpPr>
        <p:spPr>
          <a:xfrm>
            <a:off x="300446" y="4349935"/>
            <a:ext cx="1827744" cy="307777"/>
          </a:xfrm>
          <a:prstGeom prst="rect">
            <a:avLst/>
          </a:prstGeom>
          <a:noFill/>
        </p:spPr>
        <p:txBody>
          <a:bodyPr wrap="none" rtlCol="0">
            <a:spAutoFit/>
          </a:bodyPr>
          <a:lstStyle/>
          <a:p>
            <a:r>
              <a:rPr lang="en-US" sz="1400" dirty="0" smtClean="0">
                <a:latin typeface="Myriad Pro" pitchFamily="34" charset="0"/>
              </a:rPr>
              <a:t>VDC Research 2010</a:t>
            </a:r>
            <a:endParaRPr lang="en-US" sz="1400" dirty="0">
              <a:latin typeface="Myriad Pro" pitchFamily="34" charset="0"/>
            </a:endParaRPr>
          </a:p>
        </p:txBody>
      </p:sp>
      <p:pic>
        <p:nvPicPr>
          <p:cNvPr id="17" name="Picture 16" descr="Multicore-projected-2-year-growth.png"/>
          <p:cNvPicPr>
            <a:picLocks noChangeAspect="1"/>
          </p:cNvPicPr>
          <p:nvPr/>
        </p:nvPicPr>
        <p:blipFill>
          <a:blip r:embed="rId2" cstate="print"/>
          <a:stretch>
            <a:fillRect/>
          </a:stretch>
        </p:blipFill>
        <p:spPr>
          <a:xfrm>
            <a:off x="275817" y="2141499"/>
            <a:ext cx="4756648" cy="2195376"/>
          </a:xfrm>
          <a:prstGeom prst="rect">
            <a:avLst/>
          </a:prstGeom>
        </p:spPr>
      </p:pic>
      <p:sp>
        <p:nvSpPr>
          <p:cNvPr id="18" name="Rectangle 17"/>
          <p:cNvSpPr/>
          <p:nvPr/>
        </p:nvSpPr>
        <p:spPr>
          <a:xfrm>
            <a:off x="979721" y="1429325"/>
            <a:ext cx="3683726" cy="830997"/>
          </a:xfrm>
          <a:prstGeom prst="rect">
            <a:avLst/>
          </a:prstGeom>
          <a:ln>
            <a:solidFill>
              <a:schemeClr val="tx1"/>
            </a:solidFill>
          </a:ln>
        </p:spPr>
        <p:txBody>
          <a:bodyPr wrap="square">
            <a:spAutoFit/>
          </a:bodyPr>
          <a:lstStyle/>
          <a:p>
            <a:pPr algn="ctr"/>
            <a:r>
              <a:rPr lang="en-US" smtClean="0">
                <a:latin typeface="Myriad Pro" pitchFamily="34" charset="0"/>
              </a:rPr>
              <a:t>Processing Architecture for embedded devices</a:t>
            </a:r>
            <a:endParaRPr lang="en-US">
              <a:latin typeface="Myriad Pro" pitchFamily="34" charset="0"/>
            </a:endParaRPr>
          </a:p>
        </p:txBody>
      </p:sp>
      <p:pic>
        <p:nvPicPr>
          <p:cNvPr id="19" name="Picture 18" descr="6a0115714871cc970c014e86175c13970d-pi.png"/>
          <p:cNvPicPr>
            <a:picLocks noChangeAspect="1"/>
          </p:cNvPicPr>
          <p:nvPr/>
        </p:nvPicPr>
        <p:blipFill>
          <a:blip r:embed="rId3" cstate="print"/>
          <a:stretch>
            <a:fillRect/>
          </a:stretch>
        </p:blipFill>
        <p:spPr>
          <a:xfrm>
            <a:off x="5042263" y="1431812"/>
            <a:ext cx="3902612" cy="3627475"/>
          </a:xfrm>
          <a:prstGeom prst="rect">
            <a:avLst/>
          </a:prstGeom>
        </p:spPr>
      </p:pic>
      <p:sp>
        <p:nvSpPr>
          <p:cNvPr id="20" name="TextBox 19"/>
          <p:cNvSpPr txBox="1"/>
          <p:nvPr/>
        </p:nvSpPr>
        <p:spPr>
          <a:xfrm>
            <a:off x="7390010" y="4478481"/>
            <a:ext cx="1579087" cy="276999"/>
          </a:xfrm>
          <a:prstGeom prst="rect">
            <a:avLst/>
          </a:prstGeom>
          <a:noFill/>
        </p:spPr>
        <p:txBody>
          <a:bodyPr wrap="none" rtlCol="0">
            <a:spAutoFit/>
          </a:bodyPr>
          <a:lstStyle/>
          <a:p>
            <a:r>
              <a:rPr lang="en-US" sz="1200" dirty="0" smtClean="0">
                <a:latin typeface="Myriad Pro" pitchFamily="34" charset="0"/>
              </a:rPr>
              <a:t>VDC Research 2011</a:t>
            </a:r>
            <a:endParaRPr lang="en-US" sz="1200" dirty="0">
              <a:latin typeface="Myriad Pro" pitchFamily="34" charset="0"/>
            </a:endParaRPr>
          </a:p>
        </p:txBody>
      </p:sp>
    </p:spTree>
    <p:extLst>
      <p:ext uri="{BB962C8B-B14F-4D97-AF65-F5344CB8AC3E}">
        <p14:creationId xmlns:p14="http://schemas.microsoft.com/office/powerpoint/2010/main" xmlns="" val="2191114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Regaining Software Performance Growth</a:t>
            </a:r>
            <a:endParaRPr lang="en-US" dirty="0"/>
          </a:p>
        </p:txBody>
      </p:sp>
      <p:sp>
        <p:nvSpPr>
          <p:cNvPr id="3" name="Text Placeholder 2"/>
          <p:cNvSpPr>
            <a:spLocks noGrp="1"/>
          </p:cNvSpPr>
          <p:nvPr>
            <p:ph type="body" sz="quarter" idx="10"/>
          </p:nvPr>
        </p:nvSpPr>
        <p:spPr>
          <a:xfrm>
            <a:off x="533399" y="1828800"/>
            <a:ext cx="8277225" cy="3900761"/>
          </a:xfrm>
        </p:spPr>
        <p:txBody>
          <a:bodyPr>
            <a:normAutofit/>
          </a:bodyPr>
          <a:lstStyle/>
          <a:p>
            <a:pPr marL="0" indent="0" algn="ctr">
              <a:buNone/>
            </a:pPr>
            <a:r>
              <a:rPr lang="en-US" sz="6600" b="1" dirty="0" smtClean="0">
                <a:solidFill>
                  <a:schemeClr val="accent5"/>
                </a:solidFill>
              </a:rPr>
              <a:t>Parallelism</a:t>
            </a:r>
          </a:p>
          <a:p>
            <a:pPr marL="0" indent="0" algn="ctr">
              <a:buNone/>
            </a:pPr>
            <a:endParaRPr lang="en-US" sz="6600" b="1" dirty="0"/>
          </a:p>
          <a:p>
            <a:pPr marL="0" indent="0" algn="ctr">
              <a:buNone/>
            </a:pPr>
            <a:r>
              <a:rPr lang="en-US" sz="6600" b="1" dirty="0" smtClean="0">
                <a:solidFill>
                  <a:schemeClr val="accent1"/>
                </a:solidFill>
              </a:rPr>
              <a:t>Locality</a:t>
            </a:r>
            <a:endParaRPr lang="en-US" sz="6600" b="1" dirty="0">
              <a:solidFill>
                <a:schemeClr val="accent1"/>
              </a:solidFill>
            </a:endParaRPr>
          </a:p>
        </p:txBody>
      </p:sp>
    </p:spTree>
    <p:extLst>
      <p:ext uri="{BB962C8B-B14F-4D97-AF65-F5344CB8AC3E}">
        <p14:creationId xmlns:p14="http://schemas.microsoft.com/office/powerpoint/2010/main" xmlns="" val="366063569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Regaining Software Performance Growth</a:t>
            </a:r>
            <a:endParaRPr lang="en-US" dirty="0"/>
          </a:p>
        </p:txBody>
      </p:sp>
      <p:sp>
        <p:nvSpPr>
          <p:cNvPr id="15" name="Content Placeholder 2"/>
          <p:cNvSpPr txBox="1">
            <a:spLocks/>
          </p:cNvSpPr>
          <p:nvPr/>
        </p:nvSpPr>
        <p:spPr>
          <a:xfrm>
            <a:off x="5151121" y="1373000"/>
            <a:ext cx="3728719" cy="3982720"/>
          </a:xfrm>
          <a:prstGeom prst="rect">
            <a:avLst/>
          </a:prstGeom>
        </p:spPr>
        <p:txBody>
          <a:bodyPr vert="horz" lIns="91440" tIns="45720" rIns="91440" bIns="45720" rtlCol="0">
            <a:normAutofit/>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marL="231775" indent="-231775">
              <a:spcBef>
                <a:spcPts val="3000"/>
              </a:spcBef>
            </a:pPr>
            <a:r>
              <a:rPr lang="en-US" sz="2400" dirty="0" smtClean="0">
                <a:solidFill>
                  <a:srgbClr val="FE5D10"/>
                </a:solidFill>
              </a:rPr>
              <a:t>Effectively </a:t>
            </a:r>
            <a:r>
              <a:rPr lang="en-US" sz="2400" dirty="0" smtClean="0"/>
              <a:t>and</a:t>
            </a:r>
            <a:r>
              <a:rPr lang="en-US" sz="2400" dirty="0" smtClean="0">
                <a:solidFill>
                  <a:srgbClr val="FE5D10"/>
                </a:solidFill>
              </a:rPr>
              <a:t> efficiently </a:t>
            </a:r>
            <a:r>
              <a:rPr lang="en-US" sz="2400" dirty="0" smtClean="0"/>
              <a:t>exploit multicore</a:t>
            </a:r>
          </a:p>
          <a:p>
            <a:pPr marL="231775" indent="-231775">
              <a:spcBef>
                <a:spcPts val="3000"/>
              </a:spcBef>
            </a:pPr>
            <a:r>
              <a:rPr lang="en-US" sz="2400" dirty="0" smtClean="0">
                <a:solidFill>
                  <a:srgbClr val="FE5D10"/>
                </a:solidFill>
              </a:rPr>
              <a:t>Plan</a:t>
            </a:r>
            <a:r>
              <a:rPr lang="en-US" sz="2400" dirty="0" smtClean="0"/>
              <a:t> your migration and </a:t>
            </a:r>
            <a:r>
              <a:rPr lang="en-US" sz="2400" dirty="0" smtClean="0">
                <a:solidFill>
                  <a:srgbClr val="FE5D10"/>
                </a:solidFill>
              </a:rPr>
              <a:t>educate</a:t>
            </a:r>
            <a:r>
              <a:rPr lang="en-US" sz="2400" dirty="0" smtClean="0"/>
              <a:t> your engineering teams</a:t>
            </a:r>
          </a:p>
          <a:p>
            <a:pPr marL="231775" indent="-231775">
              <a:spcBef>
                <a:spcPts val="3000"/>
              </a:spcBef>
            </a:pPr>
            <a:r>
              <a:rPr lang="en-US" sz="2400" dirty="0" smtClean="0">
                <a:solidFill>
                  <a:srgbClr val="FE5D10"/>
                </a:solidFill>
              </a:rPr>
              <a:t>Partition once </a:t>
            </a:r>
            <a:r>
              <a:rPr lang="en-US" sz="2400" dirty="0" smtClean="0"/>
              <a:t>and build in downstream benefits</a:t>
            </a:r>
          </a:p>
        </p:txBody>
      </p:sp>
      <p:pic>
        <p:nvPicPr>
          <p:cNvPr id="16" name="Picture 15" descr="Image 014.png"/>
          <p:cNvPicPr>
            <a:picLocks/>
          </p:cNvPicPr>
          <p:nvPr/>
        </p:nvPicPr>
        <p:blipFill>
          <a:blip r:embed="rId2" cstate="print"/>
          <a:srcRect l="12879" t="54560" r="1499" b="11196"/>
          <a:stretch>
            <a:fillRect/>
          </a:stretch>
        </p:blipFill>
        <p:spPr>
          <a:xfrm>
            <a:off x="1567548" y="4077953"/>
            <a:ext cx="3335271" cy="1163789"/>
          </a:xfrm>
          <a:prstGeom prst="rect">
            <a:avLst/>
          </a:prstGeom>
        </p:spPr>
      </p:pic>
      <p:pic>
        <p:nvPicPr>
          <p:cNvPr id="17" name="Content Placeholder 10" descr="Image 012.png"/>
          <p:cNvPicPr>
            <a:picLocks/>
          </p:cNvPicPr>
          <p:nvPr/>
        </p:nvPicPr>
        <p:blipFill>
          <a:blip r:embed="rId3" cstate="print"/>
          <a:srcRect l="12934" t="54809" r="1260" b="12537"/>
          <a:stretch>
            <a:fillRect/>
          </a:stretch>
        </p:blipFill>
        <p:spPr bwMode="auto">
          <a:xfrm>
            <a:off x="1567549" y="2657549"/>
            <a:ext cx="3342439" cy="1109753"/>
          </a:xfrm>
          <a:prstGeom prst="rect">
            <a:avLst/>
          </a:prstGeom>
          <a:noFill/>
          <a:ln w="9525">
            <a:noFill/>
            <a:miter lim="800000"/>
            <a:headEnd/>
            <a:tailEnd/>
          </a:ln>
        </p:spPr>
      </p:pic>
      <p:pic>
        <p:nvPicPr>
          <p:cNvPr id="18" name="Picture 17" descr="Image 015.png"/>
          <p:cNvPicPr>
            <a:picLocks/>
          </p:cNvPicPr>
          <p:nvPr/>
        </p:nvPicPr>
        <p:blipFill>
          <a:blip r:embed="rId4" cstate="print"/>
          <a:srcRect l="12754" t="59221" r="1232" b="12068"/>
          <a:stretch>
            <a:fillRect/>
          </a:stretch>
        </p:blipFill>
        <p:spPr>
          <a:xfrm>
            <a:off x="1567546" y="1480453"/>
            <a:ext cx="3350541" cy="975749"/>
          </a:xfrm>
          <a:prstGeom prst="rect">
            <a:avLst/>
          </a:prstGeom>
        </p:spPr>
      </p:pic>
      <p:sp>
        <p:nvSpPr>
          <p:cNvPr id="19" name="TextBox 18"/>
          <p:cNvSpPr txBox="1"/>
          <p:nvPr/>
        </p:nvSpPr>
        <p:spPr>
          <a:xfrm>
            <a:off x="564248" y="1676391"/>
            <a:ext cx="903902" cy="400110"/>
          </a:xfrm>
          <a:prstGeom prst="rect">
            <a:avLst/>
          </a:prstGeom>
          <a:noFill/>
        </p:spPr>
        <p:txBody>
          <a:bodyPr wrap="none" rtlCol="0">
            <a:spAutoFit/>
          </a:bodyPr>
          <a:lstStyle/>
          <a:p>
            <a:r>
              <a:rPr lang="en-US" sz="2000" b="1" dirty="0" smtClean="0">
                <a:solidFill>
                  <a:srgbClr val="FF0000"/>
                </a:solidFill>
                <a:latin typeface="Myriad Pro" pitchFamily="34" charset="0"/>
              </a:rPr>
              <a:t>1 Core</a:t>
            </a:r>
            <a:endParaRPr lang="en-US" sz="2000" b="1" dirty="0">
              <a:solidFill>
                <a:srgbClr val="FF0000"/>
              </a:solidFill>
              <a:latin typeface="Myriad Pro" pitchFamily="34" charset="0"/>
            </a:endParaRPr>
          </a:p>
        </p:txBody>
      </p:sp>
      <p:sp>
        <p:nvSpPr>
          <p:cNvPr id="20" name="TextBox 19"/>
          <p:cNvSpPr txBox="1"/>
          <p:nvPr/>
        </p:nvSpPr>
        <p:spPr>
          <a:xfrm>
            <a:off x="508976" y="2949919"/>
            <a:ext cx="1014508" cy="400110"/>
          </a:xfrm>
          <a:prstGeom prst="rect">
            <a:avLst/>
          </a:prstGeom>
          <a:noFill/>
        </p:spPr>
        <p:txBody>
          <a:bodyPr wrap="none" rtlCol="0">
            <a:spAutoFit/>
          </a:bodyPr>
          <a:lstStyle/>
          <a:p>
            <a:r>
              <a:rPr lang="en-US" sz="2000" b="1" dirty="0" smtClean="0">
                <a:solidFill>
                  <a:srgbClr val="FF0000"/>
                </a:solidFill>
                <a:latin typeface="Myriad Pro" pitchFamily="34" charset="0"/>
              </a:rPr>
              <a:t>4 Cores</a:t>
            </a:r>
            <a:endParaRPr lang="en-US" sz="2000" b="1" dirty="0">
              <a:solidFill>
                <a:srgbClr val="FF0000"/>
              </a:solidFill>
              <a:latin typeface="Myriad Pro" pitchFamily="34" charset="0"/>
            </a:endParaRPr>
          </a:p>
        </p:txBody>
      </p:sp>
      <p:sp>
        <p:nvSpPr>
          <p:cNvPr id="21" name="TextBox 20"/>
          <p:cNvSpPr txBox="1"/>
          <p:nvPr/>
        </p:nvSpPr>
        <p:spPr>
          <a:xfrm>
            <a:off x="430429" y="4345471"/>
            <a:ext cx="1157176" cy="400110"/>
          </a:xfrm>
          <a:prstGeom prst="rect">
            <a:avLst/>
          </a:prstGeom>
          <a:noFill/>
        </p:spPr>
        <p:txBody>
          <a:bodyPr wrap="none" rtlCol="0">
            <a:spAutoFit/>
          </a:bodyPr>
          <a:lstStyle/>
          <a:p>
            <a:r>
              <a:rPr lang="en-US" sz="2000" b="1" dirty="0" smtClean="0">
                <a:solidFill>
                  <a:srgbClr val="FF0000"/>
                </a:solidFill>
                <a:latin typeface="Myriad Pro" pitchFamily="34" charset="0"/>
              </a:rPr>
              <a:t>32 Cores</a:t>
            </a:r>
            <a:endParaRPr lang="en-US" sz="2000" b="1" dirty="0">
              <a:solidFill>
                <a:srgbClr val="FF0000"/>
              </a:solidFill>
              <a:latin typeface="Myriad Pro" pitchFamily="34" charset="0"/>
            </a:endParaRPr>
          </a:p>
        </p:txBody>
      </p:sp>
      <p:sp>
        <p:nvSpPr>
          <p:cNvPr id="22" name="Content Placeholder 2"/>
          <p:cNvSpPr txBox="1">
            <a:spLocks/>
          </p:cNvSpPr>
          <p:nvPr/>
        </p:nvSpPr>
        <p:spPr bwMode="auto">
          <a:xfrm>
            <a:off x="1464506" y="5434148"/>
            <a:ext cx="5329834" cy="4963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tabLst/>
              <a:defRPr/>
            </a:pPr>
            <a:r>
              <a:rPr kumimoji="0" lang="en-US" sz="2400" b="1" i="1" u="none" strike="noStrike" kern="0" cap="none" spc="0" normalizeH="0" baseline="0" noProof="0" dirty="0" smtClean="0">
                <a:ln>
                  <a:noFill/>
                </a:ln>
                <a:solidFill>
                  <a:srgbClr val="FE5D10"/>
                </a:solidFill>
                <a:effectLst/>
                <a:uLnTx/>
                <a:uFillTx/>
                <a:latin typeface="Myriad Pro"/>
                <a:ea typeface="+mn-ea"/>
                <a:cs typeface="+mn-cs"/>
              </a:rPr>
              <a:t>Amdahl’s Law working for you…</a:t>
            </a:r>
            <a:endParaRPr kumimoji="0" lang="en-US" sz="2400" b="1" i="1" u="none" strike="noStrike" kern="0" cap="none" spc="0" normalizeH="0" baseline="0" noProof="0" dirty="0" smtClean="0">
              <a:ln>
                <a:noFill/>
              </a:ln>
              <a:solidFill>
                <a:srgbClr val="003C8A"/>
              </a:solidFill>
              <a:effectLst/>
              <a:uLnTx/>
              <a:uFillTx/>
              <a:latin typeface="Myriad Pro"/>
              <a:ea typeface="+mn-ea"/>
              <a:cs typeface="+mn-cs"/>
            </a:endParaRPr>
          </a:p>
        </p:txBody>
      </p:sp>
    </p:spTree>
    <p:extLst>
      <p:ext uri="{BB962C8B-B14F-4D97-AF65-F5344CB8AC3E}">
        <p14:creationId xmlns:p14="http://schemas.microsoft.com/office/powerpoint/2010/main" xmlns="" val="25186113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Freescale LTE Migration Case Study</a:t>
            </a:r>
            <a:endParaRPr lang="en-GB" dirty="0" smtClean="0"/>
          </a:p>
        </p:txBody>
      </p:sp>
      <p:sp>
        <p:nvSpPr>
          <p:cNvPr id="3" name="Text Placeholder 2"/>
          <p:cNvSpPr>
            <a:spLocks noGrp="1"/>
          </p:cNvSpPr>
          <p:nvPr>
            <p:ph type="body" sz="quarter" idx="10"/>
          </p:nvPr>
        </p:nvSpPr>
        <p:spPr>
          <a:xfrm>
            <a:off x="533399" y="1062313"/>
            <a:ext cx="8277225" cy="1446972"/>
          </a:xfrm>
        </p:spPr>
        <p:txBody>
          <a:bodyPr>
            <a:normAutofit/>
          </a:bodyPr>
          <a:lstStyle/>
          <a:p>
            <a:r>
              <a:rPr lang="en-GB" dirty="0" smtClean="0"/>
              <a:t>Task -- Port Long Term Evolution (LTE) wireless application from a single core </a:t>
            </a:r>
            <a:r>
              <a:rPr lang="en-GB" dirty="0" err="1" smtClean="0"/>
              <a:t>PowerQUICC</a:t>
            </a:r>
            <a:r>
              <a:rPr lang="en-GB" dirty="0" smtClean="0"/>
              <a:t>™ to a multicore </a:t>
            </a:r>
            <a:r>
              <a:rPr lang="en-GB" dirty="0" err="1" smtClean="0"/>
              <a:t>QorIQ</a:t>
            </a:r>
            <a:r>
              <a:rPr lang="en-GB" dirty="0" smtClean="0"/>
              <a:t>™ device utilizing available processing power to increase application performance</a:t>
            </a:r>
            <a:endParaRPr lang="en-GB" dirty="0"/>
          </a:p>
        </p:txBody>
      </p:sp>
      <p:sp>
        <p:nvSpPr>
          <p:cNvPr id="33796" name="Text Box 2"/>
          <p:cNvSpPr txBox="1">
            <a:spLocks noChangeArrowheads="1"/>
          </p:cNvSpPr>
          <p:nvPr/>
        </p:nvSpPr>
        <p:spPr bwMode="auto">
          <a:xfrm>
            <a:off x="896938" y="5325071"/>
            <a:ext cx="3516312" cy="284163"/>
          </a:xfrm>
          <a:prstGeom prst="rect">
            <a:avLst/>
          </a:prstGeom>
          <a:solidFill>
            <a:srgbClr val="FFFF00"/>
          </a:solidFill>
          <a:ln w="9525">
            <a:solidFill>
              <a:srgbClr val="000000"/>
            </a:solidFill>
            <a:miter lim="800000"/>
            <a:headEnd/>
            <a:tailEnd/>
          </a:ln>
        </p:spPr>
        <p:txBody>
          <a:bodyPr/>
          <a:lstStyle/>
          <a:p>
            <a:pPr>
              <a:spcAft>
                <a:spcPts val="1000"/>
              </a:spcAft>
            </a:pPr>
            <a:r>
              <a:rPr lang="en-GB" sz="1400">
                <a:latin typeface="Calibri" pitchFamily="34" charset="0"/>
              </a:rPr>
              <a:t>Soft Real Time – executed on packet arrival</a:t>
            </a:r>
            <a:endParaRPr lang="en-US" sz="1400">
              <a:latin typeface="Arial" pitchFamily="34" charset="0"/>
            </a:endParaRPr>
          </a:p>
        </p:txBody>
      </p:sp>
      <p:sp>
        <p:nvSpPr>
          <p:cNvPr id="33797" name="Text Box 3"/>
          <p:cNvSpPr txBox="1">
            <a:spLocks noChangeArrowheads="1"/>
          </p:cNvSpPr>
          <p:nvPr/>
        </p:nvSpPr>
        <p:spPr bwMode="auto">
          <a:xfrm>
            <a:off x="896938" y="5750521"/>
            <a:ext cx="3516312" cy="274638"/>
          </a:xfrm>
          <a:prstGeom prst="rect">
            <a:avLst/>
          </a:prstGeom>
          <a:solidFill>
            <a:srgbClr val="92D050"/>
          </a:solidFill>
          <a:ln w="9525">
            <a:solidFill>
              <a:srgbClr val="000000"/>
            </a:solidFill>
            <a:miter lim="800000"/>
            <a:headEnd/>
            <a:tailEnd/>
          </a:ln>
        </p:spPr>
        <p:txBody>
          <a:bodyPr/>
          <a:lstStyle/>
          <a:p>
            <a:pPr>
              <a:spcAft>
                <a:spcPts val="1000"/>
              </a:spcAft>
            </a:pPr>
            <a:r>
              <a:rPr lang="en-GB" sz="1400">
                <a:latin typeface="Calibri" pitchFamily="34" charset="0"/>
              </a:rPr>
              <a:t>Hard Real Time – triggered every 1ms</a:t>
            </a:r>
            <a:endParaRPr lang="en-US" sz="1400">
              <a:latin typeface="Arial" pitchFamily="34" charset="0"/>
            </a:endParaRPr>
          </a:p>
        </p:txBody>
      </p:sp>
      <p:grpSp>
        <p:nvGrpSpPr>
          <p:cNvPr id="2" name="Group 172"/>
          <p:cNvGrpSpPr>
            <a:grpSpLocks/>
          </p:cNvGrpSpPr>
          <p:nvPr/>
        </p:nvGrpSpPr>
        <p:grpSpPr bwMode="auto">
          <a:xfrm>
            <a:off x="1238250" y="2778721"/>
            <a:ext cx="6845300" cy="2895600"/>
            <a:chOff x="1132718" y="2216953"/>
            <a:chExt cx="6845300" cy="2895600"/>
          </a:xfrm>
        </p:grpSpPr>
        <p:sp>
          <p:nvSpPr>
            <p:cNvPr id="33800" name="Freeform 118"/>
            <p:cNvSpPr>
              <a:spLocks/>
            </p:cNvSpPr>
            <p:nvPr/>
          </p:nvSpPr>
          <p:spPr bwMode="auto">
            <a:xfrm>
              <a:off x="2664655" y="2861478"/>
              <a:ext cx="663575" cy="477837"/>
            </a:xfrm>
            <a:custGeom>
              <a:avLst/>
              <a:gdLst>
                <a:gd name="T0" fmla="*/ 663575 w 2264"/>
                <a:gd name="T1" fmla="*/ 238760 h 1509"/>
                <a:gd name="T2" fmla="*/ 0 w 2264"/>
                <a:gd name="T3" fmla="*/ 0 h 1509"/>
                <a:gd name="T4" fmla="*/ 0 w 2264"/>
                <a:gd name="T5" fmla="*/ 477837 h 1509"/>
                <a:gd name="T6" fmla="*/ 663575 w 2264"/>
                <a:gd name="T7" fmla="*/ 477837 h 1509"/>
                <a:gd name="T8" fmla="*/ 663575 w 2264"/>
                <a:gd name="T9" fmla="*/ 238760 h 1509"/>
                <a:gd name="T10" fmla="*/ 0 60000 65536"/>
                <a:gd name="T11" fmla="*/ 0 60000 65536"/>
                <a:gd name="T12" fmla="*/ 0 60000 65536"/>
                <a:gd name="T13" fmla="*/ 0 60000 65536"/>
                <a:gd name="T14" fmla="*/ 0 60000 65536"/>
                <a:gd name="T15" fmla="*/ 0 w 2264"/>
                <a:gd name="T16" fmla="*/ 0 h 1509"/>
                <a:gd name="T17" fmla="*/ 2264 w 2264"/>
                <a:gd name="T18" fmla="*/ 1509 h 1509"/>
              </a:gdLst>
              <a:ahLst/>
              <a:cxnLst>
                <a:cxn ang="T10">
                  <a:pos x="T0" y="T1"/>
                </a:cxn>
                <a:cxn ang="T11">
                  <a:pos x="T2" y="T3"/>
                </a:cxn>
                <a:cxn ang="T12">
                  <a:pos x="T4" y="T5"/>
                </a:cxn>
                <a:cxn ang="T13">
                  <a:pos x="T6" y="T7"/>
                </a:cxn>
                <a:cxn ang="T14">
                  <a:pos x="T8" y="T9"/>
                </a:cxn>
              </a:cxnLst>
              <a:rect l="T15" t="T16" r="T17" b="T18"/>
              <a:pathLst>
                <a:path w="2264" h="1509">
                  <a:moveTo>
                    <a:pt x="2264" y="754"/>
                  </a:moveTo>
                  <a:lnTo>
                    <a:pt x="0" y="0"/>
                  </a:lnTo>
                  <a:lnTo>
                    <a:pt x="0" y="1509"/>
                  </a:lnTo>
                  <a:lnTo>
                    <a:pt x="2264" y="1509"/>
                  </a:lnTo>
                  <a:lnTo>
                    <a:pt x="2264" y="754"/>
                  </a:lnTo>
                  <a:close/>
                </a:path>
              </a:pathLst>
            </a:custGeom>
            <a:solidFill>
              <a:srgbClr val="FFFF00"/>
            </a:solidFill>
            <a:ln w="9525">
              <a:noFill/>
              <a:round/>
              <a:headEnd/>
              <a:tailEnd/>
            </a:ln>
          </p:spPr>
          <p:txBody>
            <a:bodyPr/>
            <a:lstStyle/>
            <a:p>
              <a:endParaRPr lang="en-US"/>
            </a:p>
          </p:txBody>
        </p:sp>
        <p:sp>
          <p:nvSpPr>
            <p:cNvPr id="33801" name="Freeform 119"/>
            <p:cNvSpPr>
              <a:spLocks/>
            </p:cNvSpPr>
            <p:nvPr/>
          </p:nvSpPr>
          <p:spPr bwMode="auto">
            <a:xfrm>
              <a:off x="2664655" y="2861478"/>
              <a:ext cx="663575" cy="477837"/>
            </a:xfrm>
            <a:custGeom>
              <a:avLst/>
              <a:gdLst>
                <a:gd name="T0" fmla="*/ 663575 w 2264"/>
                <a:gd name="T1" fmla="*/ 238760 h 1509"/>
                <a:gd name="T2" fmla="*/ 0 w 2264"/>
                <a:gd name="T3" fmla="*/ 0 h 1509"/>
                <a:gd name="T4" fmla="*/ 0 w 2264"/>
                <a:gd name="T5" fmla="*/ 477837 h 1509"/>
                <a:gd name="T6" fmla="*/ 663575 w 2264"/>
                <a:gd name="T7" fmla="*/ 477837 h 1509"/>
                <a:gd name="T8" fmla="*/ 663575 w 2264"/>
                <a:gd name="T9" fmla="*/ 238760 h 1509"/>
                <a:gd name="T10" fmla="*/ 0 60000 65536"/>
                <a:gd name="T11" fmla="*/ 0 60000 65536"/>
                <a:gd name="T12" fmla="*/ 0 60000 65536"/>
                <a:gd name="T13" fmla="*/ 0 60000 65536"/>
                <a:gd name="T14" fmla="*/ 0 60000 65536"/>
                <a:gd name="T15" fmla="*/ 0 w 2264"/>
                <a:gd name="T16" fmla="*/ 0 h 1509"/>
                <a:gd name="T17" fmla="*/ 2264 w 2264"/>
                <a:gd name="T18" fmla="*/ 1509 h 1509"/>
              </a:gdLst>
              <a:ahLst/>
              <a:cxnLst>
                <a:cxn ang="T10">
                  <a:pos x="T0" y="T1"/>
                </a:cxn>
                <a:cxn ang="T11">
                  <a:pos x="T2" y="T3"/>
                </a:cxn>
                <a:cxn ang="T12">
                  <a:pos x="T4" y="T5"/>
                </a:cxn>
                <a:cxn ang="T13">
                  <a:pos x="T6" y="T7"/>
                </a:cxn>
                <a:cxn ang="T14">
                  <a:pos x="T8" y="T9"/>
                </a:cxn>
              </a:cxnLst>
              <a:rect l="T15" t="T16" r="T17" b="T18"/>
              <a:pathLst>
                <a:path w="2264" h="1509">
                  <a:moveTo>
                    <a:pt x="2264" y="754"/>
                  </a:moveTo>
                  <a:lnTo>
                    <a:pt x="0" y="0"/>
                  </a:lnTo>
                  <a:lnTo>
                    <a:pt x="0" y="1509"/>
                  </a:lnTo>
                  <a:lnTo>
                    <a:pt x="2264" y="1509"/>
                  </a:lnTo>
                  <a:lnTo>
                    <a:pt x="2264" y="754"/>
                  </a:lnTo>
                  <a:close/>
                </a:path>
              </a:pathLst>
            </a:custGeom>
            <a:noFill/>
            <a:ln w="9">
              <a:solidFill>
                <a:srgbClr val="000000"/>
              </a:solidFill>
              <a:prstDash val="solid"/>
              <a:round/>
              <a:headEnd/>
              <a:tailEnd/>
            </a:ln>
          </p:spPr>
          <p:txBody>
            <a:bodyPr/>
            <a:lstStyle/>
            <a:p>
              <a:endParaRPr lang="en-US"/>
            </a:p>
          </p:txBody>
        </p:sp>
        <p:sp>
          <p:nvSpPr>
            <p:cNvPr id="33802" name="Line 120"/>
            <p:cNvSpPr>
              <a:spLocks noChangeShapeType="1"/>
            </p:cNvSpPr>
            <p:nvPr/>
          </p:nvSpPr>
          <p:spPr bwMode="auto">
            <a:xfrm>
              <a:off x="2664655" y="2861478"/>
              <a:ext cx="663575" cy="0"/>
            </a:xfrm>
            <a:prstGeom prst="line">
              <a:avLst/>
            </a:prstGeom>
            <a:noFill/>
            <a:ln w="9">
              <a:solidFill>
                <a:srgbClr val="000000"/>
              </a:solidFill>
              <a:round/>
              <a:headEnd/>
              <a:tailEnd/>
            </a:ln>
          </p:spPr>
          <p:txBody>
            <a:bodyPr/>
            <a:lstStyle/>
            <a:p>
              <a:endParaRPr lang="en-US"/>
            </a:p>
          </p:txBody>
        </p:sp>
        <p:sp>
          <p:nvSpPr>
            <p:cNvPr id="33803" name="Rectangle 121"/>
            <p:cNvSpPr>
              <a:spLocks noChangeArrowheads="1"/>
            </p:cNvSpPr>
            <p:nvPr/>
          </p:nvSpPr>
          <p:spPr bwMode="auto">
            <a:xfrm>
              <a:off x="2866268" y="3159928"/>
              <a:ext cx="2857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PDCP</a:t>
              </a:r>
              <a:endParaRPr lang="en-US"/>
            </a:p>
          </p:txBody>
        </p:sp>
        <p:sp>
          <p:nvSpPr>
            <p:cNvPr id="33804" name="Rectangle 122"/>
            <p:cNvSpPr>
              <a:spLocks noChangeArrowheads="1"/>
            </p:cNvSpPr>
            <p:nvPr/>
          </p:nvSpPr>
          <p:spPr bwMode="auto">
            <a:xfrm>
              <a:off x="2664655" y="3339315"/>
              <a:ext cx="663575" cy="360363"/>
            </a:xfrm>
            <a:prstGeom prst="rect">
              <a:avLst/>
            </a:prstGeom>
            <a:solidFill>
              <a:srgbClr val="92D050"/>
            </a:solidFill>
            <a:ln w="9525">
              <a:noFill/>
              <a:miter lim="800000"/>
              <a:headEnd/>
              <a:tailEnd/>
            </a:ln>
          </p:spPr>
          <p:txBody>
            <a:bodyPr/>
            <a:lstStyle/>
            <a:p>
              <a:endParaRPr lang="en-GB"/>
            </a:p>
          </p:txBody>
        </p:sp>
        <p:sp>
          <p:nvSpPr>
            <p:cNvPr id="33805" name="Rectangle 123"/>
            <p:cNvSpPr>
              <a:spLocks noChangeArrowheads="1"/>
            </p:cNvSpPr>
            <p:nvPr/>
          </p:nvSpPr>
          <p:spPr bwMode="auto">
            <a:xfrm>
              <a:off x="2664655" y="3339315"/>
              <a:ext cx="663575" cy="360363"/>
            </a:xfrm>
            <a:prstGeom prst="rect">
              <a:avLst/>
            </a:prstGeom>
            <a:noFill/>
            <a:ln w="9">
              <a:solidFill>
                <a:srgbClr val="000000"/>
              </a:solidFill>
              <a:miter lim="800000"/>
              <a:headEnd/>
              <a:tailEnd/>
            </a:ln>
          </p:spPr>
          <p:txBody>
            <a:bodyPr/>
            <a:lstStyle/>
            <a:p>
              <a:endParaRPr lang="en-GB"/>
            </a:p>
          </p:txBody>
        </p:sp>
        <p:sp>
          <p:nvSpPr>
            <p:cNvPr id="33806" name="Rectangle 124"/>
            <p:cNvSpPr>
              <a:spLocks noChangeArrowheads="1"/>
            </p:cNvSpPr>
            <p:nvPr/>
          </p:nvSpPr>
          <p:spPr bwMode="auto">
            <a:xfrm>
              <a:off x="2902780" y="3459965"/>
              <a:ext cx="204788"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RLC</a:t>
              </a:r>
              <a:endParaRPr lang="en-US"/>
            </a:p>
          </p:txBody>
        </p:sp>
        <p:sp>
          <p:nvSpPr>
            <p:cNvPr id="33807" name="Rectangle 125"/>
            <p:cNvSpPr>
              <a:spLocks noChangeArrowheads="1"/>
            </p:cNvSpPr>
            <p:nvPr/>
          </p:nvSpPr>
          <p:spPr bwMode="auto">
            <a:xfrm>
              <a:off x="2664655" y="3699678"/>
              <a:ext cx="663575" cy="358775"/>
            </a:xfrm>
            <a:prstGeom prst="rect">
              <a:avLst/>
            </a:prstGeom>
            <a:solidFill>
              <a:srgbClr val="92D050"/>
            </a:solidFill>
            <a:ln w="9525">
              <a:noFill/>
              <a:miter lim="800000"/>
              <a:headEnd/>
              <a:tailEnd/>
            </a:ln>
          </p:spPr>
          <p:txBody>
            <a:bodyPr/>
            <a:lstStyle/>
            <a:p>
              <a:endParaRPr lang="en-GB"/>
            </a:p>
          </p:txBody>
        </p:sp>
        <p:sp>
          <p:nvSpPr>
            <p:cNvPr id="33808" name="Rectangle 126"/>
            <p:cNvSpPr>
              <a:spLocks noChangeArrowheads="1"/>
            </p:cNvSpPr>
            <p:nvPr/>
          </p:nvSpPr>
          <p:spPr bwMode="auto">
            <a:xfrm>
              <a:off x="2664655" y="3699678"/>
              <a:ext cx="663575" cy="358775"/>
            </a:xfrm>
            <a:prstGeom prst="rect">
              <a:avLst/>
            </a:prstGeom>
            <a:noFill/>
            <a:ln w="9">
              <a:solidFill>
                <a:srgbClr val="000000"/>
              </a:solidFill>
              <a:miter lim="800000"/>
              <a:headEnd/>
              <a:tailEnd/>
            </a:ln>
          </p:spPr>
          <p:txBody>
            <a:bodyPr/>
            <a:lstStyle/>
            <a:p>
              <a:endParaRPr lang="en-GB"/>
            </a:p>
          </p:txBody>
        </p:sp>
        <p:sp>
          <p:nvSpPr>
            <p:cNvPr id="33809" name="Rectangle 127"/>
            <p:cNvSpPr>
              <a:spLocks noChangeArrowheads="1"/>
            </p:cNvSpPr>
            <p:nvPr/>
          </p:nvSpPr>
          <p:spPr bwMode="auto">
            <a:xfrm>
              <a:off x="2893255" y="3818740"/>
              <a:ext cx="227013"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MAC</a:t>
              </a:r>
              <a:endParaRPr lang="en-US"/>
            </a:p>
          </p:txBody>
        </p:sp>
        <p:sp>
          <p:nvSpPr>
            <p:cNvPr id="33810" name="Rectangle 128"/>
            <p:cNvSpPr>
              <a:spLocks noChangeArrowheads="1"/>
            </p:cNvSpPr>
            <p:nvPr/>
          </p:nvSpPr>
          <p:spPr bwMode="auto">
            <a:xfrm>
              <a:off x="2664655" y="4058453"/>
              <a:ext cx="663575" cy="239712"/>
            </a:xfrm>
            <a:prstGeom prst="rect">
              <a:avLst/>
            </a:prstGeom>
            <a:solidFill>
              <a:srgbClr val="FFFFFF"/>
            </a:solidFill>
            <a:ln w="9525">
              <a:noFill/>
              <a:miter lim="800000"/>
              <a:headEnd/>
              <a:tailEnd/>
            </a:ln>
          </p:spPr>
          <p:txBody>
            <a:bodyPr/>
            <a:lstStyle/>
            <a:p>
              <a:endParaRPr lang="en-GB"/>
            </a:p>
          </p:txBody>
        </p:sp>
        <p:sp>
          <p:nvSpPr>
            <p:cNvPr id="33811" name="Rectangle 129"/>
            <p:cNvSpPr>
              <a:spLocks noChangeArrowheads="1"/>
            </p:cNvSpPr>
            <p:nvPr/>
          </p:nvSpPr>
          <p:spPr bwMode="auto">
            <a:xfrm>
              <a:off x="2664655" y="4058453"/>
              <a:ext cx="663575" cy="239712"/>
            </a:xfrm>
            <a:prstGeom prst="rect">
              <a:avLst/>
            </a:prstGeom>
            <a:noFill/>
            <a:ln w="9">
              <a:solidFill>
                <a:srgbClr val="000000"/>
              </a:solidFill>
              <a:miter lim="800000"/>
              <a:headEnd/>
              <a:tailEnd/>
            </a:ln>
          </p:spPr>
          <p:txBody>
            <a:bodyPr/>
            <a:lstStyle/>
            <a:p>
              <a:endParaRPr lang="en-GB"/>
            </a:p>
          </p:txBody>
        </p:sp>
        <p:sp>
          <p:nvSpPr>
            <p:cNvPr id="33812" name="Rectangle 130"/>
            <p:cNvSpPr>
              <a:spLocks noChangeArrowheads="1"/>
            </p:cNvSpPr>
            <p:nvPr/>
          </p:nvSpPr>
          <p:spPr bwMode="auto">
            <a:xfrm>
              <a:off x="2944055" y="4118778"/>
              <a:ext cx="571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a:t>
              </a:r>
              <a:endParaRPr lang="en-US"/>
            </a:p>
          </p:txBody>
        </p:sp>
        <p:sp>
          <p:nvSpPr>
            <p:cNvPr id="33813" name="Rectangle 131"/>
            <p:cNvSpPr>
              <a:spLocks noChangeArrowheads="1"/>
            </p:cNvSpPr>
            <p:nvPr/>
          </p:nvSpPr>
          <p:spPr bwMode="auto">
            <a:xfrm>
              <a:off x="2994855" y="4118778"/>
              <a:ext cx="587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1</a:t>
              </a:r>
              <a:endParaRPr lang="en-US"/>
            </a:p>
          </p:txBody>
        </p:sp>
        <p:sp>
          <p:nvSpPr>
            <p:cNvPr id="33814" name="Rectangle 132"/>
            <p:cNvSpPr>
              <a:spLocks noChangeArrowheads="1"/>
            </p:cNvSpPr>
            <p:nvPr/>
          </p:nvSpPr>
          <p:spPr bwMode="auto">
            <a:xfrm>
              <a:off x="1315280" y="2980540"/>
              <a:ext cx="663575" cy="358775"/>
            </a:xfrm>
            <a:prstGeom prst="rect">
              <a:avLst/>
            </a:prstGeom>
            <a:solidFill>
              <a:srgbClr val="FFFFFF"/>
            </a:solidFill>
            <a:ln w="9525">
              <a:noFill/>
              <a:miter lim="800000"/>
              <a:headEnd/>
              <a:tailEnd/>
            </a:ln>
          </p:spPr>
          <p:txBody>
            <a:bodyPr/>
            <a:lstStyle/>
            <a:p>
              <a:endParaRPr lang="en-GB"/>
            </a:p>
          </p:txBody>
        </p:sp>
        <p:sp>
          <p:nvSpPr>
            <p:cNvPr id="33815" name="Rectangle 133"/>
            <p:cNvSpPr>
              <a:spLocks noChangeArrowheads="1"/>
            </p:cNvSpPr>
            <p:nvPr/>
          </p:nvSpPr>
          <p:spPr bwMode="auto">
            <a:xfrm>
              <a:off x="1315280" y="2980540"/>
              <a:ext cx="663575" cy="358775"/>
            </a:xfrm>
            <a:prstGeom prst="rect">
              <a:avLst/>
            </a:prstGeom>
            <a:noFill/>
            <a:ln w="9">
              <a:solidFill>
                <a:srgbClr val="000000"/>
              </a:solidFill>
              <a:miter lim="800000"/>
              <a:headEnd/>
              <a:tailEnd/>
            </a:ln>
          </p:spPr>
          <p:txBody>
            <a:bodyPr/>
            <a:lstStyle/>
            <a:p>
              <a:endParaRPr lang="en-GB"/>
            </a:p>
          </p:txBody>
        </p:sp>
        <p:sp>
          <p:nvSpPr>
            <p:cNvPr id="33816" name="Rectangle 134"/>
            <p:cNvSpPr>
              <a:spLocks noChangeArrowheads="1"/>
            </p:cNvSpPr>
            <p:nvPr/>
          </p:nvSpPr>
          <p:spPr bwMode="auto">
            <a:xfrm>
              <a:off x="1516893" y="3099603"/>
              <a:ext cx="2857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PDCP</a:t>
              </a:r>
              <a:endParaRPr lang="en-US"/>
            </a:p>
          </p:txBody>
        </p:sp>
        <p:sp>
          <p:nvSpPr>
            <p:cNvPr id="33817" name="Rectangle 135"/>
            <p:cNvSpPr>
              <a:spLocks noChangeArrowheads="1"/>
            </p:cNvSpPr>
            <p:nvPr/>
          </p:nvSpPr>
          <p:spPr bwMode="auto">
            <a:xfrm>
              <a:off x="1315280" y="3339315"/>
              <a:ext cx="663575" cy="360363"/>
            </a:xfrm>
            <a:prstGeom prst="rect">
              <a:avLst/>
            </a:prstGeom>
            <a:solidFill>
              <a:srgbClr val="FFFFFF"/>
            </a:solidFill>
            <a:ln w="9525">
              <a:noFill/>
              <a:miter lim="800000"/>
              <a:headEnd/>
              <a:tailEnd/>
            </a:ln>
          </p:spPr>
          <p:txBody>
            <a:bodyPr/>
            <a:lstStyle/>
            <a:p>
              <a:endParaRPr lang="en-GB"/>
            </a:p>
          </p:txBody>
        </p:sp>
        <p:sp>
          <p:nvSpPr>
            <p:cNvPr id="33818" name="Rectangle 136"/>
            <p:cNvSpPr>
              <a:spLocks noChangeArrowheads="1"/>
            </p:cNvSpPr>
            <p:nvPr/>
          </p:nvSpPr>
          <p:spPr bwMode="auto">
            <a:xfrm>
              <a:off x="1315280" y="3339315"/>
              <a:ext cx="663575" cy="360363"/>
            </a:xfrm>
            <a:prstGeom prst="rect">
              <a:avLst/>
            </a:prstGeom>
            <a:noFill/>
            <a:ln w="9">
              <a:solidFill>
                <a:srgbClr val="000000"/>
              </a:solidFill>
              <a:miter lim="800000"/>
              <a:headEnd/>
              <a:tailEnd/>
            </a:ln>
          </p:spPr>
          <p:txBody>
            <a:bodyPr/>
            <a:lstStyle/>
            <a:p>
              <a:endParaRPr lang="en-GB"/>
            </a:p>
          </p:txBody>
        </p:sp>
        <p:sp>
          <p:nvSpPr>
            <p:cNvPr id="33819" name="Rectangle 137"/>
            <p:cNvSpPr>
              <a:spLocks noChangeArrowheads="1"/>
            </p:cNvSpPr>
            <p:nvPr/>
          </p:nvSpPr>
          <p:spPr bwMode="auto">
            <a:xfrm>
              <a:off x="1553405" y="3459965"/>
              <a:ext cx="204788"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RLC</a:t>
              </a:r>
              <a:endParaRPr lang="en-US"/>
            </a:p>
          </p:txBody>
        </p:sp>
        <p:sp>
          <p:nvSpPr>
            <p:cNvPr id="33820" name="Rectangle 138"/>
            <p:cNvSpPr>
              <a:spLocks noChangeArrowheads="1"/>
            </p:cNvSpPr>
            <p:nvPr/>
          </p:nvSpPr>
          <p:spPr bwMode="auto">
            <a:xfrm>
              <a:off x="1315280" y="3699678"/>
              <a:ext cx="663575" cy="358775"/>
            </a:xfrm>
            <a:prstGeom prst="rect">
              <a:avLst/>
            </a:prstGeom>
            <a:solidFill>
              <a:srgbClr val="FFFFFF"/>
            </a:solidFill>
            <a:ln w="9525">
              <a:noFill/>
              <a:miter lim="800000"/>
              <a:headEnd/>
              <a:tailEnd/>
            </a:ln>
          </p:spPr>
          <p:txBody>
            <a:bodyPr/>
            <a:lstStyle/>
            <a:p>
              <a:endParaRPr lang="en-GB"/>
            </a:p>
          </p:txBody>
        </p:sp>
        <p:sp>
          <p:nvSpPr>
            <p:cNvPr id="33821" name="Rectangle 139"/>
            <p:cNvSpPr>
              <a:spLocks noChangeArrowheads="1"/>
            </p:cNvSpPr>
            <p:nvPr/>
          </p:nvSpPr>
          <p:spPr bwMode="auto">
            <a:xfrm>
              <a:off x="1315280" y="3699678"/>
              <a:ext cx="663575" cy="358775"/>
            </a:xfrm>
            <a:prstGeom prst="rect">
              <a:avLst/>
            </a:prstGeom>
            <a:noFill/>
            <a:ln w="9">
              <a:solidFill>
                <a:srgbClr val="000000"/>
              </a:solidFill>
              <a:miter lim="800000"/>
              <a:headEnd/>
              <a:tailEnd/>
            </a:ln>
          </p:spPr>
          <p:txBody>
            <a:bodyPr/>
            <a:lstStyle/>
            <a:p>
              <a:endParaRPr lang="en-GB"/>
            </a:p>
          </p:txBody>
        </p:sp>
        <p:sp>
          <p:nvSpPr>
            <p:cNvPr id="33822" name="Rectangle 140"/>
            <p:cNvSpPr>
              <a:spLocks noChangeArrowheads="1"/>
            </p:cNvSpPr>
            <p:nvPr/>
          </p:nvSpPr>
          <p:spPr bwMode="auto">
            <a:xfrm>
              <a:off x="1543880" y="3818740"/>
              <a:ext cx="227013"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MAC</a:t>
              </a:r>
              <a:endParaRPr lang="en-US"/>
            </a:p>
          </p:txBody>
        </p:sp>
        <p:sp>
          <p:nvSpPr>
            <p:cNvPr id="33823" name="Rectangle 141"/>
            <p:cNvSpPr>
              <a:spLocks noChangeArrowheads="1"/>
            </p:cNvSpPr>
            <p:nvPr/>
          </p:nvSpPr>
          <p:spPr bwMode="auto">
            <a:xfrm>
              <a:off x="1315280" y="4058453"/>
              <a:ext cx="663575" cy="239712"/>
            </a:xfrm>
            <a:prstGeom prst="rect">
              <a:avLst/>
            </a:prstGeom>
            <a:solidFill>
              <a:srgbClr val="FFFFFF"/>
            </a:solidFill>
            <a:ln w="9525">
              <a:noFill/>
              <a:miter lim="800000"/>
              <a:headEnd/>
              <a:tailEnd/>
            </a:ln>
          </p:spPr>
          <p:txBody>
            <a:bodyPr/>
            <a:lstStyle/>
            <a:p>
              <a:endParaRPr lang="en-GB"/>
            </a:p>
          </p:txBody>
        </p:sp>
        <p:sp>
          <p:nvSpPr>
            <p:cNvPr id="33824" name="Rectangle 142"/>
            <p:cNvSpPr>
              <a:spLocks noChangeArrowheads="1"/>
            </p:cNvSpPr>
            <p:nvPr/>
          </p:nvSpPr>
          <p:spPr bwMode="auto">
            <a:xfrm>
              <a:off x="1315280" y="4058453"/>
              <a:ext cx="663575" cy="239712"/>
            </a:xfrm>
            <a:prstGeom prst="rect">
              <a:avLst/>
            </a:prstGeom>
            <a:noFill/>
            <a:ln w="9">
              <a:solidFill>
                <a:srgbClr val="000000"/>
              </a:solidFill>
              <a:miter lim="800000"/>
              <a:headEnd/>
              <a:tailEnd/>
            </a:ln>
          </p:spPr>
          <p:txBody>
            <a:bodyPr/>
            <a:lstStyle/>
            <a:p>
              <a:endParaRPr lang="en-GB"/>
            </a:p>
          </p:txBody>
        </p:sp>
        <p:sp>
          <p:nvSpPr>
            <p:cNvPr id="33825" name="Rectangle 143"/>
            <p:cNvSpPr>
              <a:spLocks noChangeArrowheads="1"/>
            </p:cNvSpPr>
            <p:nvPr/>
          </p:nvSpPr>
          <p:spPr bwMode="auto">
            <a:xfrm>
              <a:off x="1594680" y="4118778"/>
              <a:ext cx="571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a:t>
              </a:r>
              <a:endParaRPr lang="en-US"/>
            </a:p>
          </p:txBody>
        </p:sp>
        <p:sp>
          <p:nvSpPr>
            <p:cNvPr id="33826" name="Rectangle 144"/>
            <p:cNvSpPr>
              <a:spLocks noChangeArrowheads="1"/>
            </p:cNvSpPr>
            <p:nvPr/>
          </p:nvSpPr>
          <p:spPr bwMode="auto">
            <a:xfrm>
              <a:off x="1647068" y="4118778"/>
              <a:ext cx="571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1</a:t>
              </a:r>
              <a:endParaRPr lang="en-US"/>
            </a:p>
          </p:txBody>
        </p:sp>
        <p:sp>
          <p:nvSpPr>
            <p:cNvPr id="33827" name="Freeform 145"/>
            <p:cNvSpPr>
              <a:spLocks/>
            </p:cNvSpPr>
            <p:nvPr/>
          </p:nvSpPr>
          <p:spPr bwMode="auto">
            <a:xfrm>
              <a:off x="3328230" y="2861478"/>
              <a:ext cx="663575" cy="477837"/>
            </a:xfrm>
            <a:custGeom>
              <a:avLst/>
              <a:gdLst>
                <a:gd name="T0" fmla="*/ 0 w 2263"/>
                <a:gd name="T1" fmla="*/ 238760 h 1509"/>
                <a:gd name="T2" fmla="*/ 663575 w 2263"/>
                <a:gd name="T3" fmla="*/ 0 h 1509"/>
                <a:gd name="T4" fmla="*/ 663575 w 2263"/>
                <a:gd name="T5" fmla="*/ 477837 h 1509"/>
                <a:gd name="T6" fmla="*/ 0 w 2263"/>
                <a:gd name="T7" fmla="*/ 477837 h 1509"/>
                <a:gd name="T8" fmla="*/ 0 w 2263"/>
                <a:gd name="T9" fmla="*/ 238760 h 1509"/>
                <a:gd name="T10" fmla="*/ 0 60000 65536"/>
                <a:gd name="T11" fmla="*/ 0 60000 65536"/>
                <a:gd name="T12" fmla="*/ 0 60000 65536"/>
                <a:gd name="T13" fmla="*/ 0 60000 65536"/>
                <a:gd name="T14" fmla="*/ 0 60000 65536"/>
                <a:gd name="T15" fmla="*/ 0 w 2263"/>
                <a:gd name="T16" fmla="*/ 0 h 1509"/>
                <a:gd name="T17" fmla="*/ 2263 w 2263"/>
                <a:gd name="T18" fmla="*/ 1509 h 1509"/>
              </a:gdLst>
              <a:ahLst/>
              <a:cxnLst>
                <a:cxn ang="T10">
                  <a:pos x="T0" y="T1"/>
                </a:cxn>
                <a:cxn ang="T11">
                  <a:pos x="T2" y="T3"/>
                </a:cxn>
                <a:cxn ang="T12">
                  <a:pos x="T4" y="T5"/>
                </a:cxn>
                <a:cxn ang="T13">
                  <a:pos x="T6" y="T7"/>
                </a:cxn>
                <a:cxn ang="T14">
                  <a:pos x="T8" y="T9"/>
                </a:cxn>
              </a:cxnLst>
              <a:rect l="T15" t="T16" r="T17" b="T18"/>
              <a:pathLst>
                <a:path w="2263" h="1509">
                  <a:moveTo>
                    <a:pt x="0" y="754"/>
                  </a:moveTo>
                  <a:lnTo>
                    <a:pt x="2263" y="0"/>
                  </a:lnTo>
                  <a:lnTo>
                    <a:pt x="2263" y="1509"/>
                  </a:lnTo>
                  <a:lnTo>
                    <a:pt x="0" y="1509"/>
                  </a:lnTo>
                  <a:lnTo>
                    <a:pt x="0" y="754"/>
                  </a:lnTo>
                  <a:close/>
                </a:path>
              </a:pathLst>
            </a:custGeom>
            <a:solidFill>
              <a:srgbClr val="FFFFFF"/>
            </a:solidFill>
            <a:ln w="9525">
              <a:noFill/>
              <a:round/>
              <a:headEnd/>
              <a:tailEnd/>
            </a:ln>
          </p:spPr>
          <p:txBody>
            <a:bodyPr/>
            <a:lstStyle/>
            <a:p>
              <a:endParaRPr lang="en-US"/>
            </a:p>
          </p:txBody>
        </p:sp>
        <p:sp>
          <p:nvSpPr>
            <p:cNvPr id="33828" name="Freeform 146"/>
            <p:cNvSpPr>
              <a:spLocks/>
            </p:cNvSpPr>
            <p:nvPr/>
          </p:nvSpPr>
          <p:spPr bwMode="auto">
            <a:xfrm>
              <a:off x="3328230" y="2861478"/>
              <a:ext cx="663575" cy="477837"/>
            </a:xfrm>
            <a:custGeom>
              <a:avLst/>
              <a:gdLst>
                <a:gd name="T0" fmla="*/ 0 w 2263"/>
                <a:gd name="T1" fmla="*/ 238760 h 1509"/>
                <a:gd name="T2" fmla="*/ 663575 w 2263"/>
                <a:gd name="T3" fmla="*/ 0 h 1509"/>
                <a:gd name="T4" fmla="*/ 663575 w 2263"/>
                <a:gd name="T5" fmla="*/ 477837 h 1509"/>
                <a:gd name="T6" fmla="*/ 0 w 2263"/>
                <a:gd name="T7" fmla="*/ 477837 h 1509"/>
                <a:gd name="T8" fmla="*/ 0 w 2263"/>
                <a:gd name="T9" fmla="*/ 238760 h 1509"/>
                <a:gd name="T10" fmla="*/ 0 60000 65536"/>
                <a:gd name="T11" fmla="*/ 0 60000 65536"/>
                <a:gd name="T12" fmla="*/ 0 60000 65536"/>
                <a:gd name="T13" fmla="*/ 0 60000 65536"/>
                <a:gd name="T14" fmla="*/ 0 60000 65536"/>
                <a:gd name="T15" fmla="*/ 0 w 2263"/>
                <a:gd name="T16" fmla="*/ 0 h 1509"/>
                <a:gd name="T17" fmla="*/ 2263 w 2263"/>
                <a:gd name="T18" fmla="*/ 1509 h 1509"/>
              </a:gdLst>
              <a:ahLst/>
              <a:cxnLst>
                <a:cxn ang="T10">
                  <a:pos x="T0" y="T1"/>
                </a:cxn>
                <a:cxn ang="T11">
                  <a:pos x="T2" y="T3"/>
                </a:cxn>
                <a:cxn ang="T12">
                  <a:pos x="T4" y="T5"/>
                </a:cxn>
                <a:cxn ang="T13">
                  <a:pos x="T6" y="T7"/>
                </a:cxn>
                <a:cxn ang="T14">
                  <a:pos x="T8" y="T9"/>
                </a:cxn>
              </a:cxnLst>
              <a:rect l="T15" t="T16" r="T17" b="T18"/>
              <a:pathLst>
                <a:path w="2263" h="1509">
                  <a:moveTo>
                    <a:pt x="0" y="754"/>
                  </a:moveTo>
                  <a:lnTo>
                    <a:pt x="2263" y="0"/>
                  </a:lnTo>
                  <a:lnTo>
                    <a:pt x="2263" y="1509"/>
                  </a:lnTo>
                  <a:lnTo>
                    <a:pt x="0" y="1509"/>
                  </a:lnTo>
                  <a:lnTo>
                    <a:pt x="0" y="754"/>
                  </a:lnTo>
                  <a:close/>
                </a:path>
              </a:pathLst>
            </a:custGeom>
            <a:noFill/>
            <a:ln w="9">
              <a:solidFill>
                <a:srgbClr val="000000"/>
              </a:solidFill>
              <a:prstDash val="solid"/>
              <a:round/>
              <a:headEnd/>
              <a:tailEnd/>
            </a:ln>
          </p:spPr>
          <p:txBody>
            <a:bodyPr/>
            <a:lstStyle/>
            <a:p>
              <a:endParaRPr lang="en-US"/>
            </a:p>
          </p:txBody>
        </p:sp>
        <p:sp>
          <p:nvSpPr>
            <p:cNvPr id="33829" name="Line 147"/>
            <p:cNvSpPr>
              <a:spLocks noChangeShapeType="1"/>
            </p:cNvSpPr>
            <p:nvPr/>
          </p:nvSpPr>
          <p:spPr bwMode="auto">
            <a:xfrm flipH="1">
              <a:off x="3328230" y="2861478"/>
              <a:ext cx="663575" cy="0"/>
            </a:xfrm>
            <a:prstGeom prst="line">
              <a:avLst/>
            </a:prstGeom>
            <a:noFill/>
            <a:ln w="9">
              <a:solidFill>
                <a:srgbClr val="000000"/>
              </a:solidFill>
              <a:round/>
              <a:headEnd/>
              <a:tailEnd/>
            </a:ln>
          </p:spPr>
          <p:txBody>
            <a:bodyPr/>
            <a:lstStyle/>
            <a:p>
              <a:endParaRPr lang="en-US"/>
            </a:p>
          </p:txBody>
        </p:sp>
        <p:sp>
          <p:nvSpPr>
            <p:cNvPr id="33830" name="Rectangle 148"/>
            <p:cNvSpPr>
              <a:spLocks noChangeArrowheads="1"/>
            </p:cNvSpPr>
            <p:nvPr/>
          </p:nvSpPr>
          <p:spPr bwMode="auto">
            <a:xfrm>
              <a:off x="3513968" y="3159928"/>
              <a:ext cx="211137"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GTP</a:t>
              </a:r>
              <a:endParaRPr lang="en-US"/>
            </a:p>
          </p:txBody>
        </p:sp>
        <p:sp>
          <p:nvSpPr>
            <p:cNvPr id="33831" name="Rectangle 149"/>
            <p:cNvSpPr>
              <a:spLocks noChangeArrowheads="1"/>
            </p:cNvSpPr>
            <p:nvPr/>
          </p:nvSpPr>
          <p:spPr bwMode="auto">
            <a:xfrm>
              <a:off x="3706055" y="3159928"/>
              <a:ext cx="333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832" name="Rectangle 150"/>
            <p:cNvSpPr>
              <a:spLocks noChangeArrowheads="1"/>
            </p:cNvSpPr>
            <p:nvPr/>
          </p:nvSpPr>
          <p:spPr bwMode="auto">
            <a:xfrm>
              <a:off x="3736218" y="3159928"/>
              <a:ext cx="74612"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U</a:t>
              </a:r>
              <a:endParaRPr lang="en-US"/>
            </a:p>
          </p:txBody>
        </p:sp>
        <p:sp>
          <p:nvSpPr>
            <p:cNvPr id="33833" name="Rectangle 151"/>
            <p:cNvSpPr>
              <a:spLocks noChangeArrowheads="1"/>
            </p:cNvSpPr>
            <p:nvPr/>
          </p:nvSpPr>
          <p:spPr bwMode="auto">
            <a:xfrm>
              <a:off x="3328230" y="3339315"/>
              <a:ext cx="663575" cy="239713"/>
            </a:xfrm>
            <a:prstGeom prst="rect">
              <a:avLst/>
            </a:prstGeom>
            <a:solidFill>
              <a:srgbClr val="FFFFFF"/>
            </a:solidFill>
            <a:ln w="9525">
              <a:noFill/>
              <a:miter lim="800000"/>
              <a:headEnd/>
              <a:tailEnd/>
            </a:ln>
          </p:spPr>
          <p:txBody>
            <a:bodyPr/>
            <a:lstStyle/>
            <a:p>
              <a:endParaRPr lang="en-GB"/>
            </a:p>
          </p:txBody>
        </p:sp>
        <p:sp>
          <p:nvSpPr>
            <p:cNvPr id="33834" name="Rectangle 152"/>
            <p:cNvSpPr>
              <a:spLocks noChangeArrowheads="1"/>
            </p:cNvSpPr>
            <p:nvPr/>
          </p:nvSpPr>
          <p:spPr bwMode="auto">
            <a:xfrm>
              <a:off x="3328230" y="3339315"/>
              <a:ext cx="663575" cy="239713"/>
            </a:xfrm>
            <a:prstGeom prst="rect">
              <a:avLst/>
            </a:prstGeom>
            <a:noFill/>
            <a:ln w="9">
              <a:solidFill>
                <a:srgbClr val="000000"/>
              </a:solidFill>
              <a:miter lim="800000"/>
              <a:headEnd/>
              <a:tailEnd/>
            </a:ln>
          </p:spPr>
          <p:txBody>
            <a:bodyPr/>
            <a:lstStyle/>
            <a:p>
              <a:endParaRPr lang="en-GB"/>
            </a:p>
          </p:txBody>
        </p:sp>
        <p:sp>
          <p:nvSpPr>
            <p:cNvPr id="33835" name="Rectangle 153"/>
            <p:cNvSpPr>
              <a:spLocks noChangeArrowheads="1"/>
            </p:cNvSpPr>
            <p:nvPr/>
          </p:nvSpPr>
          <p:spPr bwMode="auto">
            <a:xfrm>
              <a:off x="3561593" y="3399640"/>
              <a:ext cx="215900"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UDP</a:t>
              </a:r>
              <a:endParaRPr lang="en-US"/>
            </a:p>
          </p:txBody>
        </p:sp>
        <p:sp>
          <p:nvSpPr>
            <p:cNvPr id="33836" name="Rectangle 154"/>
            <p:cNvSpPr>
              <a:spLocks noChangeArrowheads="1"/>
            </p:cNvSpPr>
            <p:nvPr/>
          </p:nvSpPr>
          <p:spPr bwMode="auto">
            <a:xfrm>
              <a:off x="3328230" y="3818740"/>
              <a:ext cx="663575" cy="239713"/>
            </a:xfrm>
            <a:prstGeom prst="rect">
              <a:avLst/>
            </a:prstGeom>
            <a:solidFill>
              <a:srgbClr val="FFFFFF"/>
            </a:solidFill>
            <a:ln w="9525">
              <a:noFill/>
              <a:miter lim="800000"/>
              <a:headEnd/>
              <a:tailEnd/>
            </a:ln>
          </p:spPr>
          <p:txBody>
            <a:bodyPr/>
            <a:lstStyle/>
            <a:p>
              <a:endParaRPr lang="en-GB"/>
            </a:p>
          </p:txBody>
        </p:sp>
        <p:sp>
          <p:nvSpPr>
            <p:cNvPr id="33837" name="Rectangle 155"/>
            <p:cNvSpPr>
              <a:spLocks noChangeArrowheads="1"/>
            </p:cNvSpPr>
            <p:nvPr/>
          </p:nvSpPr>
          <p:spPr bwMode="auto">
            <a:xfrm>
              <a:off x="3328230" y="3818740"/>
              <a:ext cx="663575" cy="239713"/>
            </a:xfrm>
            <a:prstGeom prst="rect">
              <a:avLst/>
            </a:prstGeom>
            <a:noFill/>
            <a:ln w="9">
              <a:solidFill>
                <a:srgbClr val="000000"/>
              </a:solidFill>
              <a:miter lim="800000"/>
              <a:headEnd/>
              <a:tailEnd/>
            </a:ln>
          </p:spPr>
          <p:txBody>
            <a:bodyPr/>
            <a:lstStyle/>
            <a:p>
              <a:endParaRPr lang="en-GB"/>
            </a:p>
          </p:txBody>
        </p:sp>
        <p:sp>
          <p:nvSpPr>
            <p:cNvPr id="33838" name="Rectangle 156"/>
            <p:cNvSpPr>
              <a:spLocks noChangeArrowheads="1"/>
            </p:cNvSpPr>
            <p:nvPr/>
          </p:nvSpPr>
          <p:spPr bwMode="auto">
            <a:xfrm>
              <a:off x="3607630" y="3879065"/>
              <a:ext cx="58738"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a:t>
              </a:r>
              <a:endParaRPr lang="en-US"/>
            </a:p>
          </p:txBody>
        </p:sp>
        <p:sp>
          <p:nvSpPr>
            <p:cNvPr id="33839" name="Rectangle 157"/>
            <p:cNvSpPr>
              <a:spLocks noChangeArrowheads="1"/>
            </p:cNvSpPr>
            <p:nvPr/>
          </p:nvSpPr>
          <p:spPr bwMode="auto">
            <a:xfrm>
              <a:off x="3658430" y="3879065"/>
              <a:ext cx="58738"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2</a:t>
              </a:r>
              <a:endParaRPr lang="en-US"/>
            </a:p>
          </p:txBody>
        </p:sp>
        <p:sp>
          <p:nvSpPr>
            <p:cNvPr id="33840" name="Rectangle 158"/>
            <p:cNvSpPr>
              <a:spLocks noChangeArrowheads="1"/>
            </p:cNvSpPr>
            <p:nvPr/>
          </p:nvSpPr>
          <p:spPr bwMode="auto">
            <a:xfrm>
              <a:off x="3328230" y="4058453"/>
              <a:ext cx="663575" cy="239712"/>
            </a:xfrm>
            <a:prstGeom prst="rect">
              <a:avLst/>
            </a:prstGeom>
            <a:noFill/>
            <a:ln w="9525">
              <a:noFill/>
              <a:miter lim="800000"/>
              <a:headEnd/>
              <a:tailEnd/>
            </a:ln>
          </p:spPr>
          <p:txBody>
            <a:bodyPr/>
            <a:lstStyle/>
            <a:p>
              <a:endParaRPr lang="en-GB"/>
            </a:p>
          </p:txBody>
        </p:sp>
        <p:sp>
          <p:nvSpPr>
            <p:cNvPr id="33841" name="Rectangle 159"/>
            <p:cNvSpPr>
              <a:spLocks noChangeArrowheads="1"/>
            </p:cNvSpPr>
            <p:nvPr/>
          </p:nvSpPr>
          <p:spPr bwMode="auto">
            <a:xfrm>
              <a:off x="3328230" y="4058453"/>
              <a:ext cx="663575" cy="239712"/>
            </a:xfrm>
            <a:prstGeom prst="rect">
              <a:avLst/>
            </a:prstGeom>
            <a:noFill/>
            <a:ln w="9">
              <a:solidFill>
                <a:srgbClr val="000000"/>
              </a:solidFill>
              <a:miter lim="800000"/>
              <a:headEnd/>
              <a:tailEnd/>
            </a:ln>
          </p:spPr>
          <p:txBody>
            <a:bodyPr/>
            <a:lstStyle/>
            <a:p>
              <a:endParaRPr lang="en-GB"/>
            </a:p>
          </p:txBody>
        </p:sp>
        <p:sp>
          <p:nvSpPr>
            <p:cNvPr id="33842" name="Rectangle 160"/>
            <p:cNvSpPr>
              <a:spLocks noChangeArrowheads="1"/>
            </p:cNvSpPr>
            <p:nvPr/>
          </p:nvSpPr>
          <p:spPr bwMode="auto">
            <a:xfrm>
              <a:off x="3607630" y="4118778"/>
              <a:ext cx="587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a:t>
              </a:r>
              <a:endParaRPr lang="en-US"/>
            </a:p>
          </p:txBody>
        </p:sp>
        <p:sp>
          <p:nvSpPr>
            <p:cNvPr id="33843" name="Rectangle 161"/>
            <p:cNvSpPr>
              <a:spLocks noChangeArrowheads="1"/>
            </p:cNvSpPr>
            <p:nvPr/>
          </p:nvSpPr>
          <p:spPr bwMode="auto">
            <a:xfrm>
              <a:off x="3658430" y="4118778"/>
              <a:ext cx="587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1</a:t>
              </a:r>
              <a:endParaRPr lang="en-US"/>
            </a:p>
          </p:txBody>
        </p:sp>
        <p:sp>
          <p:nvSpPr>
            <p:cNvPr id="33844" name="Rectangle 162"/>
            <p:cNvSpPr>
              <a:spLocks noChangeArrowheads="1"/>
            </p:cNvSpPr>
            <p:nvPr/>
          </p:nvSpPr>
          <p:spPr bwMode="auto">
            <a:xfrm>
              <a:off x="3328230" y="3579028"/>
              <a:ext cx="663575" cy="239712"/>
            </a:xfrm>
            <a:prstGeom prst="rect">
              <a:avLst/>
            </a:prstGeom>
            <a:solidFill>
              <a:srgbClr val="FFFFFF"/>
            </a:solidFill>
            <a:ln w="9525">
              <a:noFill/>
              <a:miter lim="800000"/>
              <a:headEnd/>
              <a:tailEnd/>
            </a:ln>
          </p:spPr>
          <p:txBody>
            <a:bodyPr/>
            <a:lstStyle/>
            <a:p>
              <a:endParaRPr lang="en-GB"/>
            </a:p>
          </p:txBody>
        </p:sp>
        <p:sp>
          <p:nvSpPr>
            <p:cNvPr id="33845" name="Rectangle 163"/>
            <p:cNvSpPr>
              <a:spLocks noChangeArrowheads="1"/>
            </p:cNvSpPr>
            <p:nvPr/>
          </p:nvSpPr>
          <p:spPr bwMode="auto">
            <a:xfrm>
              <a:off x="3328230" y="3579028"/>
              <a:ext cx="663575" cy="239712"/>
            </a:xfrm>
            <a:prstGeom prst="rect">
              <a:avLst/>
            </a:prstGeom>
            <a:noFill/>
            <a:ln w="9">
              <a:solidFill>
                <a:srgbClr val="000000"/>
              </a:solidFill>
              <a:miter lim="800000"/>
              <a:headEnd/>
              <a:tailEnd/>
            </a:ln>
          </p:spPr>
          <p:txBody>
            <a:bodyPr/>
            <a:lstStyle/>
            <a:p>
              <a:endParaRPr lang="en-GB"/>
            </a:p>
          </p:txBody>
        </p:sp>
        <p:sp>
          <p:nvSpPr>
            <p:cNvPr id="33846" name="Rectangle 164"/>
            <p:cNvSpPr>
              <a:spLocks noChangeArrowheads="1"/>
            </p:cNvSpPr>
            <p:nvPr/>
          </p:nvSpPr>
          <p:spPr bwMode="auto">
            <a:xfrm>
              <a:off x="3477455" y="3639353"/>
              <a:ext cx="9842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IP</a:t>
              </a:r>
              <a:endParaRPr lang="en-US"/>
            </a:p>
          </p:txBody>
        </p:sp>
        <p:sp>
          <p:nvSpPr>
            <p:cNvPr id="33847" name="Rectangle 165"/>
            <p:cNvSpPr>
              <a:spLocks noChangeArrowheads="1"/>
            </p:cNvSpPr>
            <p:nvPr/>
          </p:nvSpPr>
          <p:spPr bwMode="auto">
            <a:xfrm>
              <a:off x="3564768" y="3639353"/>
              <a:ext cx="30162"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848" name="Rectangle 166"/>
            <p:cNvSpPr>
              <a:spLocks noChangeArrowheads="1"/>
            </p:cNvSpPr>
            <p:nvPr/>
          </p:nvSpPr>
          <p:spPr bwMode="auto">
            <a:xfrm>
              <a:off x="3591755" y="3639353"/>
              <a:ext cx="27622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IPSec</a:t>
              </a:r>
              <a:endParaRPr lang="en-US"/>
            </a:p>
          </p:txBody>
        </p:sp>
        <p:sp>
          <p:nvSpPr>
            <p:cNvPr id="33849" name="Freeform 167"/>
            <p:cNvSpPr>
              <a:spLocks/>
            </p:cNvSpPr>
            <p:nvPr/>
          </p:nvSpPr>
          <p:spPr bwMode="auto">
            <a:xfrm>
              <a:off x="4666493" y="2861478"/>
              <a:ext cx="661987" cy="477837"/>
            </a:xfrm>
            <a:custGeom>
              <a:avLst/>
              <a:gdLst>
                <a:gd name="T0" fmla="*/ 661987 w 2263"/>
                <a:gd name="T1" fmla="*/ 238760 h 1509"/>
                <a:gd name="T2" fmla="*/ 0 w 2263"/>
                <a:gd name="T3" fmla="*/ 0 h 1509"/>
                <a:gd name="T4" fmla="*/ 0 w 2263"/>
                <a:gd name="T5" fmla="*/ 477837 h 1509"/>
                <a:gd name="T6" fmla="*/ 661987 w 2263"/>
                <a:gd name="T7" fmla="*/ 477837 h 1509"/>
                <a:gd name="T8" fmla="*/ 661987 w 2263"/>
                <a:gd name="T9" fmla="*/ 238760 h 1509"/>
                <a:gd name="T10" fmla="*/ 0 60000 65536"/>
                <a:gd name="T11" fmla="*/ 0 60000 65536"/>
                <a:gd name="T12" fmla="*/ 0 60000 65536"/>
                <a:gd name="T13" fmla="*/ 0 60000 65536"/>
                <a:gd name="T14" fmla="*/ 0 60000 65536"/>
                <a:gd name="T15" fmla="*/ 0 w 2263"/>
                <a:gd name="T16" fmla="*/ 0 h 1509"/>
                <a:gd name="T17" fmla="*/ 2263 w 2263"/>
                <a:gd name="T18" fmla="*/ 1509 h 1509"/>
              </a:gdLst>
              <a:ahLst/>
              <a:cxnLst>
                <a:cxn ang="T10">
                  <a:pos x="T0" y="T1"/>
                </a:cxn>
                <a:cxn ang="T11">
                  <a:pos x="T2" y="T3"/>
                </a:cxn>
                <a:cxn ang="T12">
                  <a:pos x="T4" y="T5"/>
                </a:cxn>
                <a:cxn ang="T13">
                  <a:pos x="T6" y="T7"/>
                </a:cxn>
                <a:cxn ang="T14">
                  <a:pos x="T8" y="T9"/>
                </a:cxn>
              </a:cxnLst>
              <a:rect l="T15" t="T16" r="T17" b="T18"/>
              <a:pathLst>
                <a:path w="2263" h="1509">
                  <a:moveTo>
                    <a:pt x="2263" y="754"/>
                  </a:moveTo>
                  <a:lnTo>
                    <a:pt x="0" y="0"/>
                  </a:lnTo>
                  <a:lnTo>
                    <a:pt x="0" y="1509"/>
                  </a:lnTo>
                  <a:lnTo>
                    <a:pt x="2263" y="1509"/>
                  </a:lnTo>
                  <a:lnTo>
                    <a:pt x="2263" y="754"/>
                  </a:lnTo>
                  <a:close/>
                </a:path>
              </a:pathLst>
            </a:custGeom>
            <a:solidFill>
              <a:srgbClr val="FFFFFF"/>
            </a:solidFill>
            <a:ln w="9525">
              <a:noFill/>
              <a:round/>
              <a:headEnd/>
              <a:tailEnd/>
            </a:ln>
          </p:spPr>
          <p:txBody>
            <a:bodyPr/>
            <a:lstStyle/>
            <a:p>
              <a:endParaRPr lang="en-US"/>
            </a:p>
          </p:txBody>
        </p:sp>
        <p:sp>
          <p:nvSpPr>
            <p:cNvPr id="33850" name="Freeform 168"/>
            <p:cNvSpPr>
              <a:spLocks/>
            </p:cNvSpPr>
            <p:nvPr/>
          </p:nvSpPr>
          <p:spPr bwMode="auto">
            <a:xfrm>
              <a:off x="4666493" y="2861478"/>
              <a:ext cx="661987" cy="477837"/>
            </a:xfrm>
            <a:custGeom>
              <a:avLst/>
              <a:gdLst>
                <a:gd name="T0" fmla="*/ 661987 w 2263"/>
                <a:gd name="T1" fmla="*/ 238760 h 1509"/>
                <a:gd name="T2" fmla="*/ 0 w 2263"/>
                <a:gd name="T3" fmla="*/ 0 h 1509"/>
                <a:gd name="T4" fmla="*/ 0 w 2263"/>
                <a:gd name="T5" fmla="*/ 477837 h 1509"/>
                <a:gd name="T6" fmla="*/ 661987 w 2263"/>
                <a:gd name="T7" fmla="*/ 477837 h 1509"/>
                <a:gd name="T8" fmla="*/ 661987 w 2263"/>
                <a:gd name="T9" fmla="*/ 238760 h 1509"/>
                <a:gd name="T10" fmla="*/ 0 60000 65536"/>
                <a:gd name="T11" fmla="*/ 0 60000 65536"/>
                <a:gd name="T12" fmla="*/ 0 60000 65536"/>
                <a:gd name="T13" fmla="*/ 0 60000 65536"/>
                <a:gd name="T14" fmla="*/ 0 60000 65536"/>
                <a:gd name="T15" fmla="*/ 0 w 2263"/>
                <a:gd name="T16" fmla="*/ 0 h 1509"/>
                <a:gd name="T17" fmla="*/ 2263 w 2263"/>
                <a:gd name="T18" fmla="*/ 1509 h 1509"/>
              </a:gdLst>
              <a:ahLst/>
              <a:cxnLst>
                <a:cxn ang="T10">
                  <a:pos x="T0" y="T1"/>
                </a:cxn>
                <a:cxn ang="T11">
                  <a:pos x="T2" y="T3"/>
                </a:cxn>
                <a:cxn ang="T12">
                  <a:pos x="T4" y="T5"/>
                </a:cxn>
                <a:cxn ang="T13">
                  <a:pos x="T6" y="T7"/>
                </a:cxn>
                <a:cxn ang="T14">
                  <a:pos x="T8" y="T9"/>
                </a:cxn>
              </a:cxnLst>
              <a:rect l="T15" t="T16" r="T17" b="T18"/>
              <a:pathLst>
                <a:path w="2263" h="1509">
                  <a:moveTo>
                    <a:pt x="2263" y="754"/>
                  </a:moveTo>
                  <a:lnTo>
                    <a:pt x="0" y="0"/>
                  </a:lnTo>
                  <a:lnTo>
                    <a:pt x="0" y="1509"/>
                  </a:lnTo>
                  <a:lnTo>
                    <a:pt x="2263" y="1509"/>
                  </a:lnTo>
                  <a:lnTo>
                    <a:pt x="2263" y="754"/>
                  </a:lnTo>
                  <a:close/>
                </a:path>
              </a:pathLst>
            </a:custGeom>
            <a:noFill/>
            <a:ln w="9">
              <a:solidFill>
                <a:srgbClr val="000000"/>
              </a:solidFill>
              <a:prstDash val="solid"/>
              <a:round/>
              <a:headEnd/>
              <a:tailEnd/>
            </a:ln>
          </p:spPr>
          <p:txBody>
            <a:bodyPr/>
            <a:lstStyle/>
            <a:p>
              <a:endParaRPr lang="en-US"/>
            </a:p>
          </p:txBody>
        </p:sp>
        <p:sp>
          <p:nvSpPr>
            <p:cNvPr id="33851" name="Line 169"/>
            <p:cNvSpPr>
              <a:spLocks noChangeShapeType="1"/>
            </p:cNvSpPr>
            <p:nvPr/>
          </p:nvSpPr>
          <p:spPr bwMode="auto">
            <a:xfrm>
              <a:off x="4666493" y="2861478"/>
              <a:ext cx="661987" cy="0"/>
            </a:xfrm>
            <a:prstGeom prst="line">
              <a:avLst/>
            </a:prstGeom>
            <a:noFill/>
            <a:ln w="9">
              <a:solidFill>
                <a:srgbClr val="000000"/>
              </a:solidFill>
              <a:round/>
              <a:headEnd/>
              <a:tailEnd/>
            </a:ln>
          </p:spPr>
          <p:txBody>
            <a:bodyPr/>
            <a:lstStyle/>
            <a:p>
              <a:endParaRPr lang="en-US"/>
            </a:p>
          </p:txBody>
        </p:sp>
        <p:sp>
          <p:nvSpPr>
            <p:cNvPr id="33852" name="Rectangle 170"/>
            <p:cNvSpPr>
              <a:spLocks noChangeArrowheads="1"/>
            </p:cNvSpPr>
            <p:nvPr/>
          </p:nvSpPr>
          <p:spPr bwMode="auto">
            <a:xfrm>
              <a:off x="4852230" y="3159928"/>
              <a:ext cx="2111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GTP</a:t>
              </a:r>
              <a:endParaRPr lang="en-US"/>
            </a:p>
          </p:txBody>
        </p:sp>
        <p:sp>
          <p:nvSpPr>
            <p:cNvPr id="33853" name="Rectangle 171"/>
            <p:cNvSpPr>
              <a:spLocks noChangeArrowheads="1"/>
            </p:cNvSpPr>
            <p:nvPr/>
          </p:nvSpPr>
          <p:spPr bwMode="auto">
            <a:xfrm>
              <a:off x="5044318" y="3159928"/>
              <a:ext cx="33337"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854" name="Rectangle 172"/>
            <p:cNvSpPr>
              <a:spLocks noChangeArrowheads="1"/>
            </p:cNvSpPr>
            <p:nvPr/>
          </p:nvSpPr>
          <p:spPr bwMode="auto">
            <a:xfrm>
              <a:off x="5074480" y="3159928"/>
              <a:ext cx="74613"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U</a:t>
              </a:r>
              <a:endParaRPr lang="en-US"/>
            </a:p>
          </p:txBody>
        </p:sp>
        <p:sp>
          <p:nvSpPr>
            <p:cNvPr id="33855" name="Rectangle 173"/>
            <p:cNvSpPr>
              <a:spLocks noChangeArrowheads="1"/>
            </p:cNvSpPr>
            <p:nvPr/>
          </p:nvSpPr>
          <p:spPr bwMode="auto">
            <a:xfrm>
              <a:off x="4666493" y="3339315"/>
              <a:ext cx="661987" cy="239713"/>
            </a:xfrm>
            <a:prstGeom prst="rect">
              <a:avLst/>
            </a:prstGeom>
            <a:solidFill>
              <a:srgbClr val="FFFFFF"/>
            </a:solidFill>
            <a:ln w="9525">
              <a:noFill/>
              <a:miter lim="800000"/>
              <a:headEnd/>
              <a:tailEnd/>
            </a:ln>
          </p:spPr>
          <p:txBody>
            <a:bodyPr/>
            <a:lstStyle/>
            <a:p>
              <a:endParaRPr lang="en-GB"/>
            </a:p>
          </p:txBody>
        </p:sp>
        <p:sp>
          <p:nvSpPr>
            <p:cNvPr id="33856" name="Rectangle 174"/>
            <p:cNvSpPr>
              <a:spLocks noChangeArrowheads="1"/>
            </p:cNvSpPr>
            <p:nvPr/>
          </p:nvSpPr>
          <p:spPr bwMode="auto">
            <a:xfrm>
              <a:off x="4666493" y="3339315"/>
              <a:ext cx="661987" cy="239713"/>
            </a:xfrm>
            <a:prstGeom prst="rect">
              <a:avLst/>
            </a:prstGeom>
            <a:noFill/>
            <a:ln w="9">
              <a:solidFill>
                <a:srgbClr val="000000"/>
              </a:solidFill>
              <a:miter lim="800000"/>
              <a:headEnd/>
              <a:tailEnd/>
            </a:ln>
          </p:spPr>
          <p:txBody>
            <a:bodyPr/>
            <a:lstStyle/>
            <a:p>
              <a:endParaRPr lang="en-GB"/>
            </a:p>
          </p:txBody>
        </p:sp>
        <p:sp>
          <p:nvSpPr>
            <p:cNvPr id="33857" name="Rectangle 175"/>
            <p:cNvSpPr>
              <a:spLocks noChangeArrowheads="1"/>
            </p:cNvSpPr>
            <p:nvPr/>
          </p:nvSpPr>
          <p:spPr bwMode="auto">
            <a:xfrm>
              <a:off x="4896680" y="3399640"/>
              <a:ext cx="217488"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UDP</a:t>
              </a:r>
              <a:endParaRPr lang="en-US"/>
            </a:p>
          </p:txBody>
        </p:sp>
        <p:sp>
          <p:nvSpPr>
            <p:cNvPr id="33858" name="Rectangle 176"/>
            <p:cNvSpPr>
              <a:spLocks noChangeArrowheads="1"/>
            </p:cNvSpPr>
            <p:nvPr/>
          </p:nvSpPr>
          <p:spPr bwMode="auto">
            <a:xfrm>
              <a:off x="4666493" y="3818740"/>
              <a:ext cx="661987" cy="239713"/>
            </a:xfrm>
            <a:prstGeom prst="rect">
              <a:avLst/>
            </a:prstGeom>
            <a:solidFill>
              <a:srgbClr val="FFFFFF"/>
            </a:solidFill>
            <a:ln w="9525">
              <a:noFill/>
              <a:miter lim="800000"/>
              <a:headEnd/>
              <a:tailEnd/>
            </a:ln>
          </p:spPr>
          <p:txBody>
            <a:bodyPr/>
            <a:lstStyle/>
            <a:p>
              <a:endParaRPr lang="en-GB"/>
            </a:p>
          </p:txBody>
        </p:sp>
        <p:sp>
          <p:nvSpPr>
            <p:cNvPr id="33859" name="Rectangle 177"/>
            <p:cNvSpPr>
              <a:spLocks noChangeArrowheads="1"/>
            </p:cNvSpPr>
            <p:nvPr/>
          </p:nvSpPr>
          <p:spPr bwMode="auto">
            <a:xfrm>
              <a:off x="4666493" y="3818740"/>
              <a:ext cx="661987" cy="239713"/>
            </a:xfrm>
            <a:prstGeom prst="rect">
              <a:avLst/>
            </a:prstGeom>
            <a:noFill/>
            <a:ln w="9">
              <a:solidFill>
                <a:srgbClr val="000000"/>
              </a:solidFill>
              <a:miter lim="800000"/>
              <a:headEnd/>
              <a:tailEnd/>
            </a:ln>
          </p:spPr>
          <p:txBody>
            <a:bodyPr/>
            <a:lstStyle/>
            <a:p>
              <a:endParaRPr lang="en-GB"/>
            </a:p>
          </p:txBody>
        </p:sp>
        <p:sp>
          <p:nvSpPr>
            <p:cNvPr id="33860" name="Rectangle 178"/>
            <p:cNvSpPr>
              <a:spLocks noChangeArrowheads="1"/>
            </p:cNvSpPr>
            <p:nvPr/>
          </p:nvSpPr>
          <p:spPr bwMode="auto">
            <a:xfrm>
              <a:off x="4945893" y="3879065"/>
              <a:ext cx="57150"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a:t>
              </a:r>
              <a:endParaRPr lang="en-US"/>
            </a:p>
          </p:txBody>
        </p:sp>
        <p:sp>
          <p:nvSpPr>
            <p:cNvPr id="33861" name="Rectangle 179"/>
            <p:cNvSpPr>
              <a:spLocks noChangeArrowheads="1"/>
            </p:cNvSpPr>
            <p:nvPr/>
          </p:nvSpPr>
          <p:spPr bwMode="auto">
            <a:xfrm>
              <a:off x="4996693" y="3879065"/>
              <a:ext cx="58737"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2</a:t>
              </a:r>
              <a:endParaRPr lang="en-US"/>
            </a:p>
          </p:txBody>
        </p:sp>
        <p:sp>
          <p:nvSpPr>
            <p:cNvPr id="33862" name="Rectangle 180"/>
            <p:cNvSpPr>
              <a:spLocks noChangeArrowheads="1"/>
            </p:cNvSpPr>
            <p:nvPr/>
          </p:nvSpPr>
          <p:spPr bwMode="auto">
            <a:xfrm>
              <a:off x="4666493" y="4058453"/>
              <a:ext cx="661987" cy="239712"/>
            </a:xfrm>
            <a:prstGeom prst="rect">
              <a:avLst/>
            </a:prstGeom>
            <a:solidFill>
              <a:srgbClr val="FFFFFF"/>
            </a:solidFill>
            <a:ln w="9525">
              <a:noFill/>
              <a:miter lim="800000"/>
              <a:headEnd/>
              <a:tailEnd/>
            </a:ln>
          </p:spPr>
          <p:txBody>
            <a:bodyPr/>
            <a:lstStyle/>
            <a:p>
              <a:endParaRPr lang="en-GB"/>
            </a:p>
          </p:txBody>
        </p:sp>
        <p:sp>
          <p:nvSpPr>
            <p:cNvPr id="33863" name="Rectangle 181"/>
            <p:cNvSpPr>
              <a:spLocks noChangeArrowheads="1"/>
            </p:cNvSpPr>
            <p:nvPr/>
          </p:nvSpPr>
          <p:spPr bwMode="auto">
            <a:xfrm>
              <a:off x="4666493" y="4058453"/>
              <a:ext cx="661987" cy="239712"/>
            </a:xfrm>
            <a:prstGeom prst="rect">
              <a:avLst/>
            </a:prstGeom>
            <a:noFill/>
            <a:ln w="9">
              <a:solidFill>
                <a:srgbClr val="000000"/>
              </a:solidFill>
              <a:miter lim="800000"/>
              <a:headEnd/>
              <a:tailEnd/>
            </a:ln>
          </p:spPr>
          <p:txBody>
            <a:bodyPr/>
            <a:lstStyle/>
            <a:p>
              <a:endParaRPr lang="en-GB"/>
            </a:p>
          </p:txBody>
        </p:sp>
        <p:sp>
          <p:nvSpPr>
            <p:cNvPr id="33864" name="Rectangle 182"/>
            <p:cNvSpPr>
              <a:spLocks noChangeArrowheads="1"/>
            </p:cNvSpPr>
            <p:nvPr/>
          </p:nvSpPr>
          <p:spPr bwMode="auto">
            <a:xfrm>
              <a:off x="4945893" y="4118778"/>
              <a:ext cx="571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a:t>
              </a:r>
              <a:endParaRPr lang="en-US"/>
            </a:p>
          </p:txBody>
        </p:sp>
        <p:sp>
          <p:nvSpPr>
            <p:cNvPr id="33865" name="Rectangle 183"/>
            <p:cNvSpPr>
              <a:spLocks noChangeArrowheads="1"/>
            </p:cNvSpPr>
            <p:nvPr/>
          </p:nvSpPr>
          <p:spPr bwMode="auto">
            <a:xfrm>
              <a:off x="4996693" y="4118778"/>
              <a:ext cx="58737"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1</a:t>
              </a:r>
              <a:endParaRPr lang="en-US"/>
            </a:p>
          </p:txBody>
        </p:sp>
        <p:sp>
          <p:nvSpPr>
            <p:cNvPr id="33866" name="Rectangle 184"/>
            <p:cNvSpPr>
              <a:spLocks noChangeArrowheads="1"/>
            </p:cNvSpPr>
            <p:nvPr/>
          </p:nvSpPr>
          <p:spPr bwMode="auto">
            <a:xfrm>
              <a:off x="4666493" y="3579028"/>
              <a:ext cx="661987" cy="239712"/>
            </a:xfrm>
            <a:prstGeom prst="rect">
              <a:avLst/>
            </a:prstGeom>
            <a:solidFill>
              <a:srgbClr val="FFFFFF"/>
            </a:solidFill>
            <a:ln w="9525">
              <a:noFill/>
              <a:miter lim="800000"/>
              <a:headEnd/>
              <a:tailEnd/>
            </a:ln>
          </p:spPr>
          <p:txBody>
            <a:bodyPr/>
            <a:lstStyle/>
            <a:p>
              <a:endParaRPr lang="en-GB"/>
            </a:p>
          </p:txBody>
        </p:sp>
        <p:sp>
          <p:nvSpPr>
            <p:cNvPr id="33867" name="Rectangle 185"/>
            <p:cNvSpPr>
              <a:spLocks noChangeArrowheads="1"/>
            </p:cNvSpPr>
            <p:nvPr/>
          </p:nvSpPr>
          <p:spPr bwMode="auto">
            <a:xfrm>
              <a:off x="4666493" y="3579028"/>
              <a:ext cx="661987" cy="239712"/>
            </a:xfrm>
            <a:prstGeom prst="rect">
              <a:avLst/>
            </a:prstGeom>
            <a:noFill/>
            <a:ln w="9">
              <a:solidFill>
                <a:srgbClr val="000000"/>
              </a:solidFill>
              <a:miter lim="800000"/>
              <a:headEnd/>
              <a:tailEnd/>
            </a:ln>
          </p:spPr>
          <p:txBody>
            <a:bodyPr/>
            <a:lstStyle/>
            <a:p>
              <a:endParaRPr lang="en-GB"/>
            </a:p>
          </p:txBody>
        </p:sp>
        <p:sp>
          <p:nvSpPr>
            <p:cNvPr id="33868" name="Rectangle 186"/>
            <p:cNvSpPr>
              <a:spLocks noChangeArrowheads="1"/>
            </p:cNvSpPr>
            <p:nvPr/>
          </p:nvSpPr>
          <p:spPr bwMode="auto">
            <a:xfrm>
              <a:off x="4815718" y="3639353"/>
              <a:ext cx="96837"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IP</a:t>
              </a:r>
              <a:endParaRPr lang="en-US"/>
            </a:p>
          </p:txBody>
        </p:sp>
        <p:sp>
          <p:nvSpPr>
            <p:cNvPr id="33869" name="Rectangle 187"/>
            <p:cNvSpPr>
              <a:spLocks noChangeArrowheads="1"/>
            </p:cNvSpPr>
            <p:nvPr/>
          </p:nvSpPr>
          <p:spPr bwMode="auto">
            <a:xfrm>
              <a:off x="4903030" y="3639353"/>
              <a:ext cx="2857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870" name="Rectangle 188"/>
            <p:cNvSpPr>
              <a:spLocks noChangeArrowheads="1"/>
            </p:cNvSpPr>
            <p:nvPr/>
          </p:nvSpPr>
          <p:spPr bwMode="auto">
            <a:xfrm>
              <a:off x="4930018" y="3639353"/>
              <a:ext cx="274637"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IPSec</a:t>
              </a:r>
              <a:endParaRPr lang="en-US"/>
            </a:p>
          </p:txBody>
        </p:sp>
        <p:sp>
          <p:nvSpPr>
            <p:cNvPr id="33871" name="Freeform 189"/>
            <p:cNvSpPr>
              <a:spLocks/>
            </p:cNvSpPr>
            <p:nvPr/>
          </p:nvSpPr>
          <p:spPr bwMode="auto">
            <a:xfrm>
              <a:off x="5330068" y="2861478"/>
              <a:ext cx="663575" cy="477837"/>
            </a:xfrm>
            <a:custGeom>
              <a:avLst/>
              <a:gdLst>
                <a:gd name="T0" fmla="*/ 0 w 2264"/>
                <a:gd name="T1" fmla="*/ 238760 h 1509"/>
                <a:gd name="T2" fmla="*/ 663575 w 2264"/>
                <a:gd name="T3" fmla="*/ 0 h 1509"/>
                <a:gd name="T4" fmla="*/ 663575 w 2264"/>
                <a:gd name="T5" fmla="*/ 477837 h 1509"/>
                <a:gd name="T6" fmla="*/ 0 w 2264"/>
                <a:gd name="T7" fmla="*/ 477837 h 1509"/>
                <a:gd name="T8" fmla="*/ 0 w 2264"/>
                <a:gd name="T9" fmla="*/ 238760 h 1509"/>
                <a:gd name="T10" fmla="*/ 0 60000 65536"/>
                <a:gd name="T11" fmla="*/ 0 60000 65536"/>
                <a:gd name="T12" fmla="*/ 0 60000 65536"/>
                <a:gd name="T13" fmla="*/ 0 60000 65536"/>
                <a:gd name="T14" fmla="*/ 0 60000 65536"/>
                <a:gd name="T15" fmla="*/ 0 w 2264"/>
                <a:gd name="T16" fmla="*/ 0 h 1509"/>
                <a:gd name="T17" fmla="*/ 2264 w 2264"/>
                <a:gd name="T18" fmla="*/ 1509 h 1509"/>
              </a:gdLst>
              <a:ahLst/>
              <a:cxnLst>
                <a:cxn ang="T10">
                  <a:pos x="T0" y="T1"/>
                </a:cxn>
                <a:cxn ang="T11">
                  <a:pos x="T2" y="T3"/>
                </a:cxn>
                <a:cxn ang="T12">
                  <a:pos x="T4" y="T5"/>
                </a:cxn>
                <a:cxn ang="T13">
                  <a:pos x="T6" y="T7"/>
                </a:cxn>
                <a:cxn ang="T14">
                  <a:pos x="T8" y="T9"/>
                </a:cxn>
              </a:cxnLst>
              <a:rect l="T15" t="T16" r="T17" b="T18"/>
              <a:pathLst>
                <a:path w="2264" h="1509">
                  <a:moveTo>
                    <a:pt x="0" y="754"/>
                  </a:moveTo>
                  <a:lnTo>
                    <a:pt x="2264" y="0"/>
                  </a:lnTo>
                  <a:lnTo>
                    <a:pt x="2264" y="1509"/>
                  </a:lnTo>
                  <a:lnTo>
                    <a:pt x="0" y="1509"/>
                  </a:lnTo>
                  <a:lnTo>
                    <a:pt x="0" y="754"/>
                  </a:lnTo>
                  <a:close/>
                </a:path>
              </a:pathLst>
            </a:custGeom>
            <a:solidFill>
              <a:srgbClr val="FFFFFF"/>
            </a:solidFill>
            <a:ln w="9525">
              <a:noFill/>
              <a:round/>
              <a:headEnd/>
              <a:tailEnd/>
            </a:ln>
          </p:spPr>
          <p:txBody>
            <a:bodyPr/>
            <a:lstStyle/>
            <a:p>
              <a:endParaRPr lang="en-US"/>
            </a:p>
          </p:txBody>
        </p:sp>
        <p:sp>
          <p:nvSpPr>
            <p:cNvPr id="33872" name="Freeform 190"/>
            <p:cNvSpPr>
              <a:spLocks/>
            </p:cNvSpPr>
            <p:nvPr/>
          </p:nvSpPr>
          <p:spPr bwMode="auto">
            <a:xfrm>
              <a:off x="5330068" y="2861478"/>
              <a:ext cx="663575" cy="477837"/>
            </a:xfrm>
            <a:custGeom>
              <a:avLst/>
              <a:gdLst>
                <a:gd name="T0" fmla="*/ 0 w 2264"/>
                <a:gd name="T1" fmla="*/ 238760 h 1509"/>
                <a:gd name="T2" fmla="*/ 663575 w 2264"/>
                <a:gd name="T3" fmla="*/ 0 h 1509"/>
                <a:gd name="T4" fmla="*/ 663575 w 2264"/>
                <a:gd name="T5" fmla="*/ 477837 h 1509"/>
                <a:gd name="T6" fmla="*/ 0 w 2264"/>
                <a:gd name="T7" fmla="*/ 477837 h 1509"/>
                <a:gd name="T8" fmla="*/ 0 w 2264"/>
                <a:gd name="T9" fmla="*/ 238760 h 1509"/>
                <a:gd name="T10" fmla="*/ 0 60000 65536"/>
                <a:gd name="T11" fmla="*/ 0 60000 65536"/>
                <a:gd name="T12" fmla="*/ 0 60000 65536"/>
                <a:gd name="T13" fmla="*/ 0 60000 65536"/>
                <a:gd name="T14" fmla="*/ 0 60000 65536"/>
                <a:gd name="T15" fmla="*/ 0 w 2264"/>
                <a:gd name="T16" fmla="*/ 0 h 1509"/>
                <a:gd name="T17" fmla="*/ 2264 w 2264"/>
                <a:gd name="T18" fmla="*/ 1509 h 1509"/>
              </a:gdLst>
              <a:ahLst/>
              <a:cxnLst>
                <a:cxn ang="T10">
                  <a:pos x="T0" y="T1"/>
                </a:cxn>
                <a:cxn ang="T11">
                  <a:pos x="T2" y="T3"/>
                </a:cxn>
                <a:cxn ang="T12">
                  <a:pos x="T4" y="T5"/>
                </a:cxn>
                <a:cxn ang="T13">
                  <a:pos x="T6" y="T7"/>
                </a:cxn>
                <a:cxn ang="T14">
                  <a:pos x="T8" y="T9"/>
                </a:cxn>
              </a:cxnLst>
              <a:rect l="T15" t="T16" r="T17" b="T18"/>
              <a:pathLst>
                <a:path w="2264" h="1509">
                  <a:moveTo>
                    <a:pt x="0" y="754"/>
                  </a:moveTo>
                  <a:lnTo>
                    <a:pt x="2264" y="0"/>
                  </a:lnTo>
                  <a:lnTo>
                    <a:pt x="2264" y="1509"/>
                  </a:lnTo>
                  <a:lnTo>
                    <a:pt x="0" y="1509"/>
                  </a:lnTo>
                  <a:lnTo>
                    <a:pt x="0" y="754"/>
                  </a:lnTo>
                  <a:close/>
                </a:path>
              </a:pathLst>
            </a:custGeom>
            <a:noFill/>
            <a:ln w="9">
              <a:solidFill>
                <a:srgbClr val="000000"/>
              </a:solidFill>
              <a:prstDash val="solid"/>
              <a:round/>
              <a:headEnd/>
              <a:tailEnd/>
            </a:ln>
          </p:spPr>
          <p:txBody>
            <a:bodyPr/>
            <a:lstStyle/>
            <a:p>
              <a:endParaRPr lang="en-US"/>
            </a:p>
          </p:txBody>
        </p:sp>
        <p:sp>
          <p:nvSpPr>
            <p:cNvPr id="33873" name="Line 191"/>
            <p:cNvSpPr>
              <a:spLocks noChangeShapeType="1"/>
            </p:cNvSpPr>
            <p:nvPr/>
          </p:nvSpPr>
          <p:spPr bwMode="auto">
            <a:xfrm flipH="1">
              <a:off x="5330068" y="2861478"/>
              <a:ext cx="663575" cy="0"/>
            </a:xfrm>
            <a:prstGeom prst="line">
              <a:avLst/>
            </a:prstGeom>
            <a:noFill/>
            <a:ln w="9">
              <a:solidFill>
                <a:srgbClr val="000000"/>
              </a:solidFill>
              <a:round/>
              <a:headEnd/>
              <a:tailEnd/>
            </a:ln>
          </p:spPr>
          <p:txBody>
            <a:bodyPr/>
            <a:lstStyle/>
            <a:p>
              <a:endParaRPr lang="en-US"/>
            </a:p>
          </p:txBody>
        </p:sp>
        <p:sp>
          <p:nvSpPr>
            <p:cNvPr id="33874" name="Rectangle 192"/>
            <p:cNvSpPr>
              <a:spLocks noChangeArrowheads="1"/>
            </p:cNvSpPr>
            <p:nvPr/>
          </p:nvSpPr>
          <p:spPr bwMode="auto">
            <a:xfrm>
              <a:off x="5515805" y="3159928"/>
              <a:ext cx="2111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GTP</a:t>
              </a:r>
              <a:endParaRPr lang="en-US"/>
            </a:p>
          </p:txBody>
        </p:sp>
        <p:sp>
          <p:nvSpPr>
            <p:cNvPr id="33875" name="Rectangle 193"/>
            <p:cNvSpPr>
              <a:spLocks noChangeArrowheads="1"/>
            </p:cNvSpPr>
            <p:nvPr/>
          </p:nvSpPr>
          <p:spPr bwMode="auto">
            <a:xfrm>
              <a:off x="5707893" y="3159928"/>
              <a:ext cx="33337"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876" name="Rectangle 194"/>
            <p:cNvSpPr>
              <a:spLocks noChangeArrowheads="1"/>
            </p:cNvSpPr>
            <p:nvPr/>
          </p:nvSpPr>
          <p:spPr bwMode="auto">
            <a:xfrm>
              <a:off x="5738055" y="3159928"/>
              <a:ext cx="74613"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U</a:t>
              </a:r>
              <a:endParaRPr lang="en-US"/>
            </a:p>
          </p:txBody>
        </p:sp>
        <p:sp>
          <p:nvSpPr>
            <p:cNvPr id="33877" name="Rectangle 195"/>
            <p:cNvSpPr>
              <a:spLocks noChangeArrowheads="1"/>
            </p:cNvSpPr>
            <p:nvPr/>
          </p:nvSpPr>
          <p:spPr bwMode="auto">
            <a:xfrm>
              <a:off x="5330068" y="3339315"/>
              <a:ext cx="663575" cy="239713"/>
            </a:xfrm>
            <a:prstGeom prst="rect">
              <a:avLst/>
            </a:prstGeom>
            <a:solidFill>
              <a:srgbClr val="FFFFFF"/>
            </a:solidFill>
            <a:ln w="9525">
              <a:noFill/>
              <a:miter lim="800000"/>
              <a:headEnd/>
              <a:tailEnd/>
            </a:ln>
          </p:spPr>
          <p:txBody>
            <a:bodyPr/>
            <a:lstStyle/>
            <a:p>
              <a:endParaRPr lang="en-GB"/>
            </a:p>
          </p:txBody>
        </p:sp>
        <p:sp>
          <p:nvSpPr>
            <p:cNvPr id="33878" name="Rectangle 196"/>
            <p:cNvSpPr>
              <a:spLocks noChangeArrowheads="1"/>
            </p:cNvSpPr>
            <p:nvPr/>
          </p:nvSpPr>
          <p:spPr bwMode="auto">
            <a:xfrm>
              <a:off x="5330068" y="3339315"/>
              <a:ext cx="663575" cy="239713"/>
            </a:xfrm>
            <a:prstGeom prst="rect">
              <a:avLst/>
            </a:prstGeom>
            <a:noFill/>
            <a:ln w="9">
              <a:solidFill>
                <a:srgbClr val="000000"/>
              </a:solidFill>
              <a:miter lim="800000"/>
              <a:headEnd/>
              <a:tailEnd/>
            </a:ln>
          </p:spPr>
          <p:txBody>
            <a:bodyPr/>
            <a:lstStyle/>
            <a:p>
              <a:endParaRPr lang="en-GB"/>
            </a:p>
          </p:txBody>
        </p:sp>
        <p:sp>
          <p:nvSpPr>
            <p:cNvPr id="33879" name="Rectangle 197"/>
            <p:cNvSpPr>
              <a:spLocks noChangeArrowheads="1"/>
            </p:cNvSpPr>
            <p:nvPr/>
          </p:nvSpPr>
          <p:spPr bwMode="auto">
            <a:xfrm>
              <a:off x="5561843" y="3399640"/>
              <a:ext cx="215900"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UDP</a:t>
              </a:r>
              <a:endParaRPr lang="en-US"/>
            </a:p>
          </p:txBody>
        </p:sp>
        <p:sp>
          <p:nvSpPr>
            <p:cNvPr id="33880" name="Rectangle 198"/>
            <p:cNvSpPr>
              <a:spLocks noChangeArrowheads="1"/>
            </p:cNvSpPr>
            <p:nvPr/>
          </p:nvSpPr>
          <p:spPr bwMode="auto">
            <a:xfrm>
              <a:off x="5330068" y="3818740"/>
              <a:ext cx="663575" cy="239713"/>
            </a:xfrm>
            <a:prstGeom prst="rect">
              <a:avLst/>
            </a:prstGeom>
            <a:solidFill>
              <a:srgbClr val="FFFFFF"/>
            </a:solidFill>
            <a:ln w="9525">
              <a:noFill/>
              <a:miter lim="800000"/>
              <a:headEnd/>
              <a:tailEnd/>
            </a:ln>
          </p:spPr>
          <p:txBody>
            <a:bodyPr/>
            <a:lstStyle/>
            <a:p>
              <a:endParaRPr lang="en-GB"/>
            </a:p>
          </p:txBody>
        </p:sp>
        <p:sp>
          <p:nvSpPr>
            <p:cNvPr id="33881" name="Rectangle 199"/>
            <p:cNvSpPr>
              <a:spLocks noChangeArrowheads="1"/>
            </p:cNvSpPr>
            <p:nvPr/>
          </p:nvSpPr>
          <p:spPr bwMode="auto">
            <a:xfrm>
              <a:off x="5330068" y="3818740"/>
              <a:ext cx="663575" cy="239713"/>
            </a:xfrm>
            <a:prstGeom prst="rect">
              <a:avLst/>
            </a:prstGeom>
            <a:noFill/>
            <a:ln w="9">
              <a:solidFill>
                <a:srgbClr val="000000"/>
              </a:solidFill>
              <a:miter lim="800000"/>
              <a:headEnd/>
              <a:tailEnd/>
            </a:ln>
          </p:spPr>
          <p:txBody>
            <a:bodyPr/>
            <a:lstStyle/>
            <a:p>
              <a:endParaRPr lang="en-GB"/>
            </a:p>
          </p:txBody>
        </p:sp>
        <p:sp>
          <p:nvSpPr>
            <p:cNvPr id="33882" name="Rectangle 200"/>
            <p:cNvSpPr>
              <a:spLocks noChangeArrowheads="1"/>
            </p:cNvSpPr>
            <p:nvPr/>
          </p:nvSpPr>
          <p:spPr bwMode="auto">
            <a:xfrm>
              <a:off x="5607880" y="3879065"/>
              <a:ext cx="58738"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a:t>
              </a:r>
              <a:endParaRPr lang="en-US"/>
            </a:p>
          </p:txBody>
        </p:sp>
        <p:sp>
          <p:nvSpPr>
            <p:cNvPr id="33883" name="Rectangle 201"/>
            <p:cNvSpPr>
              <a:spLocks noChangeArrowheads="1"/>
            </p:cNvSpPr>
            <p:nvPr/>
          </p:nvSpPr>
          <p:spPr bwMode="auto">
            <a:xfrm>
              <a:off x="5660268" y="3879065"/>
              <a:ext cx="58737"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2</a:t>
              </a:r>
              <a:endParaRPr lang="en-US"/>
            </a:p>
          </p:txBody>
        </p:sp>
        <p:sp>
          <p:nvSpPr>
            <p:cNvPr id="33884" name="Rectangle 202"/>
            <p:cNvSpPr>
              <a:spLocks noChangeArrowheads="1"/>
            </p:cNvSpPr>
            <p:nvPr/>
          </p:nvSpPr>
          <p:spPr bwMode="auto">
            <a:xfrm>
              <a:off x="5330068" y="4058453"/>
              <a:ext cx="663575" cy="239712"/>
            </a:xfrm>
            <a:prstGeom prst="rect">
              <a:avLst/>
            </a:prstGeom>
            <a:solidFill>
              <a:srgbClr val="FFFFFF"/>
            </a:solidFill>
            <a:ln w="9525">
              <a:noFill/>
              <a:miter lim="800000"/>
              <a:headEnd/>
              <a:tailEnd/>
            </a:ln>
          </p:spPr>
          <p:txBody>
            <a:bodyPr/>
            <a:lstStyle/>
            <a:p>
              <a:endParaRPr lang="en-GB"/>
            </a:p>
          </p:txBody>
        </p:sp>
        <p:sp>
          <p:nvSpPr>
            <p:cNvPr id="33885" name="Rectangle 203"/>
            <p:cNvSpPr>
              <a:spLocks noChangeArrowheads="1"/>
            </p:cNvSpPr>
            <p:nvPr/>
          </p:nvSpPr>
          <p:spPr bwMode="auto">
            <a:xfrm>
              <a:off x="5330068" y="4058453"/>
              <a:ext cx="663575" cy="239712"/>
            </a:xfrm>
            <a:prstGeom prst="rect">
              <a:avLst/>
            </a:prstGeom>
            <a:noFill/>
            <a:ln w="9">
              <a:solidFill>
                <a:srgbClr val="000000"/>
              </a:solidFill>
              <a:miter lim="800000"/>
              <a:headEnd/>
              <a:tailEnd/>
            </a:ln>
          </p:spPr>
          <p:txBody>
            <a:bodyPr/>
            <a:lstStyle/>
            <a:p>
              <a:endParaRPr lang="en-GB"/>
            </a:p>
          </p:txBody>
        </p:sp>
        <p:sp>
          <p:nvSpPr>
            <p:cNvPr id="33886" name="Rectangle 204"/>
            <p:cNvSpPr>
              <a:spLocks noChangeArrowheads="1"/>
            </p:cNvSpPr>
            <p:nvPr/>
          </p:nvSpPr>
          <p:spPr bwMode="auto">
            <a:xfrm>
              <a:off x="5607880" y="4118778"/>
              <a:ext cx="587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a:t>
              </a:r>
              <a:endParaRPr lang="en-US"/>
            </a:p>
          </p:txBody>
        </p:sp>
        <p:sp>
          <p:nvSpPr>
            <p:cNvPr id="33887" name="Rectangle 205"/>
            <p:cNvSpPr>
              <a:spLocks noChangeArrowheads="1"/>
            </p:cNvSpPr>
            <p:nvPr/>
          </p:nvSpPr>
          <p:spPr bwMode="auto">
            <a:xfrm>
              <a:off x="5660268" y="4118778"/>
              <a:ext cx="58737"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1</a:t>
              </a:r>
              <a:endParaRPr lang="en-US"/>
            </a:p>
          </p:txBody>
        </p:sp>
        <p:sp>
          <p:nvSpPr>
            <p:cNvPr id="33888" name="Rectangle 206"/>
            <p:cNvSpPr>
              <a:spLocks noChangeArrowheads="1"/>
            </p:cNvSpPr>
            <p:nvPr/>
          </p:nvSpPr>
          <p:spPr bwMode="auto">
            <a:xfrm>
              <a:off x="5330068" y="3579028"/>
              <a:ext cx="663575" cy="239712"/>
            </a:xfrm>
            <a:prstGeom prst="rect">
              <a:avLst/>
            </a:prstGeom>
            <a:solidFill>
              <a:srgbClr val="FFFFFF"/>
            </a:solidFill>
            <a:ln w="9525">
              <a:noFill/>
              <a:miter lim="800000"/>
              <a:headEnd/>
              <a:tailEnd/>
            </a:ln>
          </p:spPr>
          <p:txBody>
            <a:bodyPr/>
            <a:lstStyle/>
            <a:p>
              <a:endParaRPr lang="en-GB"/>
            </a:p>
          </p:txBody>
        </p:sp>
        <p:sp>
          <p:nvSpPr>
            <p:cNvPr id="33889" name="Rectangle 207"/>
            <p:cNvSpPr>
              <a:spLocks noChangeArrowheads="1"/>
            </p:cNvSpPr>
            <p:nvPr/>
          </p:nvSpPr>
          <p:spPr bwMode="auto">
            <a:xfrm>
              <a:off x="5330068" y="3579028"/>
              <a:ext cx="663575" cy="239712"/>
            </a:xfrm>
            <a:prstGeom prst="rect">
              <a:avLst/>
            </a:prstGeom>
            <a:noFill/>
            <a:ln w="9">
              <a:solidFill>
                <a:srgbClr val="000000"/>
              </a:solidFill>
              <a:miter lim="800000"/>
              <a:headEnd/>
              <a:tailEnd/>
            </a:ln>
          </p:spPr>
          <p:txBody>
            <a:bodyPr/>
            <a:lstStyle/>
            <a:p>
              <a:endParaRPr lang="en-GB"/>
            </a:p>
          </p:txBody>
        </p:sp>
        <p:sp>
          <p:nvSpPr>
            <p:cNvPr id="33890" name="Rectangle 208"/>
            <p:cNvSpPr>
              <a:spLocks noChangeArrowheads="1"/>
            </p:cNvSpPr>
            <p:nvPr/>
          </p:nvSpPr>
          <p:spPr bwMode="auto">
            <a:xfrm>
              <a:off x="5479293" y="3639353"/>
              <a:ext cx="9842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IP</a:t>
              </a:r>
              <a:endParaRPr lang="en-US"/>
            </a:p>
          </p:txBody>
        </p:sp>
        <p:sp>
          <p:nvSpPr>
            <p:cNvPr id="33891" name="Rectangle 209"/>
            <p:cNvSpPr>
              <a:spLocks noChangeArrowheads="1"/>
            </p:cNvSpPr>
            <p:nvPr/>
          </p:nvSpPr>
          <p:spPr bwMode="auto">
            <a:xfrm>
              <a:off x="5566605" y="3639353"/>
              <a:ext cx="2857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892" name="Rectangle 210"/>
            <p:cNvSpPr>
              <a:spLocks noChangeArrowheads="1"/>
            </p:cNvSpPr>
            <p:nvPr/>
          </p:nvSpPr>
          <p:spPr bwMode="auto">
            <a:xfrm>
              <a:off x="5593593" y="3639353"/>
              <a:ext cx="27622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IPSec</a:t>
              </a:r>
              <a:endParaRPr lang="en-US"/>
            </a:p>
          </p:txBody>
        </p:sp>
        <p:sp>
          <p:nvSpPr>
            <p:cNvPr id="33893" name="Rectangle 211"/>
            <p:cNvSpPr>
              <a:spLocks noChangeArrowheads="1"/>
            </p:cNvSpPr>
            <p:nvPr/>
          </p:nvSpPr>
          <p:spPr bwMode="auto">
            <a:xfrm>
              <a:off x="6668330" y="3339315"/>
              <a:ext cx="661988" cy="239713"/>
            </a:xfrm>
            <a:prstGeom prst="rect">
              <a:avLst/>
            </a:prstGeom>
            <a:solidFill>
              <a:srgbClr val="FFFFFF"/>
            </a:solidFill>
            <a:ln w="9525">
              <a:noFill/>
              <a:miter lim="800000"/>
              <a:headEnd/>
              <a:tailEnd/>
            </a:ln>
          </p:spPr>
          <p:txBody>
            <a:bodyPr/>
            <a:lstStyle/>
            <a:p>
              <a:endParaRPr lang="en-GB"/>
            </a:p>
          </p:txBody>
        </p:sp>
        <p:sp>
          <p:nvSpPr>
            <p:cNvPr id="33894" name="Rectangle 212"/>
            <p:cNvSpPr>
              <a:spLocks noChangeArrowheads="1"/>
            </p:cNvSpPr>
            <p:nvPr/>
          </p:nvSpPr>
          <p:spPr bwMode="auto">
            <a:xfrm>
              <a:off x="6668330" y="3339315"/>
              <a:ext cx="661988" cy="239713"/>
            </a:xfrm>
            <a:prstGeom prst="rect">
              <a:avLst/>
            </a:prstGeom>
            <a:noFill/>
            <a:ln w="9">
              <a:solidFill>
                <a:srgbClr val="000000"/>
              </a:solidFill>
              <a:miter lim="800000"/>
              <a:headEnd/>
              <a:tailEnd/>
            </a:ln>
          </p:spPr>
          <p:txBody>
            <a:bodyPr/>
            <a:lstStyle/>
            <a:p>
              <a:endParaRPr lang="en-GB"/>
            </a:p>
          </p:txBody>
        </p:sp>
        <p:sp>
          <p:nvSpPr>
            <p:cNvPr id="33895" name="Rectangle 213"/>
            <p:cNvSpPr>
              <a:spLocks noChangeArrowheads="1"/>
            </p:cNvSpPr>
            <p:nvPr/>
          </p:nvSpPr>
          <p:spPr bwMode="auto">
            <a:xfrm>
              <a:off x="6898518" y="3399640"/>
              <a:ext cx="217487"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UDP</a:t>
              </a:r>
              <a:endParaRPr lang="en-US"/>
            </a:p>
          </p:txBody>
        </p:sp>
        <p:sp>
          <p:nvSpPr>
            <p:cNvPr id="33896" name="Rectangle 214"/>
            <p:cNvSpPr>
              <a:spLocks noChangeArrowheads="1"/>
            </p:cNvSpPr>
            <p:nvPr/>
          </p:nvSpPr>
          <p:spPr bwMode="auto">
            <a:xfrm>
              <a:off x="6668330" y="3818740"/>
              <a:ext cx="661988" cy="239713"/>
            </a:xfrm>
            <a:prstGeom prst="rect">
              <a:avLst/>
            </a:prstGeom>
            <a:solidFill>
              <a:srgbClr val="FFFFFF"/>
            </a:solidFill>
            <a:ln w="9525">
              <a:noFill/>
              <a:miter lim="800000"/>
              <a:headEnd/>
              <a:tailEnd/>
            </a:ln>
          </p:spPr>
          <p:txBody>
            <a:bodyPr/>
            <a:lstStyle/>
            <a:p>
              <a:endParaRPr lang="en-GB"/>
            </a:p>
          </p:txBody>
        </p:sp>
        <p:sp>
          <p:nvSpPr>
            <p:cNvPr id="33897" name="Rectangle 215"/>
            <p:cNvSpPr>
              <a:spLocks noChangeArrowheads="1"/>
            </p:cNvSpPr>
            <p:nvPr/>
          </p:nvSpPr>
          <p:spPr bwMode="auto">
            <a:xfrm>
              <a:off x="6668330" y="3818740"/>
              <a:ext cx="661988" cy="239713"/>
            </a:xfrm>
            <a:prstGeom prst="rect">
              <a:avLst/>
            </a:prstGeom>
            <a:noFill/>
            <a:ln w="9">
              <a:solidFill>
                <a:srgbClr val="000000"/>
              </a:solidFill>
              <a:miter lim="800000"/>
              <a:headEnd/>
              <a:tailEnd/>
            </a:ln>
          </p:spPr>
          <p:txBody>
            <a:bodyPr/>
            <a:lstStyle/>
            <a:p>
              <a:endParaRPr lang="en-GB"/>
            </a:p>
          </p:txBody>
        </p:sp>
        <p:sp>
          <p:nvSpPr>
            <p:cNvPr id="33898" name="Rectangle 216"/>
            <p:cNvSpPr>
              <a:spLocks noChangeArrowheads="1"/>
            </p:cNvSpPr>
            <p:nvPr/>
          </p:nvSpPr>
          <p:spPr bwMode="auto">
            <a:xfrm>
              <a:off x="6946143" y="3879065"/>
              <a:ext cx="57150"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a:t>
              </a:r>
              <a:endParaRPr lang="en-US"/>
            </a:p>
          </p:txBody>
        </p:sp>
        <p:sp>
          <p:nvSpPr>
            <p:cNvPr id="33899" name="Rectangle 217"/>
            <p:cNvSpPr>
              <a:spLocks noChangeArrowheads="1"/>
            </p:cNvSpPr>
            <p:nvPr/>
          </p:nvSpPr>
          <p:spPr bwMode="auto">
            <a:xfrm>
              <a:off x="6998530" y="3879065"/>
              <a:ext cx="58738"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2</a:t>
              </a:r>
              <a:endParaRPr lang="en-US"/>
            </a:p>
          </p:txBody>
        </p:sp>
        <p:sp>
          <p:nvSpPr>
            <p:cNvPr id="33900" name="Rectangle 218"/>
            <p:cNvSpPr>
              <a:spLocks noChangeArrowheads="1"/>
            </p:cNvSpPr>
            <p:nvPr/>
          </p:nvSpPr>
          <p:spPr bwMode="auto">
            <a:xfrm>
              <a:off x="6668330" y="4058453"/>
              <a:ext cx="661988" cy="239712"/>
            </a:xfrm>
            <a:prstGeom prst="rect">
              <a:avLst/>
            </a:prstGeom>
            <a:solidFill>
              <a:srgbClr val="FFFFFF"/>
            </a:solidFill>
            <a:ln w="9525">
              <a:noFill/>
              <a:miter lim="800000"/>
              <a:headEnd/>
              <a:tailEnd/>
            </a:ln>
          </p:spPr>
          <p:txBody>
            <a:bodyPr/>
            <a:lstStyle/>
            <a:p>
              <a:endParaRPr lang="en-GB"/>
            </a:p>
          </p:txBody>
        </p:sp>
        <p:sp>
          <p:nvSpPr>
            <p:cNvPr id="33901" name="Rectangle 219"/>
            <p:cNvSpPr>
              <a:spLocks noChangeArrowheads="1"/>
            </p:cNvSpPr>
            <p:nvPr/>
          </p:nvSpPr>
          <p:spPr bwMode="auto">
            <a:xfrm>
              <a:off x="6668330" y="4058453"/>
              <a:ext cx="661988" cy="239712"/>
            </a:xfrm>
            <a:prstGeom prst="rect">
              <a:avLst/>
            </a:prstGeom>
            <a:noFill/>
            <a:ln w="9">
              <a:solidFill>
                <a:srgbClr val="000000"/>
              </a:solidFill>
              <a:miter lim="800000"/>
              <a:headEnd/>
              <a:tailEnd/>
            </a:ln>
          </p:spPr>
          <p:txBody>
            <a:bodyPr/>
            <a:lstStyle/>
            <a:p>
              <a:endParaRPr lang="en-GB"/>
            </a:p>
          </p:txBody>
        </p:sp>
        <p:sp>
          <p:nvSpPr>
            <p:cNvPr id="33902" name="Rectangle 220"/>
            <p:cNvSpPr>
              <a:spLocks noChangeArrowheads="1"/>
            </p:cNvSpPr>
            <p:nvPr/>
          </p:nvSpPr>
          <p:spPr bwMode="auto">
            <a:xfrm>
              <a:off x="6946143" y="4118778"/>
              <a:ext cx="571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a:t>
              </a:r>
              <a:endParaRPr lang="en-US"/>
            </a:p>
          </p:txBody>
        </p:sp>
        <p:sp>
          <p:nvSpPr>
            <p:cNvPr id="33903" name="Rectangle 221"/>
            <p:cNvSpPr>
              <a:spLocks noChangeArrowheads="1"/>
            </p:cNvSpPr>
            <p:nvPr/>
          </p:nvSpPr>
          <p:spPr bwMode="auto">
            <a:xfrm>
              <a:off x="6998530" y="4118778"/>
              <a:ext cx="587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1</a:t>
              </a:r>
              <a:endParaRPr lang="en-US"/>
            </a:p>
          </p:txBody>
        </p:sp>
        <p:sp>
          <p:nvSpPr>
            <p:cNvPr id="33904" name="Rectangle 222"/>
            <p:cNvSpPr>
              <a:spLocks noChangeArrowheads="1"/>
            </p:cNvSpPr>
            <p:nvPr/>
          </p:nvSpPr>
          <p:spPr bwMode="auto">
            <a:xfrm>
              <a:off x="6668330" y="3579028"/>
              <a:ext cx="661988" cy="239712"/>
            </a:xfrm>
            <a:prstGeom prst="rect">
              <a:avLst/>
            </a:prstGeom>
            <a:solidFill>
              <a:srgbClr val="FFFFFF"/>
            </a:solidFill>
            <a:ln w="9525">
              <a:noFill/>
              <a:miter lim="800000"/>
              <a:headEnd/>
              <a:tailEnd/>
            </a:ln>
          </p:spPr>
          <p:txBody>
            <a:bodyPr/>
            <a:lstStyle/>
            <a:p>
              <a:endParaRPr lang="en-GB"/>
            </a:p>
          </p:txBody>
        </p:sp>
        <p:sp>
          <p:nvSpPr>
            <p:cNvPr id="33905" name="Rectangle 223"/>
            <p:cNvSpPr>
              <a:spLocks noChangeArrowheads="1"/>
            </p:cNvSpPr>
            <p:nvPr/>
          </p:nvSpPr>
          <p:spPr bwMode="auto">
            <a:xfrm>
              <a:off x="6668330" y="3579028"/>
              <a:ext cx="661988" cy="239712"/>
            </a:xfrm>
            <a:prstGeom prst="rect">
              <a:avLst/>
            </a:prstGeom>
            <a:noFill/>
            <a:ln w="9">
              <a:solidFill>
                <a:srgbClr val="000000"/>
              </a:solidFill>
              <a:miter lim="800000"/>
              <a:headEnd/>
              <a:tailEnd/>
            </a:ln>
          </p:spPr>
          <p:txBody>
            <a:bodyPr/>
            <a:lstStyle/>
            <a:p>
              <a:endParaRPr lang="en-GB"/>
            </a:p>
          </p:txBody>
        </p:sp>
        <p:sp>
          <p:nvSpPr>
            <p:cNvPr id="33906" name="Rectangle 224"/>
            <p:cNvSpPr>
              <a:spLocks noChangeArrowheads="1"/>
            </p:cNvSpPr>
            <p:nvPr/>
          </p:nvSpPr>
          <p:spPr bwMode="auto">
            <a:xfrm>
              <a:off x="6817555" y="3639353"/>
              <a:ext cx="968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IP</a:t>
              </a:r>
              <a:endParaRPr lang="en-US"/>
            </a:p>
          </p:txBody>
        </p:sp>
        <p:sp>
          <p:nvSpPr>
            <p:cNvPr id="33907" name="Rectangle 225"/>
            <p:cNvSpPr>
              <a:spLocks noChangeArrowheads="1"/>
            </p:cNvSpPr>
            <p:nvPr/>
          </p:nvSpPr>
          <p:spPr bwMode="auto">
            <a:xfrm>
              <a:off x="6904868" y="3639353"/>
              <a:ext cx="2857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908" name="Rectangle 226"/>
            <p:cNvSpPr>
              <a:spLocks noChangeArrowheads="1"/>
            </p:cNvSpPr>
            <p:nvPr/>
          </p:nvSpPr>
          <p:spPr bwMode="auto">
            <a:xfrm>
              <a:off x="6931855" y="3639353"/>
              <a:ext cx="2746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IPSec</a:t>
              </a:r>
              <a:endParaRPr lang="en-US"/>
            </a:p>
          </p:txBody>
        </p:sp>
        <p:sp>
          <p:nvSpPr>
            <p:cNvPr id="33909" name="Rectangle 227"/>
            <p:cNvSpPr>
              <a:spLocks noChangeArrowheads="1"/>
            </p:cNvSpPr>
            <p:nvPr/>
          </p:nvSpPr>
          <p:spPr bwMode="auto">
            <a:xfrm>
              <a:off x="6668330" y="2980540"/>
              <a:ext cx="661988" cy="358775"/>
            </a:xfrm>
            <a:prstGeom prst="rect">
              <a:avLst/>
            </a:prstGeom>
            <a:solidFill>
              <a:srgbClr val="FFFFFF"/>
            </a:solidFill>
            <a:ln w="9525">
              <a:noFill/>
              <a:miter lim="800000"/>
              <a:headEnd/>
              <a:tailEnd/>
            </a:ln>
          </p:spPr>
          <p:txBody>
            <a:bodyPr/>
            <a:lstStyle/>
            <a:p>
              <a:endParaRPr lang="en-GB"/>
            </a:p>
          </p:txBody>
        </p:sp>
        <p:sp>
          <p:nvSpPr>
            <p:cNvPr id="33910" name="Rectangle 228"/>
            <p:cNvSpPr>
              <a:spLocks noChangeArrowheads="1"/>
            </p:cNvSpPr>
            <p:nvPr/>
          </p:nvSpPr>
          <p:spPr bwMode="auto">
            <a:xfrm>
              <a:off x="6668330" y="2980540"/>
              <a:ext cx="661988" cy="358775"/>
            </a:xfrm>
            <a:prstGeom prst="rect">
              <a:avLst/>
            </a:prstGeom>
            <a:noFill/>
            <a:ln w="9">
              <a:solidFill>
                <a:srgbClr val="000000"/>
              </a:solidFill>
              <a:miter lim="800000"/>
              <a:headEnd/>
              <a:tailEnd/>
            </a:ln>
          </p:spPr>
          <p:txBody>
            <a:bodyPr/>
            <a:lstStyle/>
            <a:p>
              <a:endParaRPr lang="en-GB"/>
            </a:p>
          </p:txBody>
        </p:sp>
        <p:sp>
          <p:nvSpPr>
            <p:cNvPr id="33911" name="Rectangle 229"/>
            <p:cNvSpPr>
              <a:spLocks noChangeArrowheads="1"/>
            </p:cNvSpPr>
            <p:nvPr/>
          </p:nvSpPr>
          <p:spPr bwMode="auto">
            <a:xfrm>
              <a:off x="6852480" y="3099603"/>
              <a:ext cx="2111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GTP</a:t>
              </a:r>
              <a:endParaRPr lang="en-US"/>
            </a:p>
          </p:txBody>
        </p:sp>
        <p:sp>
          <p:nvSpPr>
            <p:cNvPr id="33912" name="Rectangle 230"/>
            <p:cNvSpPr>
              <a:spLocks noChangeArrowheads="1"/>
            </p:cNvSpPr>
            <p:nvPr/>
          </p:nvSpPr>
          <p:spPr bwMode="auto">
            <a:xfrm>
              <a:off x="7046155" y="3099603"/>
              <a:ext cx="333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913" name="Rectangle 231"/>
            <p:cNvSpPr>
              <a:spLocks noChangeArrowheads="1"/>
            </p:cNvSpPr>
            <p:nvPr/>
          </p:nvSpPr>
          <p:spPr bwMode="auto">
            <a:xfrm>
              <a:off x="7076318" y="3099603"/>
              <a:ext cx="74612"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U</a:t>
              </a:r>
              <a:endParaRPr lang="en-US"/>
            </a:p>
          </p:txBody>
        </p:sp>
        <p:sp>
          <p:nvSpPr>
            <p:cNvPr id="33914" name="Rectangle 232"/>
            <p:cNvSpPr>
              <a:spLocks noChangeArrowheads="1"/>
            </p:cNvSpPr>
            <p:nvPr/>
          </p:nvSpPr>
          <p:spPr bwMode="auto">
            <a:xfrm>
              <a:off x="6668330" y="2621765"/>
              <a:ext cx="661988" cy="358775"/>
            </a:xfrm>
            <a:prstGeom prst="rect">
              <a:avLst/>
            </a:prstGeom>
            <a:solidFill>
              <a:srgbClr val="FFFFFF"/>
            </a:solidFill>
            <a:ln w="9525">
              <a:noFill/>
              <a:miter lim="800000"/>
              <a:headEnd/>
              <a:tailEnd/>
            </a:ln>
          </p:spPr>
          <p:txBody>
            <a:bodyPr/>
            <a:lstStyle/>
            <a:p>
              <a:endParaRPr lang="en-GB"/>
            </a:p>
          </p:txBody>
        </p:sp>
        <p:sp>
          <p:nvSpPr>
            <p:cNvPr id="33915" name="Rectangle 233"/>
            <p:cNvSpPr>
              <a:spLocks noChangeArrowheads="1"/>
            </p:cNvSpPr>
            <p:nvPr/>
          </p:nvSpPr>
          <p:spPr bwMode="auto">
            <a:xfrm>
              <a:off x="6668330" y="2621765"/>
              <a:ext cx="661988" cy="358775"/>
            </a:xfrm>
            <a:prstGeom prst="rect">
              <a:avLst/>
            </a:prstGeom>
            <a:noFill/>
            <a:ln w="9">
              <a:solidFill>
                <a:srgbClr val="000000"/>
              </a:solidFill>
              <a:miter lim="800000"/>
              <a:headEnd/>
              <a:tailEnd/>
            </a:ln>
          </p:spPr>
          <p:txBody>
            <a:bodyPr/>
            <a:lstStyle/>
            <a:p>
              <a:endParaRPr lang="en-GB"/>
            </a:p>
          </p:txBody>
        </p:sp>
        <p:sp>
          <p:nvSpPr>
            <p:cNvPr id="33916" name="Rectangle 234"/>
            <p:cNvSpPr>
              <a:spLocks noChangeArrowheads="1"/>
            </p:cNvSpPr>
            <p:nvPr/>
          </p:nvSpPr>
          <p:spPr bwMode="auto">
            <a:xfrm>
              <a:off x="6954080" y="2740828"/>
              <a:ext cx="9842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IP</a:t>
              </a:r>
              <a:endParaRPr lang="en-US"/>
            </a:p>
          </p:txBody>
        </p:sp>
        <p:sp>
          <p:nvSpPr>
            <p:cNvPr id="33917" name="Rectangle 235"/>
            <p:cNvSpPr>
              <a:spLocks noChangeArrowheads="1"/>
            </p:cNvSpPr>
            <p:nvPr/>
          </p:nvSpPr>
          <p:spPr bwMode="auto">
            <a:xfrm>
              <a:off x="1315280" y="2621765"/>
              <a:ext cx="663575" cy="358775"/>
            </a:xfrm>
            <a:prstGeom prst="rect">
              <a:avLst/>
            </a:prstGeom>
            <a:solidFill>
              <a:srgbClr val="FFFFFF"/>
            </a:solidFill>
            <a:ln w="9525">
              <a:noFill/>
              <a:miter lim="800000"/>
              <a:headEnd/>
              <a:tailEnd/>
            </a:ln>
          </p:spPr>
          <p:txBody>
            <a:bodyPr/>
            <a:lstStyle/>
            <a:p>
              <a:endParaRPr lang="en-GB"/>
            </a:p>
          </p:txBody>
        </p:sp>
        <p:sp>
          <p:nvSpPr>
            <p:cNvPr id="33918" name="Rectangle 236"/>
            <p:cNvSpPr>
              <a:spLocks noChangeArrowheads="1"/>
            </p:cNvSpPr>
            <p:nvPr/>
          </p:nvSpPr>
          <p:spPr bwMode="auto">
            <a:xfrm>
              <a:off x="1315280" y="2621765"/>
              <a:ext cx="663575" cy="358775"/>
            </a:xfrm>
            <a:prstGeom prst="rect">
              <a:avLst/>
            </a:prstGeom>
            <a:noFill/>
            <a:ln w="9">
              <a:solidFill>
                <a:srgbClr val="000000"/>
              </a:solidFill>
              <a:miter lim="800000"/>
              <a:headEnd/>
              <a:tailEnd/>
            </a:ln>
          </p:spPr>
          <p:txBody>
            <a:bodyPr/>
            <a:lstStyle/>
            <a:p>
              <a:endParaRPr lang="en-GB"/>
            </a:p>
          </p:txBody>
        </p:sp>
        <p:sp>
          <p:nvSpPr>
            <p:cNvPr id="33919" name="Rectangle 237"/>
            <p:cNvSpPr>
              <a:spLocks noChangeArrowheads="1"/>
            </p:cNvSpPr>
            <p:nvPr/>
          </p:nvSpPr>
          <p:spPr bwMode="auto">
            <a:xfrm>
              <a:off x="1602618" y="2740828"/>
              <a:ext cx="9842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IP</a:t>
              </a:r>
              <a:endParaRPr lang="en-US"/>
            </a:p>
          </p:txBody>
        </p:sp>
        <p:sp>
          <p:nvSpPr>
            <p:cNvPr id="33920" name="Rectangle 238"/>
            <p:cNvSpPr>
              <a:spLocks noChangeArrowheads="1"/>
            </p:cNvSpPr>
            <p:nvPr/>
          </p:nvSpPr>
          <p:spPr bwMode="auto">
            <a:xfrm>
              <a:off x="1315280" y="2261403"/>
              <a:ext cx="663575" cy="360362"/>
            </a:xfrm>
            <a:prstGeom prst="rect">
              <a:avLst/>
            </a:prstGeom>
            <a:solidFill>
              <a:srgbClr val="FFFFFF"/>
            </a:solidFill>
            <a:ln w="9525">
              <a:noFill/>
              <a:miter lim="800000"/>
              <a:headEnd/>
              <a:tailEnd/>
            </a:ln>
          </p:spPr>
          <p:txBody>
            <a:bodyPr/>
            <a:lstStyle/>
            <a:p>
              <a:endParaRPr lang="en-GB"/>
            </a:p>
          </p:txBody>
        </p:sp>
        <p:sp>
          <p:nvSpPr>
            <p:cNvPr id="33921" name="Rectangle 239"/>
            <p:cNvSpPr>
              <a:spLocks noChangeArrowheads="1"/>
            </p:cNvSpPr>
            <p:nvPr/>
          </p:nvSpPr>
          <p:spPr bwMode="auto">
            <a:xfrm>
              <a:off x="1315280" y="2261403"/>
              <a:ext cx="663575" cy="360362"/>
            </a:xfrm>
            <a:prstGeom prst="rect">
              <a:avLst/>
            </a:prstGeom>
            <a:noFill/>
            <a:ln w="9">
              <a:solidFill>
                <a:srgbClr val="000000"/>
              </a:solidFill>
              <a:miter lim="800000"/>
              <a:headEnd/>
              <a:tailEnd/>
            </a:ln>
          </p:spPr>
          <p:txBody>
            <a:bodyPr/>
            <a:lstStyle/>
            <a:p>
              <a:endParaRPr lang="en-GB"/>
            </a:p>
          </p:txBody>
        </p:sp>
        <p:sp>
          <p:nvSpPr>
            <p:cNvPr id="33922" name="Rectangle 240"/>
            <p:cNvSpPr>
              <a:spLocks noChangeArrowheads="1"/>
            </p:cNvSpPr>
            <p:nvPr/>
          </p:nvSpPr>
          <p:spPr bwMode="auto">
            <a:xfrm>
              <a:off x="1418468" y="2382053"/>
              <a:ext cx="50482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Application</a:t>
              </a:r>
              <a:endParaRPr lang="en-US"/>
            </a:p>
          </p:txBody>
        </p:sp>
        <p:sp>
          <p:nvSpPr>
            <p:cNvPr id="33923" name="Line 241"/>
            <p:cNvSpPr>
              <a:spLocks noChangeShapeType="1"/>
            </p:cNvSpPr>
            <p:nvPr/>
          </p:nvSpPr>
          <p:spPr bwMode="auto">
            <a:xfrm>
              <a:off x="5993643" y="4160053"/>
              <a:ext cx="674687" cy="0"/>
            </a:xfrm>
            <a:prstGeom prst="line">
              <a:avLst/>
            </a:prstGeom>
            <a:noFill/>
            <a:ln w="9">
              <a:solidFill>
                <a:srgbClr val="000000"/>
              </a:solidFill>
              <a:round/>
              <a:headEnd/>
              <a:tailEnd/>
            </a:ln>
          </p:spPr>
          <p:txBody>
            <a:bodyPr/>
            <a:lstStyle/>
            <a:p>
              <a:endParaRPr lang="en-US"/>
            </a:p>
          </p:txBody>
        </p:sp>
        <p:sp>
          <p:nvSpPr>
            <p:cNvPr id="33924" name="Line 242"/>
            <p:cNvSpPr>
              <a:spLocks noChangeShapeType="1"/>
            </p:cNvSpPr>
            <p:nvPr/>
          </p:nvSpPr>
          <p:spPr bwMode="auto">
            <a:xfrm>
              <a:off x="5993643" y="3920340"/>
              <a:ext cx="674687" cy="1588"/>
            </a:xfrm>
            <a:prstGeom prst="line">
              <a:avLst/>
            </a:prstGeom>
            <a:noFill/>
            <a:ln w="9">
              <a:solidFill>
                <a:srgbClr val="000000"/>
              </a:solidFill>
              <a:round/>
              <a:headEnd/>
              <a:tailEnd/>
            </a:ln>
          </p:spPr>
          <p:txBody>
            <a:bodyPr/>
            <a:lstStyle/>
            <a:p>
              <a:endParaRPr lang="en-US"/>
            </a:p>
          </p:txBody>
        </p:sp>
        <p:sp>
          <p:nvSpPr>
            <p:cNvPr id="33925" name="Line 243"/>
            <p:cNvSpPr>
              <a:spLocks noChangeShapeType="1"/>
            </p:cNvSpPr>
            <p:nvPr/>
          </p:nvSpPr>
          <p:spPr bwMode="auto">
            <a:xfrm>
              <a:off x="5993643" y="3677453"/>
              <a:ext cx="674687" cy="0"/>
            </a:xfrm>
            <a:prstGeom prst="line">
              <a:avLst/>
            </a:prstGeom>
            <a:noFill/>
            <a:ln w="9">
              <a:solidFill>
                <a:srgbClr val="000000"/>
              </a:solidFill>
              <a:round/>
              <a:headEnd/>
              <a:tailEnd/>
            </a:ln>
          </p:spPr>
          <p:txBody>
            <a:bodyPr/>
            <a:lstStyle/>
            <a:p>
              <a:endParaRPr lang="en-US"/>
            </a:p>
          </p:txBody>
        </p:sp>
        <p:sp>
          <p:nvSpPr>
            <p:cNvPr id="33926" name="Line 244"/>
            <p:cNvSpPr>
              <a:spLocks noChangeShapeType="1"/>
            </p:cNvSpPr>
            <p:nvPr/>
          </p:nvSpPr>
          <p:spPr bwMode="auto">
            <a:xfrm>
              <a:off x="5993643" y="3442503"/>
              <a:ext cx="674687" cy="0"/>
            </a:xfrm>
            <a:prstGeom prst="line">
              <a:avLst/>
            </a:prstGeom>
            <a:noFill/>
            <a:ln w="9">
              <a:solidFill>
                <a:srgbClr val="000000"/>
              </a:solidFill>
              <a:round/>
              <a:headEnd/>
              <a:tailEnd/>
            </a:ln>
          </p:spPr>
          <p:txBody>
            <a:bodyPr/>
            <a:lstStyle/>
            <a:p>
              <a:endParaRPr lang="en-US"/>
            </a:p>
          </p:txBody>
        </p:sp>
        <p:sp>
          <p:nvSpPr>
            <p:cNvPr id="33927" name="Line 245"/>
            <p:cNvSpPr>
              <a:spLocks noChangeShapeType="1"/>
            </p:cNvSpPr>
            <p:nvPr/>
          </p:nvSpPr>
          <p:spPr bwMode="auto">
            <a:xfrm>
              <a:off x="5993643" y="3099603"/>
              <a:ext cx="674687" cy="1587"/>
            </a:xfrm>
            <a:prstGeom prst="line">
              <a:avLst/>
            </a:prstGeom>
            <a:noFill/>
            <a:ln w="9">
              <a:solidFill>
                <a:srgbClr val="000000"/>
              </a:solidFill>
              <a:round/>
              <a:headEnd/>
              <a:tailEnd/>
            </a:ln>
          </p:spPr>
          <p:txBody>
            <a:bodyPr/>
            <a:lstStyle/>
            <a:p>
              <a:endParaRPr lang="en-US"/>
            </a:p>
          </p:txBody>
        </p:sp>
        <p:sp>
          <p:nvSpPr>
            <p:cNvPr id="33928" name="Line 246"/>
            <p:cNvSpPr>
              <a:spLocks noChangeShapeType="1"/>
            </p:cNvSpPr>
            <p:nvPr/>
          </p:nvSpPr>
          <p:spPr bwMode="auto">
            <a:xfrm>
              <a:off x="3991805" y="4172753"/>
              <a:ext cx="674688" cy="0"/>
            </a:xfrm>
            <a:prstGeom prst="line">
              <a:avLst/>
            </a:prstGeom>
            <a:noFill/>
            <a:ln w="9">
              <a:solidFill>
                <a:srgbClr val="000000"/>
              </a:solidFill>
              <a:round/>
              <a:headEnd/>
              <a:tailEnd/>
            </a:ln>
          </p:spPr>
          <p:txBody>
            <a:bodyPr/>
            <a:lstStyle/>
            <a:p>
              <a:endParaRPr lang="en-US"/>
            </a:p>
          </p:txBody>
        </p:sp>
        <p:sp>
          <p:nvSpPr>
            <p:cNvPr id="33929" name="Line 247"/>
            <p:cNvSpPr>
              <a:spLocks noChangeShapeType="1"/>
            </p:cNvSpPr>
            <p:nvPr/>
          </p:nvSpPr>
          <p:spPr bwMode="auto">
            <a:xfrm>
              <a:off x="3991805" y="3933040"/>
              <a:ext cx="674688" cy="0"/>
            </a:xfrm>
            <a:prstGeom prst="line">
              <a:avLst/>
            </a:prstGeom>
            <a:noFill/>
            <a:ln w="9">
              <a:solidFill>
                <a:srgbClr val="000000"/>
              </a:solidFill>
              <a:round/>
              <a:headEnd/>
              <a:tailEnd/>
            </a:ln>
          </p:spPr>
          <p:txBody>
            <a:bodyPr/>
            <a:lstStyle/>
            <a:p>
              <a:endParaRPr lang="en-US"/>
            </a:p>
          </p:txBody>
        </p:sp>
        <p:sp>
          <p:nvSpPr>
            <p:cNvPr id="33930" name="Line 248"/>
            <p:cNvSpPr>
              <a:spLocks noChangeShapeType="1"/>
            </p:cNvSpPr>
            <p:nvPr/>
          </p:nvSpPr>
          <p:spPr bwMode="auto">
            <a:xfrm>
              <a:off x="3991805" y="3688565"/>
              <a:ext cx="674688" cy="1588"/>
            </a:xfrm>
            <a:prstGeom prst="line">
              <a:avLst/>
            </a:prstGeom>
            <a:noFill/>
            <a:ln w="9">
              <a:solidFill>
                <a:srgbClr val="000000"/>
              </a:solidFill>
              <a:round/>
              <a:headEnd/>
              <a:tailEnd/>
            </a:ln>
          </p:spPr>
          <p:txBody>
            <a:bodyPr/>
            <a:lstStyle/>
            <a:p>
              <a:endParaRPr lang="en-US"/>
            </a:p>
          </p:txBody>
        </p:sp>
        <p:sp>
          <p:nvSpPr>
            <p:cNvPr id="33931" name="Line 249"/>
            <p:cNvSpPr>
              <a:spLocks noChangeShapeType="1"/>
            </p:cNvSpPr>
            <p:nvPr/>
          </p:nvSpPr>
          <p:spPr bwMode="auto">
            <a:xfrm>
              <a:off x="3991805" y="3453615"/>
              <a:ext cx="674688" cy="0"/>
            </a:xfrm>
            <a:prstGeom prst="line">
              <a:avLst/>
            </a:prstGeom>
            <a:noFill/>
            <a:ln w="9">
              <a:solidFill>
                <a:srgbClr val="000000"/>
              </a:solidFill>
              <a:round/>
              <a:headEnd/>
              <a:tailEnd/>
            </a:ln>
          </p:spPr>
          <p:txBody>
            <a:bodyPr/>
            <a:lstStyle/>
            <a:p>
              <a:endParaRPr lang="en-US"/>
            </a:p>
          </p:txBody>
        </p:sp>
        <p:sp>
          <p:nvSpPr>
            <p:cNvPr id="33932" name="Line 250"/>
            <p:cNvSpPr>
              <a:spLocks noChangeShapeType="1"/>
            </p:cNvSpPr>
            <p:nvPr/>
          </p:nvSpPr>
          <p:spPr bwMode="auto">
            <a:xfrm>
              <a:off x="3991805" y="3213903"/>
              <a:ext cx="674688" cy="0"/>
            </a:xfrm>
            <a:prstGeom prst="line">
              <a:avLst/>
            </a:prstGeom>
            <a:noFill/>
            <a:ln w="9">
              <a:solidFill>
                <a:srgbClr val="000000"/>
              </a:solidFill>
              <a:round/>
              <a:headEnd/>
              <a:tailEnd/>
            </a:ln>
          </p:spPr>
          <p:txBody>
            <a:bodyPr/>
            <a:lstStyle/>
            <a:p>
              <a:endParaRPr lang="en-US"/>
            </a:p>
          </p:txBody>
        </p:sp>
        <p:sp>
          <p:nvSpPr>
            <p:cNvPr id="33933" name="Line 251"/>
            <p:cNvSpPr>
              <a:spLocks noChangeShapeType="1"/>
            </p:cNvSpPr>
            <p:nvPr/>
          </p:nvSpPr>
          <p:spPr bwMode="auto">
            <a:xfrm>
              <a:off x="1983618" y="4207678"/>
              <a:ext cx="674687" cy="1587"/>
            </a:xfrm>
            <a:prstGeom prst="line">
              <a:avLst/>
            </a:prstGeom>
            <a:noFill/>
            <a:ln w="9">
              <a:solidFill>
                <a:srgbClr val="000000"/>
              </a:solidFill>
              <a:round/>
              <a:headEnd/>
              <a:tailEnd/>
            </a:ln>
          </p:spPr>
          <p:txBody>
            <a:bodyPr/>
            <a:lstStyle/>
            <a:p>
              <a:endParaRPr lang="en-US"/>
            </a:p>
          </p:txBody>
        </p:sp>
        <p:sp>
          <p:nvSpPr>
            <p:cNvPr id="33934" name="Line 252"/>
            <p:cNvSpPr>
              <a:spLocks noChangeShapeType="1"/>
            </p:cNvSpPr>
            <p:nvPr/>
          </p:nvSpPr>
          <p:spPr bwMode="auto">
            <a:xfrm>
              <a:off x="1983618" y="3883828"/>
              <a:ext cx="674687" cy="1587"/>
            </a:xfrm>
            <a:prstGeom prst="line">
              <a:avLst/>
            </a:prstGeom>
            <a:noFill/>
            <a:ln w="9">
              <a:solidFill>
                <a:srgbClr val="000000"/>
              </a:solidFill>
              <a:round/>
              <a:headEnd/>
              <a:tailEnd/>
            </a:ln>
          </p:spPr>
          <p:txBody>
            <a:bodyPr/>
            <a:lstStyle/>
            <a:p>
              <a:endParaRPr lang="en-US"/>
            </a:p>
          </p:txBody>
        </p:sp>
        <p:sp>
          <p:nvSpPr>
            <p:cNvPr id="33935" name="Line 253"/>
            <p:cNvSpPr>
              <a:spLocks noChangeShapeType="1"/>
            </p:cNvSpPr>
            <p:nvPr/>
          </p:nvSpPr>
          <p:spPr bwMode="auto">
            <a:xfrm>
              <a:off x="1978855" y="3537753"/>
              <a:ext cx="673100" cy="0"/>
            </a:xfrm>
            <a:prstGeom prst="line">
              <a:avLst/>
            </a:prstGeom>
            <a:noFill/>
            <a:ln w="9">
              <a:solidFill>
                <a:srgbClr val="000000"/>
              </a:solidFill>
              <a:round/>
              <a:headEnd/>
              <a:tailEnd/>
            </a:ln>
          </p:spPr>
          <p:txBody>
            <a:bodyPr/>
            <a:lstStyle/>
            <a:p>
              <a:endParaRPr lang="en-US"/>
            </a:p>
          </p:txBody>
        </p:sp>
        <p:sp>
          <p:nvSpPr>
            <p:cNvPr id="33936" name="Line 254"/>
            <p:cNvSpPr>
              <a:spLocks noChangeShapeType="1"/>
            </p:cNvSpPr>
            <p:nvPr/>
          </p:nvSpPr>
          <p:spPr bwMode="auto">
            <a:xfrm>
              <a:off x="1978855" y="3166278"/>
              <a:ext cx="673100" cy="0"/>
            </a:xfrm>
            <a:prstGeom prst="line">
              <a:avLst/>
            </a:prstGeom>
            <a:noFill/>
            <a:ln w="9">
              <a:solidFill>
                <a:srgbClr val="000000"/>
              </a:solidFill>
              <a:round/>
              <a:headEnd/>
              <a:tailEnd/>
            </a:ln>
          </p:spPr>
          <p:txBody>
            <a:bodyPr/>
            <a:lstStyle/>
            <a:p>
              <a:endParaRPr lang="en-US"/>
            </a:p>
          </p:txBody>
        </p:sp>
        <p:sp>
          <p:nvSpPr>
            <p:cNvPr id="33937" name="Line 255"/>
            <p:cNvSpPr>
              <a:spLocks noChangeShapeType="1"/>
            </p:cNvSpPr>
            <p:nvPr/>
          </p:nvSpPr>
          <p:spPr bwMode="auto">
            <a:xfrm>
              <a:off x="1980443" y="2723365"/>
              <a:ext cx="4687887" cy="0"/>
            </a:xfrm>
            <a:prstGeom prst="line">
              <a:avLst/>
            </a:prstGeom>
            <a:noFill/>
            <a:ln w="9">
              <a:solidFill>
                <a:srgbClr val="000000"/>
              </a:solidFill>
              <a:round/>
              <a:headEnd/>
              <a:tailEnd/>
            </a:ln>
          </p:spPr>
          <p:txBody>
            <a:bodyPr/>
            <a:lstStyle/>
            <a:p>
              <a:endParaRPr lang="en-US"/>
            </a:p>
          </p:txBody>
        </p:sp>
        <p:sp>
          <p:nvSpPr>
            <p:cNvPr id="33938" name="Line 256"/>
            <p:cNvSpPr>
              <a:spLocks noChangeShapeType="1"/>
            </p:cNvSpPr>
            <p:nvPr/>
          </p:nvSpPr>
          <p:spPr bwMode="auto">
            <a:xfrm>
              <a:off x="1980443" y="2436028"/>
              <a:ext cx="5997575" cy="0"/>
            </a:xfrm>
            <a:prstGeom prst="line">
              <a:avLst/>
            </a:prstGeom>
            <a:noFill/>
            <a:ln w="9">
              <a:solidFill>
                <a:srgbClr val="000000"/>
              </a:solidFill>
              <a:round/>
              <a:headEnd/>
              <a:tailEnd/>
            </a:ln>
          </p:spPr>
          <p:txBody>
            <a:bodyPr/>
            <a:lstStyle/>
            <a:p>
              <a:endParaRPr lang="en-US"/>
            </a:p>
          </p:txBody>
        </p:sp>
        <p:sp>
          <p:nvSpPr>
            <p:cNvPr id="33939" name="Freeform 257"/>
            <p:cNvSpPr>
              <a:spLocks noEditPoints="1"/>
            </p:cNvSpPr>
            <p:nvPr/>
          </p:nvSpPr>
          <p:spPr bwMode="auto">
            <a:xfrm>
              <a:off x="2340805" y="2240765"/>
              <a:ext cx="4763" cy="2090738"/>
            </a:xfrm>
            <a:custGeom>
              <a:avLst/>
              <a:gdLst>
                <a:gd name="T0" fmla="*/ 0 w 19"/>
                <a:gd name="T1" fmla="*/ 45734 h 6583"/>
                <a:gd name="T2" fmla="*/ 4763 w 19"/>
                <a:gd name="T3" fmla="*/ 3176 h 6583"/>
                <a:gd name="T4" fmla="*/ 0 w 19"/>
                <a:gd name="T5" fmla="*/ 118781 h 6583"/>
                <a:gd name="T6" fmla="*/ 4763 w 19"/>
                <a:gd name="T7" fmla="*/ 76223 h 6583"/>
                <a:gd name="T8" fmla="*/ 0 w 19"/>
                <a:gd name="T9" fmla="*/ 191828 h 6583"/>
                <a:gd name="T10" fmla="*/ 4763 w 19"/>
                <a:gd name="T11" fmla="*/ 149270 h 6583"/>
                <a:gd name="T12" fmla="*/ 0 w 19"/>
                <a:gd name="T13" fmla="*/ 264876 h 6583"/>
                <a:gd name="T14" fmla="*/ 4763 w 19"/>
                <a:gd name="T15" fmla="*/ 222318 h 6583"/>
                <a:gd name="T16" fmla="*/ 0 w 19"/>
                <a:gd name="T17" fmla="*/ 337923 h 6583"/>
                <a:gd name="T18" fmla="*/ 4763 w 19"/>
                <a:gd name="T19" fmla="*/ 295365 h 6583"/>
                <a:gd name="T20" fmla="*/ 0 w 19"/>
                <a:gd name="T21" fmla="*/ 410970 h 6583"/>
                <a:gd name="T22" fmla="*/ 4763 w 19"/>
                <a:gd name="T23" fmla="*/ 368412 h 6583"/>
                <a:gd name="T24" fmla="*/ 0 w 19"/>
                <a:gd name="T25" fmla="*/ 484335 h 6583"/>
                <a:gd name="T26" fmla="*/ 4763 w 19"/>
                <a:gd name="T27" fmla="*/ 441777 h 6583"/>
                <a:gd name="T28" fmla="*/ 0 w 19"/>
                <a:gd name="T29" fmla="*/ 557382 h 6583"/>
                <a:gd name="T30" fmla="*/ 4763 w 19"/>
                <a:gd name="T31" fmla="*/ 514824 h 6583"/>
                <a:gd name="T32" fmla="*/ 0 w 19"/>
                <a:gd name="T33" fmla="*/ 630429 h 6583"/>
                <a:gd name="T34" fmla="*/ 4763 w 19"/>
                <a:gd name="T35" fmla="*/ 587236 h 6583"/>
                <a:gd name="T36" fmla="*/ 0 w 19"/>
                <a:gd name="T37" fmla="*/ 703476 h 6583"/>
                <a:gd name="T38" fmla="*/ 4763 w 19"/>
                <a:gd name="T39" fmla="*/ 660283 h 6583"/>
                <a:gd name="T40" fmla="*/ 0 w 19"/>
                <a:gd name="T41" fmla="*/ 775888 h 6583"/>
                <a:gd name="T42" fmla="*/ 4763 w 19"/>
                <a:gd name="T43" fmla="*/ 733330 h 6583"/>
                <a:gd name="T44" fmla="*/ 0 w 19"/>
                <a:gd name="T45" fmla="*/ 848936 h 6583"/>
                <a:gd name="T46" fmla="*/ 4763 w 19"/>
                <a:gd name="T47" fmla="*/ 806378 h 6583"/>
                <a:gd name="T48" fmla="*/ 0 w 19"/>
                <a:gd name="T49" fmla="*/ 921983 h 6583"/>
                <a:gd name="T50" fmla="*/ 4763 w 19"/>
                <a:gd name="T51" fmla="*/ 879425 h 6583"/>
                <a:gd name="T52" fmla="*/ 0 w 19"/>
                <a:gd name="T53" fmla="*/ 995030 h 6583"/>
                <a:gd name="T54" fmla="*/ 4763 w 19"/>
                <a:gd name="T55" fmla="*/ 952472 h 6583"/>
                <a:gd name="T56" fmla="*/ 0 w 19"/>
                <a:gd name="T57" fmla="*/ 1068077 h 6583"/>
                <a:gd name="T58" fmla="*/ 4763 w 19"/>
                <a:gd name="T59" fmla="*/ 1025837 h 6583"/>
                <a:gd name="T60" fmla="*/ 0 w 19"/>
                <a:gd name="T61" fmla="*/ 1141442 h 6583"/>
                <a:gd name="T62" fmla="*/ 4763 w 19"/>
                <a:gd name="T63" fmla="*/ 1098884 h 6583"/>
                <a:gd name="T64" fmla="*/ 0 w 19"/>
                <a:gd name="T65" fmla="*/ 1214489 h 6583"/>
                <a:gd name="T66" fmla="*/ 4763 w 19"/>
                <a:gd name="T67" fmla="*/ 1171931 h 6583"/>
                <a:gd name="T68" fmla="*/ 0 w 19"/>
                <a:gd name="T69" fmla="*/ 1287536 h 6583"/>
                <a:gd name="T70" fmla="*/ 4763 w 19"/>
                <a:gd name="T71" fmla="*/ 1244978 h 6583"/>
                <a:gd name="T72" fmla="*/ 0 w 19"/>
                <a:gd name="T73" fmla="*/ 1360584 h 6583"/>
                <a:gd name="T74" fmla="*/ 4763 w 19"/>
                <a:gd name="T75" fmla="*/ 1318026 h 6583"/>
                <a:gd name="T76" fmla="*/ 0 w 19"/>
                <a:gd name="T77" fmla="*/ 1433631 h 6583"/>
                <a:gd name="T78" fmla="*/ 4763 w 19"/>
                <a:gd name="T79" fmla="*/ 1391073 h 6583"/>
                <a:gd name="T80" fmla="*/ 0 w 19"/>
                <a:gd name="T81" fmla="*/ 1506678 h 6583"/>
                <a:gd name="T82" fmla="*/ 4763 w 19"/>
                <a:gd name="T83" fmla="*/ 1464120 h 6583"/>
                <a:gd name="T84" fmla="*/ 0 w 19"/>
                <a:gd name="T85" fmla="*/ 1579725 h 6583"/>
                <a:gd name="T86" fmla="*/ 4763 w 19"/>
                <a:gd name="T87" fmla="*/ 1536532 h 6583"/>
                <a:gd name="T88" fmla="*/ 0 w 19"/>
                <a:gd name="T89" fmla="*/ 1652137 h 6583"/>
                <a:gd name="T90" fmla="*/ 4763 w 19"/>
                <a:gd name="T91" fmla="*/ 1609897 h 6583"/>
                <a:gd name="T92" fmla="*/ 0 w 19"/>
                <a:gd name="T93" fmla="*/ 1725502 h 6583"/>
                <a:gd name="T94" fmla="*/ 4763 w 19"/>
                <a:gd name="T95" fmla="*/ 1682944 h 6583"/>
                <a:gd name="T96" fmla="*/ 0 w 19"/>
                <a:gd name="T97" fmla="*/ 1798549 h 6583"/>
                <a:gd name="T98" fmla="*/ 4763 w 19"/>
                <a:gd name="T99" fmla="*/ 1755991 h 6583"/>
                <a:gd name="T100" fmla="*/ 0 w 19"/>
                <a:gd name="T101" fmla="*/ 1871596 h 6583"/>
                <a:gd name="T102" fmla="*/ 4763 w 19"/>
                <a:gd name="T103" fmla="*/ 1829038 h 6583"/>
                <a:gd name="T104" fmla="*/ 0 w 19"/>
                <a:gd name="T105" fmla="*/ 1944644 h 6583"/>
                <a:gd name="T106" fmla="*/ 4763 w 19"/>
                <a:gd name="T107" fmla="*/ 1902086 h 6583"/>
                <a:gd name="T108" fmla="*/ 0 w 19"/>
                <a:gd name="T109" fmla="*/ 2017691 h 6583"/>
                <a:gd name="T110" fmla="*/ 4763 w 19"/>
                <a:gd name="T111" fmla="*/ 1975133 h 6583"/>
                <a:gd name="T112" fmla="*/ 0 w 19"/>
                <a:gd name="T113" fmla="*/ 2087880 h 6583"/>
                <a:gd name="T114" fmla="*/ 4763 w 19"/>
                <a:gd name="T115" fmla="*/ 2048180 h 65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
                <a:gd name="T175" fmla="*/ 0 h 6583"/>
                <a:gd name="T176" fmla="*/ 19 w 19"/>
                <a:gd name="T177" fmla="*/ 6583 h 658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 h="6583">
                  <a:moveTo>
                    <a:pt x="19" y="10"/>
                  </a:moveTo>
                  <a:lnTo>
                    <a:pt x="19" y="144"/>
                  </a:lnTo>
                  <a:lnTo>
                    <a:pt x="17" y="151"/>
                  </a:lnTo>
                  <a:lnTo>
                    <a:pt x="9" y="153"/>
                  </a:lnTo>
                  <a:lnTo>
                    <a:pt x="4" y="151"/>
                  </a:lnTo>
                  <a:lnTo>
                    <a:pt x="0" y="144"/>
                  </a:lnTo>
                  <a:lnTo>
                    <a:pt x="0" y="10"/>
                  </a:lnTo>
                  <a:lnTo>
                    <a:pt x="4" y="4"/>
                  </a:lnTo>
                  <a:lnTo>
                    <a:pt x="9" y="0"/>
                  </a:lnTo>
                  <a:lnTo>
                    <a:pt x="17" y="4"/>
                  </a:lnTo>
                  <a:lnTo>
                    <a:pt x="19" y="10"/>
                  </a:lnTo>
                  <a:close/>
                  <a:moveTo>
                    <a:pt x="19" y="240"/>
                  </a:moveTo>
                  <a:lnTo>
                    <a:pt x="19" y="374"/>
                  </a:lnTo>
                  <a:lnTo>
                    <a:pt x="17" y="382"/>
                  </a:lnTo>
                  <a:lnTo>
                    <a:pt x="9" y="383"/>
                  </a:lnTo>
                  <a:lnTo>
                    <a:pt x="4" y="382"/>
                  </a:lnTo>
                  <a:lnTo>
                    <a:pt x="0" y="374"/>
                  </a:lnTo>
                  <a:lnTo>
                    <a:pt x="0" y="240"/>
                  </a:lnTo>
                  <a:lnTo>
                    <a:pt x="4" y="232"/>
                  </a:lnTo>
                  <a:lnTo>
                    <a:pt x="9" y="231"/>
                  </a:lnTo>
                  <a:lnTo>
                    <a:pt x="17" y="232"/>
                  </a:lnTo>
                  <a:lnTo>
                    <a:pt x="19" y="240"/>
                  </a:lnTo>
                  <a:close/>
                  <a:moveTo>
                    <a:pt x="19" y="470"/>
                  </a:moveTo>
                  <a:lnTo>
                    <a:pt x="19" y="604"/>
                  </a:lnTo>
                  <a:lnTo>
                    <a:pt x="17" y="612"/>
                  </a:lnTo>
                  <a:lnTo>
                    <a:pt x="9" y="613"/>
                  </a:lnTo>
                  <a:lnTo>
                    <a:pt x="4" y="612"/>
                  </a:lnTo>
                  <a:lnTo>
                    <a:pt x="0" y="604"/>
                  </a:lnTo>
                  <a:lnTo>
                    <a:pt x="0" y="470"/>
                  </a:lnTo>
                  <a:lnTo>
                    <a:pt x="4" y="463"/>
                  </a:lnTo>
                  <a:lnTo>
                    <a:pt x="9" y="461"/>
                  </a:lnTo>
                  <a:lnTo>
                    <a:pt x="17" y="463"/>
                  </a:lnTo>
                  <a:lnTo>
                    <a:pt x="19" y="470"/>
                  </a:lnTo>
                  <a:close/>
                  <a:moveTo>
                    <a:pt x="19" y="700"/>
                  </a:moveTo>
                  <a:lnTo>
                    <a:pt x="19" y="834"/>
                  </a:lnTo>
                  <a:lnTo>
                    <a:pt x="17" y="842"/>
                  </a:lnTo>
                  <a:lnTo>
                    <a:pt x="9" y="844"/>
                  </a:lnTo>
                  <a:lnTo>
                    <a:pt x="4" y="842"/>
                  </a:lnTo>
                  <a:lnTo>
                    <a:pt x="0" y="834"/>
                  </a:lnTo>
                  <a:lnTo>
                    <a:pt x="0" y="700"/>
                  </a:lnTo>
                  <a:lnTo>
                    <a:pt x="4" y="693"/>
                  </a:lnTo>
                  <a:lnTo>
                    <a:pt x="9" y="691"/>
                  </a:lnTo>
                  <a:lnTo>
                    <a:pt x="17" y="693"/>
                  </a:lnTo>
                  <a:lnTo>
                    <a:pt x="19" y="700"/>
                  </a:lnTo>
                  <a:close/>
                  <a:moveTo>
                    <a:pt x="19" y="930"/>
                  </a:moveTo>
                  <a:lnTo>
                    <a:pt x="19" y="1064"/>
                  </a:lnTo>
                  <a:lnTo>
                    <a:pt x="17" y="1070"/>
                  </a:lnTo>
                  <a:lnTo>
                    <a:pt x="9" y="1074"/>
                  </a:lnTo>
                  <a:lnTo>
                    <a:pt x="4" y="1070"/>
                  </a:lnTo>
                  <a:lnTo>
                    <a:pt x="0" y="1064"/>
                  </a:lnTo>
                  <a:lnTo>
                    <a:pt x="0" y="930"/>
                  </a:lnTo>
                  <a:lnTo>
                    <a:pt x="4" y="923"/>
                  </a:lnTo>
                  <a:lnTo>
                    <a:pt x="9" y="921"/>
                  </a:lnTo>
                  <a:lnTo>
                    <a:pt x="17" y="923"/>
                  </a:lnTo>
                  <a:lnTo>
                    <a:pt x="19" y="930"/>
                  </a:lnTo>
                  <a:close/>
                  <a:moveTo>
                    <a:pt x="19" y="1160"/>
                  </a:moveTo>
                  <a:lnTo>
                    <a:pt x="19" y="1294"/>
                  </a:lnTo>
                  <a:lnTo>
                    <a:pt x="17" y="1300"/>
                  </a:lnTo>
                  <a:lnTo>
                    <a:pt x="9" y="1304"/>
                  </a:lnTo>
                  <a:lnTo>
                    <a:pt x="4" y="1300"/>
                  </a:lnTo>
                  <a:lnTo>
                    <a:pt x="0" y="1294"/>
                  </a:lnTo>
                  <a:lnTo>
                    <a:pt x="0" y="1160"/>
                  </a:lnTo>
                  <a:lnTo>
                    <a:pt x="4" y="1153"/>
                  </a:lnTo>
                  <a:lnTo>
                    <a:pt x="9" y="1151"/>
                  </a:lnTo>
                  <a:lnTo>
                    <a:pt x="17" y="1153"/>
                  </a:lnTo>
                  <a:lnTo>
                    <a:pt x="19" y="1160"/>
                  </a:lnTo>
                  <a:close/>
                  <a:moveTo>
                    <a:pt x="19" y="1391"/>
                  </a:moveTo>
                  <a:lnTo>
                    <a:pt x="19" y="1525"/>
                  </a:lnTo>
                  <a:lnTo>
                    <a:pt x="17" y="1530"/>
                  </a:lnTo>
                  <a:lnTo>
                    <a:pt x="9" y="1534"/>
                  </a:lnTo>
                  <a:lnTo>
                    <a:pt x="4" y="1530"/>
                  </a:lnTo>
                  <a:lnTo>
                    <a:pt x="0" y="1525"/>
                  </a:lnTo>
                  <a:lnTo>
                    <a:pt x="0" y="1391"/>
                  </a:lnTo>
                  <a:lnTo>
                    <a:pt x="4" y="1383"/>
                  </a:lnTo>
                  <a:lnTo>
                    <a:pt x="9" y="1381"/>
                  </a:lnTo>
                  <a:lnTo>
                    <a:pt x="17" y="1383"/>
                  </a:lnTo>
                  <a:lnTo>
                    <a:pt x="19" y="1391"/>
                  </a:lnTo>
                  <a:close/>
                  <a:moveTo>
                    <a:pt x="19" y="1621"/>
                  </a:moveTo>
                  <a:lnTo>
                    <a:pt x="19" y="1755"/>
                  </a:lnTo>
                  <a:lnTo>
                    <a:pt x="17" y="1760"/>
                  </a:lnTo>
                  <a:lnTo>
                    <a:pt x="9" y="1764"/>
                  </a:lnTo>
                  <a:lnTo>
                    <a:pt x="4" y="1760"/>
                  </a:lnTo>
                  <a:lnTo>
                    <a:pt x="0" y="1755"/>
                  </a:lnTo>
                  <a:lnTo>
                    <a:pt x="0" y="1621"/>
                  </a:lnTo>
                  <a:lnTo>
                    <a:pt x="4" y="1613"/>
                  </a:lnTo>
                  <a:lnTo>
                    <a:pt x="9" y="1609"/>
                  </a:lnTo>
                  <a:lnTo>
                    <a:pt x="17" y="1613"/>
                  </a:lnTo>
                  <a:lnTo>
                    <a:pt x="19" y="1621"/>
                  </a:lnTo>
                  <a:close/>
                  <a:moveTo>
                    <a:pt x="19" y="1849"/>
                  </a:moveTo>
                  <a:lnTo>
                    <a:pt x="19" y="1985"/>
                  </a:lnTo>
                  <a:lnTo>
                    <a:pt x="17" y="1990"/>
                  </a:lnTo>
                  <a:lnTo>
                    <a:pt x="9" y="1994"/>
                  </a:lnTo>
                  <a:lnTo>
                    <a:pt x="4" y="1990"/>
                  </a:lnTo>
                  <a:lnTo>
                    <a:pt x="0" y="1985"/>
                  </a:lnTo>
                  <a:lnTo>
                    <a:pt x="0" y="1849"/>
                  </a:lnTo>
                  <a:lnTo>
                    <a:pt x="4" y="1843"/>
                  </a:lnTo>
                  <a:lnTo>
                    <a:pt x="9" y="1839"/>
                  </a:lnTo>
                  <a:lnTo>
                    <a:pt x="17" y="1843"/>
                  </a:lnTo>
                  <a:lnTo>
                    <a:pt x="19" y="1849"/>
                  </a:lnTo>
                  <a:close/>
                  <a:moveTo>
                    <a:pt x="19" y="2079"/>
                  </a:moveTo>
                  <a:lnTo>
                    <a:pt x="19" y="2215"/>
                  </a:lnTo>
                  <a:lnTo>
                    <a:pt x="17" y="2220"/>
                  </a:lnTo>
                  <a:lnTo>
                    <a:pt x="9" y="2224"/>
                  </a:lnTo>
                  <a:lnTo>
                    <a:pt x="4" y="2220"/>
                  </a:lnTo>
                  <a:lnTo>
                    <a:pt x="0" y="2215"/>
                  </a:lnTo>
                  <a:lnTo>
                    <a:pt x="0" y="2079"/>
                  </a:lnTo>
                  <a:lnTo>
                    <a:pt x="4" y="2073"/>
                  </a:lnTo>
                  <a:lnTo>
                    <a:pt x="9" y="2070"/>
                  </a:lnTo>
                  <a:lnTo>
                    <a:pt x="17" y="2073"/>
                  </a:lnTo>
                  <a:lnTo>
                    <a:pt x="19" y="2079"/>
                  </a:lnTo>
                  <a:close/>
                  <a:moveTo>
                    <a:pt x="19" y="2309"/>
                  </a:moveTo>
                  <a:lnTo>
                    <a:pt x="19" y="2443"/>
                  </a:lnTo>
                  <a:lnTo>
                    <a:pt x="17" y="2451"/>
                  </a:lnTo>
                  <a:lnTo>
                    <a:pt x="9" y="2454"/>
                  </a:lnTo>
                  <a:lnTo>
                    <a:pt x="4" y="2451"/>
                  </a:lnTo>
                  <a:lnTo>
                    <a:pt x="0" y="2443"/>
                  </a:lnTo>
                  <a:lnTo>
                    <a:pt x="0" y="2309"/>
                  </a:lnTo>
                  <a:lnTo>
                    <a:pt x="4" y="2303"/>
                  </a:lnTo>
                  <a:lnTo>
                    <a:pt x="9" y="2300"/>
                  </a:lnTo>
                  <a:lnTo>
                    <a:pt x="17" y="2303"/>
                  </a:lnTo>
                  <a:lnTo>
                    <a:pt x="19" y="2309"/>
                  </a:lnTo>
                  <a:close/>
                  <a:moveTo>
                    <a:pt x="19" y="2539"/>
                  </a:moveTo>
                  <a:lnTo>
                    <a:pt x="19" y="2673"/>
                  </a:lnTo>
                  <a:lnTo>
                    <a:pt x="17" y="2681"/>
                  </a:lnTo>
                  <a:lnTo>
                    <a:pt x="9" y="2683"/>
                  </a:lnTo>
                  <a:lnTo>
                    <a:pt x="4" y="2681"/>
                  </a:lnTo>
                  <a:lnTo>
                    <a:pt x="0" y="2673"/>
                  </a:lnTo>
                  <a:lnTo>
                    <a:pt x="0" y="2539"/>
                  </a:lnTo>
                  <a:lnTo>
                    <a:pt x="4" y="2534"/>
                  </a:lnTo>
                  <a:lnTo>
                    <a:pt x="9" y="2530"/>
                  </a:lnTo>
                  <a:lnTo>
                    <a:pt x="17" y="2534"/>
                  </a:lnTo>
                  <a:lnTo>
                    <a:pt x="19" y="2539"/>
                  </a:lnTo>
                  <a:close/>
                  <a:moveTo>
                    <a:pt x="19" y="2769"/>
                  </a:moveTo>
                  <a:lnTo>
                    <a:pt x="19" y="2903"/>
                  </a:lnTo>
                  <a:lnTo>
                    <a:pt x="17" y="2911"/>
                  </a:lnTo>
                  <a:lnTo>
                    <a:pt x="9" y="2913"/>
                  </a:lnTo>
                  <a:lnTo>
                    <a:pt x="4" y="2911"/>
                  </a:lnTo>
                  <a:lnTo>
                    <a:pt x="0" y="2903"/>
                  </a:lnTo>
                  <a:lnTo>
                    <a:pt x="0" y="2769"/>
                  </a:lnTo>
                  <a:lnTo>
                    <a:pt x="4" y="2764"/>
                  </a:lnTo>
                  <a:lnTo>
                    <a:pt x="9" y="2760"/>
                  </a:lnTo>
                  <a:lnTo>
                    <a:pt x="17" y="2764"/>
                  </a:lnTo>
                  <a:lnTo>
                    <a:pt x="19" y="2769"/>
                  </a:lnTo>
                  <a:close/>
                  <a:moveTo>
                    <a:pt x="19" y="2999"/>
                  </a:moveTo>
                  <a:lnTo>
                    <a:pt x="19" y="3133"/>
                  </a:lnTo>
                  <a:lnTo>
                    <a:pt x="17" y="3141"/>
                  </a:lnTo>
                  <a:lnTo>
                    <a:pt x="9" y="3143"/>
                  </a:lnTo>
                  <a:lnTo>
                    <a:pt x="4" y="3141"/>
                  </a:lnTo>
                  <a:lnTo>
                    <a:pt x="0" y="3133"/>
                  </a:lnTo>
                  <a:lnTo>
                    <a:pt x="0" y="2999"/>
                  </a:lnTo>
                  <a:lnTo>
                    <a:pt x="4" y="2994"/>
                  </a:lnTo>
                  <a:lnTo>
                    <a:pt x="9" y="2990"/>
                  </a:lnTo>
                  <a:lnTo>
                    <a:pt x="17" y="2994"/>
                  </a:lnTo>
                  <a:lnTo>
                    <a:pt x="19" y="2999"/>
                  </a:lnTo>
                  <a:close/>
                  <a:moveTo>
                    <a:pt x="19" y="3230"/>
                  </a:moveTo>
                  <a:lnTo>
                    <a:pt x="19" y="3363"/>
                  </a:lnTo>
                  <a:lnTo>
                    <a:pt x="17" y="3371"/>
                  </a:lnTo>
                  <a:lnTo>
                    <a:pt x="9" y="3373"/>
                  </a:lnTo>
                  <a:lnTo>
                    <a:pt x="4" y="3371"/>
                  </a:lnTo>
                  <a:lnTo>
                    <a:pt x="0" y="3363"/>
                  </a:lnTo>
                  <a:lnTo>
                    <a:pt x="0" y="3230"/>
                  </a:lnTo>
                  <a:lnTo>
                    <a:pt x="4" y="3222"/>
                  </a:lnTo>
                  <a:lnTo>
                    <a:pt x="9" y="3220"/>
                  </a:lnTo>
                  <a:lnTo>
                    <a:pt x="17" y="3222"/>
                  </a:lnTo>
                  <a:lnTo>
                    <a:pt x="19" y="3230"/>
                  </a:lnTo>
                  <a:close/>
                  <a:moveTo>
                    <a:pt x="19" y="3460"/>
                  </a:moveTo>
                  <a:lnTo>
                    <a:pt x="19" y="3594"/>
                  </a:lnTo>
                  <a:lnTo>
                    <a:pt x="17" y="3601"/>
                  </a:lnTo>
                  <a:lnTo>
                    <a:pt x="9" y="3603"/>
                  </a:lnTo>
                  <a:lnTo>
                    <a:pt x="4" y="3601"/>
                  </a:lnTo>
                  <a:lnTo>
                    <a:pt x="0" y="3594"/>
                  </a:lnTo>
                  <a:lnTo>
                    <a:pt x="0" y="3460"/>
                  </a:lnTo>
                  <a:lnTo>
                    <a:pt x="4" y="3452"/>
                  </a:lnTo>
                  <a:lnTo>
                    <a:pt x="9" y="3450"/>
                  </a:lnTo>
                  <a:lnTo>
                    <a:pt x="17" y="3452"/>
                  </a:lnTo>
                  <a:lnTo>
                    <a:pt x="19" y="3460"/>
                  </a:lnTo>
                  <a:close/>
                  <a:moveTo>
                    <a:pt x="19" y="3690"/>
                  </a:moveTo>
                  <a:lnTo>
                    <a:pt x="19" y="3824"/>
                  </a:lnTo>
                  <a:lnTo>
                    <a:pt x="17" y="3831"/>
                  </a:lnTo>
                  <a:lnTo>
                    <a:pt x="9" y="3833"/>
                  </a:lnTo>
                  <a:lnTo>
                    <a:pt x="4" y="3831"/>
                  </a:lnTo>
                  <a:lnTo>
                    <a:pt x="0" y="3824"/>
                  </a:lnTo>
                  <a:lnTo>
                    <a:pt x="0" y="3690"/>
                  </a:lnTo>
                  <a:lnTo>
                    <a:pt x="4" y="3682"/>
                  </a:lnTo>
                  <a:lnTo>
                    <a:pt x="9" y="3680"/>
                  </a:lnTo>
                  <a:lnTo>
                    <a:pt x="17" y="3682"/>
                  </a:lnTo>
                  <a:lnTo>
                    <a:pt x="19" y="3690"/>
                  </a:lnTo>
                  <a:close/>
                  <a:moveTo>
                    <a:pt x="19" y="3920"/>
                  </a:moveTo>
                  <a:lnTo>
                    <a:pt x="19" y="4054"/>
                  </a:lnTo>
                  <a:lnTo>
                    <a:pt x="17" y="4059"/>
                  </a:lnTo>
                  <a:lnTo>
                    <a:pt x="9" y="4063"/>
                  </a:lnTo>
                  <a:lnTo>
                    <a:pt x="4" y="4059"/>
                  </a:lnTo>
                  <a:lnTo>
                    <a:pt x="0" y="4054"/>
                  </a:lnTo>
                  <a:lnTo>
                    <a:pt x="0" y="3920"/>
                  </a:lnTo>
                  <a:lnTo>
                    <a:pt x="4" y="3912"/>
                  </a:lnTo>
                  <a:lnTo>
                    <a:pt x="9" y="3910"/>
                  </a:lnTo>
                  <a:lnTo>
                    <a:pt x="17" y="3912"/>
                  </a:lnTo>
                  <a:lnTo>
                    <a:pt x="19" y="3920"/>
                  </a:lnTo>
                  <a:close/>
                  <a:moveTo>
                    <a:pt x="19" y="4150"/>
                  </a:moveTo>
                  <a:lnTo>
                    <a:pt x="19" y="4284"/>
                  </a:lnTo>
                  <a:lnTo>
                    <a:pt x="17" y="4290"/>
                  </a:lnTo>
                  <a:lnTo>
                    <a:pt x="9" y="4293"/>
                  </a:lnTo>
                  <a:lnTo>
                    <a:pt x="4" y="4290"/>
                  </a:lnTo>
                  <a:lnTo>
                    <a:pt x="0" y="4284"/>
                  </a:lnTo>
                  <a:lnTo>
                    <a:pt x="0" y="4150"/>
                  </a:lnTo>
                  <a:lnTo>
                    <a:pt x="4" y="4142"/>
                  </a:lnTo>
                  <a:lnTo>
                    <a:pt x="9" y="4141"/>
                  </a:lnTo>
                  <a:lnTo>
                    <a:pt x="17" y="4142"/>
                  </a:lnTo>
                  <a:lnTo>
                    <a:pt x="19" y="4150"/>
                  </a:lnTo>
                  <a:close/>
                  <a:moveTo>
                    <a:pt x="19" y="4380"/>
                  </a:moveTo>
                  <a:lnTo>
                    <a:pt x="19" y="4514"/>
                  </a:lnTo>
                  <a:lnTo>
                    <a:pt x="17" y="4520"/>
                  </a:lnTo>
                  <a:lnTo>
                    <a:pt x="9" y="4523"/>
                  </a:lnTo>
                  <a:lnTo>
                    <a:pt x="4" y="4520"/>
                  </a:lnTo>
                  <a:lnTo>
                    <a:pt x="0" y="4514"/>
                  </a:lnTo>
                  <a:lnTo>
                    <a:pt x="0" y="4380"/>
                  </a:lnTo>
                  <a:lnTo>
                    <a:pt x="4" y="4373"/>
                  </a:lnTo>
                  <a:lnTo>
                    <a:pt x="9" y="4371"/>
                  </a:lnTo>
                  <a:lnTo>
                    <a:pt x="17" y="4373"/>
                  </a:lnTo>
                  <a:lnTo>
                    <a:pt x="19" y="4380"/>
                  </a:lnTo>
                  <a:close/>
                  <a:moveTo>
                    <a:pt x="19" y="4610"/>
                  </a:moveTo>
                  <a:lnTo>
                    <a:pt x="19" y="4744"/>
                  </a:lnTo>
                  <a:lnTo>
                    <a:pt x="17" y="4750"/>
                  </a:lnTo>
                  <a:lnTo>
                    <a:pt x="9" y="4754"/>
                  </a:lnTo>
                  <a:lnTo>
                    <a:pt x="4" y="4750"/>
                  </a:lnTo>
                  <a:lnTo>
                    <a:pt x="0" y="4744"/>
                  </a:lnTo>
                  <a:lnTo>
                    <a:pt x="0" y="4610"/>
                  </a:lnTo>
                  <a:lnTo>
                    <a:pt x="4" y="4603"/>
                  </a:lnTo>
                  <a:lnTo>
                    <a:pt x="9" y="4599"/>
                  </a:lnTo>
                  <a:lnTo>
                    <a:pt x="17" y="4603"/>
                  </a:lnTo>
                  <a:lnTo>
                    <a:pt x="19" y="4610"/>
                  </a:lnTo>
                  <a:close/>
                  <a:moveTo>
                    <a:pt x="19" y="4838"/>
                  </a:moveTo>
                  <a:lnTo>
                    <a:pt x="19" y="4974"/>
                  </a:lnTo>
                  <a:lnTo>
                    <a:pt x="17" y="4980"/>
                  </a:lnTo>
                  <a:lnTo>
                    <a:pt x="9" y="4984"/>
                  </a:lnTo>
                  <a:lnTo>
                    <a:pt x="4" y="4980"/>
                  </a:lnTo>
                  <a:lnTo>
                    <a:pt x="0" y="4974"/>
                  </a:lnTo>
                  <a:lnTo>
                    <a:pt x="0" y="4838"/>
                  </a:lnTo>
                  <a:lnTo>
                    <a:pt x="4" y="4833"/>
                  </a:lnTo>
                  <a:lnTo>
                    <a:pt x="9" y="4829"/>
                  </a:lnTo>
                  <a:lnTo>
                    <a:pt x="17" y="4833"/>
                  </a:lnTo>
                  <a:lnTo>
                    <a:pt x="19" y="4838"/>
                  </a:lnTo>
                  <a:close/>
                  <a:moveTo>
                    <a:pt x="19" y="5069"/>
                  </a:moveTo>
                  <a:lnTo>
                    <a:pt x="19" y="5202"/>
                  </a:lnTo>
                  <a:lnTo>
                    <a:pt x="17" y="5210"/>
                  </a:lnTo>
                  <a:lnTo>
                    <a:pt x="9" y="5214"/>
                  </a:lnTo>
                  <a:lnTo>
                    <a:pt x="4" y="5210"/>
                  </a:lnTo>
                  <a:lnTo>
                    <a:pt x="0" y="5202"/>
                  </a:lnTo>
                  <a:lnTo>
                    <a:pt x="0" y="5069"/>
                  </a:lnTo>
                  <a:lnTo>
                    <a:pt x="4" y="5063"/>
                  </a:lnTo>
                  <a:lnTo>
                    <a:pt x="9" y="5059"/>
                  </a:lnTo>
                  <a:lnTo>
                    <a:pt x="17" y="5063"/>
                  </a:lnTo>
                  <a:lnTo>
                    <a:pt x="19" y="5069"/>
                  </a:lnTo>
                  <a:close/>
                  <a:moveTo>
                    <a:pt x="19" y="5299"/>
                  </a:moveTo>
                  <a:lnTo>
                    <a:pt x="19" y="5433"/>
                  </a:lnTo>
                  <a:lnTo>
                    <a:pt x="17" y="5440"/>
                  </a:lnTo>
                  <a:lnTo>
                    <a:pt x="9" y="5442"/>
                  </a:lnTo>
                  <a:lnTo>
                    <a:pt x="4" y="5440"/>
                  </a:lnTo>
                  <a:lnTo>
                    <a:pt x="0" y="5433"/>
                  </a:lnTo>
                  <a:lnTo>
                    <a:pt x="0" y="5299"/>
                  </a:lnTo>
                  <a:lnTo>
                    <a:pt x="4" y="5293"/>
                  </a:lnTo>
                  <a:lnTo>
                    <a:pt x="9" y="5289"/>
                  </a:lnTo>
                  <a:lnTo>
                    <a:pt x="17" y="5293"/>
                  </a:lnTo>
                  <a:lnTo>
                    <a:pt x="19" y="5299"/>
                  </a:lnTo>
                  <a:close/>
                  <a:moveTo>
                    <a:pt x="19" y="5529"/>
                  </a:moveTo>
                  <a:lnTo>
                    <a:pt x="19" y="5663"/>
                  </a:lnTo>
                  <a:lnTo>
                    <a:pt x="17" y="5670"/>
                  </a:lnTo>
                  <a:lnTo>
                    <a:pt x="9" y="5672"/>
                  </a:lnTo>
                  <a:lnTo>
                    <a:pt x="4" y="5670"/>
                  </a:lnTo>
                  <a:lnTo>
                    <a:pt x="0" y="5663"/>
                  </a:lnTo>
                  <a:lnTo>
                    <a:pt x="0" y="5529"/>
                  </a:lnTo>
                  <a:lnTo>
                    <a:pt x="4" y="5523"/>
                  </a:lnTo>
                  <a:lnTo>
                    <a:pt x="9" y="5519"/>
                  </a:lnTo>
                  <a:lnTo>
                    <a:pt x="17" y="5523"/>
                  </a:lnTo>
                  <a:lnTo>
                    <a:pt x="19" y="5529"/>
                  </a:lnTo>
                  <a:close/>
                  <a:moveTo>
                    <a:pt x="19" y="5759"/>
                  </a:moveTo>
                  <a:lnTo>
                    <a:pt x="19" y="5893"/>
                  </a:lnTo>
                  <a:lnTo>
                    <a:pt x="17" y="5900"/>
                  </a:lnTo>
                  <a:lnTo>
                    <a:pt x="9" y="5902"/>
                  </a:lnTo>
                  <a:lnTo>
                    <a:pt x="4" y="5900"/>
                  </a:lnTo>
                  <a:lnTo>
                    <a:pt x="0" y="5893"/>
                  </a:lnTo>
                  <a:lnTo>
                    <a:pt x="0" y="5759"/>
                  </a:lnTo>
                  <a:lnTo>
                    <a:pt x="4" y="5753"/>
                  </a:lnTo>
                  <a:lnTo>
                    <a:pt x="9" y="5749"/>
                  </a:lnTo>
                  <a:lnTo>
                    <a:pt x="17" y="5753"/>
                  </a:lnTo>
                  <a:lnTo>
                    <a:pt x="19" y="5759"/>
                  </a:lnTo>
                  <a:close/>
                  <a:moveTo>
                    <a:pt x="19" y="5989"/>
                  </a:moveTo>
                  <a:lnTo>
                    <a:pt x="19" y="6123"/>
                  </a:lnTo>
                  <a:lnTo>
                    <a:pt x="17" y="6130"/>
                  </a:lnTo>
                  <a:lnTo>
                    <a:pt x="9" y="6132"/>
                  </a:lnTo>
                  <a:lnTo>
                    <a:pt x="4" y="6130"/>
                  </a:lnTo>
                  <a:lnTo>
                    <a:pt x="0" y="6123"/>
                  </a:lnTo>
                  <a:lnTo>
                    <a:pt x="0" y="5989"/>
                  </a:lnTo>
                  <a:lnTo>
                    <a:pt x="4" y="5981"/>
                  </a:lnTo>
                  <a:lnTo>
                    <a:pt x="9" y="5980"/>
                  </a:lnTo>
                  <a:lnTo>
                    <a:pt x="17" y="5981"/>
                  </a:lnTo>
                  <a:lnTo>
                    <a:pt x="19" y="5989"/>
                  </a:lnTo>
                  <a:close/>
                  <a:moveTo>
                    <a:pt x="19" y="6219"/>
                  </a:moveTo>
                  <a:lnTo>
                    <a:pt x="19" y="6353"/>
                  </a:lnTo>
                  <a:lnTo>
                    <a:pt x="17" y="6361"/>
                  </a:lnTo>
                  <a:lnTo>
                    <a:pt x="9" y="6362"/>
                  </a:lnTo>
                  <a:lnTo>
                    <a:pt x="4" y="6361"/>
                  </a:lnTo>
                  <a:lnTo>
                    <a:pt x="0" y="6353"/>
                  </a:lnTo>
                  <a:lnTo>
                    <a:pt x="0" y="6219"/>
                  </a:lnTo>
                  <a:lnTo>
                    <a:pt x="4" y="6212"/>
                  </a:lnTo>
                  <a:lnTo>
                    <a:pt x="9" y="6210"/>
                  </a:lnTo>
                  <a:lnTo>
                    <a:pt x="17" y="6212"/>
                  </a:lnTo>
                  <a:lnTo>
                    <a:pt x="19" y="6219"/>
                  </a:lnTo>
                  <a:close/>
                  <a:moveTo>
                    <a:pt x="19" y="6449"/>
                  </a:moveTo>
                  <a:lnTo>
                    <a:pt x="19" y="6574"/>
                  </a:lnTo>
                  <a:lnTo>
                    <a:pt x="17" y="6581"/>
                  </a:lnTo>
                  <a:lnTo>
                    <a:pt x="9" y="6583"/>
                  </a:lnTo>
                  <a:lnTo>
                    <a:pt x="4" y="6581"/>
                  </a:lnTo>
                  <a:lnTo>
                    <a:pt x="0" y="6574"/>
                  </a:lnTo>
                  <a:lnTo>
                    <a:pt x="0" y="6449"/>
                  </a:lnTo>
                  <a:lnTo>
                    <a:pt x="4" y="6442"/>
                  </a:lnTo>
                  <a:lnTo>
                    <a:pt x="9" y="6440"/>
                  </a:lnTo>
                  <a:lnTo>
                    <a:pt x="17" y="6442"/>
                  </a:lnTo>
                  <a:lnTo>
                    <a:pt x="19" y="6449"/>
                  </a:lnTo>
                  <a:close/>
                </a:path>
              </a:pathLst>
            </a:custGeom>
            <a:solidFill>
              <a:srgbClr val="000000"/>
            </a:solidFill>
            <a:ln w="1">
              <a:solidFill>
                <a:srgbClr val="000000"/>
              </a:solidFill>
              <a:prstDash val="solid"/>
              <a:round/>
              <a:headEnd/>
              <a:tailEnd/>
            </a:ln>
          </p:spPr>
          <p:txBody>
            <a:bodyPr/>
            <a:lstStyle/>
            <a:p>
              <a:endParaRPr lang="en-US"/>
            </a:p>
          </p:txBody>
        </p:sp>
        <p:sp>
          <p:nvSpPr>
            <p:cNvPr id="33940" name="Freeform 258"/>
            <p:cNvSpPr>
              <a:spLocks noEditPoints="1"/>
            </p:cNvSpPr>
            <p:nvPr/>
          </p:nvSpPr>
          <p:spPr bwMode="auto">
            <a:xfrm>
              <a:off x="4331530" y="2216953"/>
              <a:ext cx="4763" cy="2089150"/>
            </a:xfrm>
            <a:custGeom>
              <a:avLst/>
              <a:gdLst>
                <a:gd name="T0" fmla="*/ 0 w 19"/>
                <a:gd name="T1" fmla="*/ 45382 h 6583"/>
                <a:gd name="T2" fmla="*/ 4763 w 19"/>
                <a:gd name="T3" fmla="*/ 2856 h 6583"/>
                <a:gd name="T4" fmla="*/ 0 w 19"/>
                <a:gd name="T5" fmla="*/ 118691 h 6583"/>
                <a:gd name="T6" fmla="*/ 4763 w 19"/>
                <a:gd name="T7" fmla="*/ 76165 h 6583"/>
                <a:gd name="T8" fmla="*/ 0 w 19"/>
                <a:gd name="T9" fmla="*/ 191683 h 6583"/>
                <a:gd name="T10" fmla="*/ 4763 w 19"/>
                <a:gd name="T11" fmla="*/ 149157 h 6583"/>
                <a:gd name="T12" fmla="*/ 0 w 19"/>
                <a:gd name="T13" fmla="*/ 264674 h 6583"/>
                <a:gd name="T14" fmla="*/ 4763 w 19"/>
                <a:gd name="T15" fmla="*/ 222149 h 6583"/>
                <a:gd name="T16" fmla="*/ 0 w 19"/>
                <a:gd name="T17" fmla="*/ 337666 h 6583"/>
                <a:gd name="T18" fmla="*/ 4763 w 19"/>
                <a:gd name="T19" fmla="*/ 295140 h 6583"/>
                <a:gd name="T20" fmla="*/ 0 w 19"/>
                <a:gd name="T21" fmla="*/ 410658 h 6583"/>
                <a:gd name="T22" fmla="*/ 4763 w 19"/>
                <a:gd name="T23" fmla="*/ 368132 h 6583"/>
                <a:gd name="T24" fmla="*/ 0 w 19"/>
                <a:gd name="T25" fmla="*/ 483649 h 6583"/>
                <a:gd name="T26" fmla="*/ 4763 w 19"/>
                <a:gd name="T27" fmla="*/ 441124 h 6583"/>
                <a:gd name="T28" fmla="*/ 0 w 19"/>
                <a:gd name="T29" fmla="*/ 556641 h 6583"/>
                <a:gd name="T30" fmla="*/ 4763 w 19"/>
                <a:gd name="T31" fmla="*/ 514116 h 6583"/>
                <a:gd name="T32" fmla="*/ 0 w 19"/>
                <a:gd name="T33" fmla="*/ 629633 h 6583"/>
                <a:gd name="T34" fmla="*/ 4763 w 19"/>
                <a:gd name="T35" fmla="*/ 586473 h 6583"/>
                <a:gd name="T36" fmla="*/ 0 w 19"/>
                <a:gd name="T37" fmla="*/ 702625 h 6583"/>
                <a:gd name="T38" fmla="*/ 4763 w 19"/>
                <a:gd name="T39" fmla="*/ 659782 h 6583"/>
                <a:gd name="T40" fmla="*/ 0 w 19"/>
                <a:gd name="T41" fmla="*/ 775299 h 6583"/>
                <a:gd name="T42" fmla="*/ 4763 w 19"/>
                <a:gd name="T43" fmla="*/ 732773 h 6583"/>
                <a:gd name="T44" fmla="*/ 0 w 19"/>
                <a:gd name="T45" fmla="*/ 848291 h 6583"/>
                <a:gd name="T46" fmla="*/ 4763 w 19"/>
                <a:gd name="T47" fmla="*/ 805765 h 6583"/>
                <a:gd name="T48" fmla="*/ 0 w 19"/>
                <a:gd name="T49" fmla="*/ 921282 h 6583"/>
                <a:gd name="T50" fmla="*/ 4763 w 19"/>
                <a:gd name="T51" fmla="*/ 878757 h 6583"/>
                <a:gd name="T52" fmla="*/ 0 w 19"/>
                <a:gd name="T53" fmla="*/ 994274 h 6583"/>
                <a:gd name="T54" fmla="*/ 4763 w 19"/>
                <a:gd name="T55" fmla="*/ 951749 h 6583"/>
                <a:gd name="T56" fmla="*/ 0 w 19"/>
                <a:gd name="T57" fmla="*/ 1067266 h 6583"/>
                <a:gd name="T58" fmla="*/ 4763 w 19"/>
                <a:gd name="T59" fmla="*/ 1024740 h 6583"/>
                <a:gd name="T60" fmla="*/ 0 w 19"/>
                <a:gd name="T61" fmla="*/ 1140258 h 6583"/>
                <a:gd name="T62" fmla="*/ 4763 w 19"/>
                <a:gd name="T63" fmla="*/ 1097732 h 6583"/>
                <a:gd name="T64" fmla="*/ 0 w 19"/>
                <a:gd name="T65" fmla="*/ 1213249 h 6583"/>
                <a:gd name="T66" fmla="*/ 4763 w 19"/>
                <a:gd name="T67" fmla="*/ 1170724 h 6583"/>
                <a:gd name="T68" fmla="*/ 0 w 19"/>
                <a:gd name="T69" fmla="*/ 1286241 h 6583"/>
                <a:gd name="T70" fmla="*/ 4763 w 19"/>
                <a:gd name="T71" fmla="*/ 1243715 h 6583"/>
                <a:gd name="T72" fmla="*/ 0 w 19"/>
                <a:gd name="T73" fmla="*/ 1359233 h 6583"/>
                <a:gd name="T74" fmla="*/ 4763 w 19"/>
                <a:gd name="T75" fmla="*/ 1317025 h 6583"/>
                <a:gd name="T76" fmla="*/ 0 w 19"/>
                <a:gd name="T77" fmla="*/ 1432542 h 6583"/>
                <a:gd name="T78" fmla="*/ 4763 w 19"/>
                <a:gd name="T79" fmla="*/ 1390016 h 6583"/>
                <a:gd name="T80" fmla="*/ 0 w 19"/>
                <a:gd name="T81" fmla="*/ 1505534 h 6583"/>
                <a:gd name="T82" fmla="*/ 4763 w 19"/>
                <a:gd name="T83" fmla="*/ 1463008 h 6583"/>
                <a:gd name="T84" fmla="*/ 0 w 19"/>
                <a:gd name="T85" fmla="*/ 1578525 h 6583"/>
                <a:gd name="T86" fmla="*/ 4763 w 19"/>
                <a:gd name="T87" fmla="*/ 1535365 h 6583"/>
                <a:gd name="T88" fmla="*/ 0 w 19"/>
                <a:gd name="T89" fmla="*/ 1650882 h 6583"/>
                <a:gd name="T90" fmla="*/ 4763 w 19"/>
                <a:gd name="T91" fmla="*/ 1608357 h 6583"/>
                <a:gd name="T92" fmla="*/ 0 w 19"/>
                <a:gd name="T93" fmla="*/ 1723874 h 6583"/>
                <a:gd name="T94" fmla="*/ 4763 w 19"/>
                <a:gd name="T95" fmla="*/ 1681348 h 6583"/>
                <a:gd name="T96" fmla="*/ 0 w 19"/>
                <a:gd name="T97" fmla="*/ 1796866 h 6583"/>
                <a:gd name="T98" fmla="*/ 4763 w 19"/>
                <a:gd name="T99" fmla="*/ 1754340 h 6583"/>
                <a:gd name="T100" fmla="*/ 0 w 19"/>
                <a:gd name="T101" fmla="*/ 1869857 h 6583"/>
                <a:gd name="T102" fmla="*/ 4763 w 19"/>
                <a:gd name="T103" fmla="*/ 1827332 h 6583"/>
                <a:gd name="T104" fmla="*/ 0 w 19"/>
                <a:gd name="T105" fmla="*/ 1942849 h 6583"/>
                <a:gd name="T106" fmla="*/ 4763 w 19"/>
                <a:gd name="T107" fmla="*/ 1900641 h 6583"/>
                <a:gd name="T108" fmla="*/ 0 w 19"/>
                <a:gd name="T109" fmla="*/ 2016158 h 6583"/>
                <a:gd name="T110" fmla="*/ 4763 w 19"/>
                <a:gd name="T111" fmla="*/ 1973633 h 6583"/>
                <a:gd name="T112" fmla="*/ 0 w 19"/>
                <a:gd name="T113" fmla="*/ 2085976 h 6583"/>
                <a:gd name="T114" fmla="*/ 4763 w 19"/>
                <a:gd name="T115" fmla="*/ 2046624 h 65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
                <a:gd name="T175" fmla="*/ 0 h 6583"/>
                <a:gd name="T176" fmla="*/ 19 w 19"/>
                <a:gd name="T177" fmla="*/ 6583 h 658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 h="6583">
                  <a:moveTo>
                    <a:pt x="19" y="9"/>
                  </a:moveTo>
                  <a:lnTo>
                    <a:pt x="19" y="143"/>
                  </a:lnTo>
                  <a:lnTo>
                    <a:pt x="17" y="151"/>
                  </a:lnTo>
                  <a:lnTo>
                    <a:pt x="10" y="153"/>
                  </a:lnTo>
                  <a:lnTo>
                    <a:pt x="4" y="151"/>
                  </a:lnTo>
                  <a:lnTo>
                    <a:pt x="0" y="143"/>
                  </a:lnTo>
                  <a:lnTo>
                    <a:pt x="0" y="9"/>
                  </a:lnTo>
                  <a:lnTo>
                    <a:pt x="4" y="4"/>
                  </a:lnTo>
                  <a:lnTo>
                    <a:pt x="10" y="0"/>
                  </a:lnTo>
                  <a:lnTo>
                    <a:pt x="17" y="4"/>
                  </a:lnTo>
                  <a:lnTo>
                    <a:pt x="19" y="9"/>
                  </a:lnTo>
                  <a:close/>
                  <a:moveTo>
                    <a:pt x="19" y="240"/>
                  </a:moveTo>
                  <a:lnTo>
                    <a:pt x="19" y="374"/>
                  </a:lnTo>
                  <a:lnTo>
                    <a:pt x="17" y="381"/>
                  </a:lnTo>
                  <a:lnTo>
                    <a:pt x="10" y="383"/>
                  </a:lnTo>
                  <a:lnTo>
                    <a:pt x="4" y="381"/>
                  </a:lnTo>
                  <a:lnTo>
                    <a:pt x="0" y="374"/>
                  </a:lnTo>
                  <a:lnTo>
                    <a:pt x="0" y="240"/>
                  </a:lnTo>
                  <a:lnTo>
                    <a:pt x="4" y="232"/>
                  </a:lnTo>
                  <a:lnTo>
                    <a:pt x="10" y="230"/>
                  </a:lnTo>
                  <a:lnTo>
                    <a:pt x="17" y="232"/>
                  </a:lnTo>
                  <a:lnTo>
                    <a:pt x="19" y="240"/>
                  </a:lnTo>
                  <a:close/>
                  <a:moveTo>
                    <a:pt x="19" y="470"/>
                  </a:moveTo>
                  <a:lnTo>
                    <a:pt x="19" y="604"/>
                  </a:lnTo>
                  <a:lnTo>
                    <a:pt x="17" y="611"/>
                  </a:lnTo>
                  <a:lnTo>
                    <a:pt x="10" y="613"/>
                  </a:lnTo>
                  <a:lnTo>
                    <a:pt x="4" y="611"/>
                  </a:lnTo>
                  <a:lnTo>
                    <a:pt x="0" y="604"/>
                  </a:lnTo>
                  <a:lnTo>
                    <a:pt x="0" y="470"/>
                  </a:lnTo>
                  <a:lnTo>
                    <a:pt x="4" y="462"/>
                  </a:lnTo>
                  <a:lnTo>
                    <a:pt x="10" y="460"/>
                  </a:lnTo>
                  <a:lnTo>
                    <a:pt x="17" y="462"/>
                  </a:lnTo>
                  <a:lnTo>
                    <a:pt x="19" y="470"/>
                  </a:lnTo>
                  <a:close/>
                  <a:moveTo>
                    <a:pt x="19" y="700"/>
                  </a:moveTo>
                  <a:lnTo>
                    <a:pt x="19" y="834"/>
                  </a:lnTo>
                  <a:lnTo>
                    <a:pt x="17" y="841"/>
                  </a:lnTo>
                  <a:lnTo>
                    <a:pt x="10" y="843"/>
                  </a:lnTo>
                  <a:lnTo>
                    <a:pt x="4" y="841"/>
                  </a:lnTo>
                  <a:lnTo>
                    <a:pt x="0" y="834"/>
                  </a:lnTo>
                  <a:lnTo>
                    <a:pt x="0" y="700"/>
                  </a:lnTo>
                  <a:lnTo>
                    <a:pt x="4" y="692"/>
                  </a:lnTo>
                  <a:lnTo>
                    <a:pt x="10" y="690"/>
                  </a:lnTo>
                  <a:lnTo>
                    <a:pt x="17" y="692"/>
                  </a:lnTo>
                  <a:lnTo>
                    <a:pt x="19" y="700"/>
                  </a:lnTo>
                  <a:close/>
                  <a:moveTo>
                    <a:pt x="19" y="930"/>
                  </a:moveTo>
                  <a:lnTo>
                    <a:pt x="19" y="1064"/>
                  </a:lnTo>
                  <a:lnTo>
                    <a:pt x="17" y="1069"/>
                  </a:lnTo>
                  <a:lnTo>
                    <a:pt x="10" y="1073"/>
                  </a:lnTo>
                  <a:lnTo>
                    <a:pt x="4" y="1069"/>
                  </a:lnTo>
                  <a:lnTo>
                    <a:pt x="0" y="1064"/>
                  </a:lnTo>
                  <a:lnTo>
                    <a:pt x="0" y="930"/>
                  </a:lnTo>
                  <a:lnTo>
                    <a:pt x="4" y="922"/>
                  </a:lnTo>
                  <a:lnTo>
                    <a:pt x="10" y="920"/>
                  </a:lnTo>
                  <a:lnTo>
                    <a:pt x="17" y="922"/>
                  </a:lnTo>
                  <a:lnTo>
                    <a:pt x="19" y="930"/>
                  </a:lnTo>
                  <a:close/>
                  <a:moveTo>
                    <a:pt x="19" y="1160"/>
                  </a:moveTo>
                  <a:lnTo>
                    <a:pt x="19" y="1294"/>
                  </a:lnTo>
                  <a:lnTo>
                    <a:pt x="17" y="1300"/>
                  </a:lnTo>
                  <a:lnTo>
                    <a:pt x="10" y="1303"/>
                  </a:lnTo>
                  <a:lnTo>
                    <a:pt x="4" y="1300"/>
                  </a:lnTo>
                  <a:lnTo>
                    <a:pt x="0" y="1294"/>
                  </a:lnTo>
                  <a:lnTo>
                    <a:pt x="0" y="1160"/>
                  </a:lnTo>
                  <a:lnTo>
                    <a:pt x="4" y="1152"/>
                  </a:lnTo>
                  <a:lnTo>
                    <a:pt x="10" y="1151"/>
                  </a:lnTo>
                  <a:lnTo>
                    <a:pt x="17" y="1152"/>
                  </a:lnTo>
                  <a:lnTo>
                    <a:pt x="19" y="1160"/>
                  </a:lnTo>
                  <a:close/>
                  <a:moveTo>
                    <a:pt x="19" y="1390"/>
                  </a:moveTo>
                  <a:lnTo>
                    <a:pt x="19" y="1524"/>
                  </a:lnTo>
                  <a:lnTo>
                    <a:pt x="17" y="1530"/>
                  </a:lnTo>
                  <a:lnTo>
                    <a:pt x="10" y="1533"/>
                  </a:lnTo>
                  <a:lnTo>
                    <a:pt x="4" y="1530"/>
                  </a:lnTo>
                  <a:lnTo>
                    <a:pt x="0" y="1524"/>
                  </a:lnTo>
                  <a:lnTo>
                    <a:pt x="0" y="1390"/>
                  </a:lnTo>
                  <a:lnTo>
                    <a:pt x="4" y="1383"/>
                  </a:lnTo>
                  <a:lnTo>
                    <a:pt x="10" y="1381"/>
                  </a:lnTo>
                  <a:lnTo>
                    <a:pt x="17" y="1383"/>
                  </a:lnTo>
                  <a:lnTo>
                    <a:pt x="19" y="1390"/>
                  </a:lnTo>
                  <a:close/>
                  <a:moveTo>
                    <a:pt x="19" y="1620"/>
                  </a:moveTo>
                  <a:lnTo>
                    <a:pt x="19" y="1754"/>
                  </a:lnTo>
                  <a:lnTo>
                    <a:pt x="17" y="1760"/>
                  </a:lnTo>
                  <a:lnTo>
                    <a:pt x="10" y="1764"/>
                  </a:lnTo>
                  <a:lnTo>
                    <a:pt x="4" y="1760"/>
                  </a:lnTo>
                  <a:lnTo>
                    <a:pt x="0" y="1754"/>
                  </a:lnTo>
                  <a:lnTo>
                    <a:pt x="0" y="1620"/>
                  </a:lnTo>
                  <a:lnTo>
                    <a:pt x="4" y="1613"/>
                  </a:lnTo>
                  <a:lnTo>
                    <a:pt x="10" y="1609"/>
                  </a:lnTo>
                  <a:lnTo>
                    <a:pt x="17" y="1613"/>
                  </a:lnTo>
                  <a:lnTo>
                    <a:pt x="19" y="1620"/>
                  </a:lnTo>
                  <a:close/>
                  <a:moveTo>
                    <a:pt x="19" y="1848"/>
                  </a:moveTo>
                  <a:lnTo>
                    <a:pt x="19" y="1984"/>
                  </a:lnTo>
                  <a:lnTo>
                    <a:pt x="17" y="1990"/>
                  </a:lnTo>
                  <a:lnTo>
                    <a:pt x="10" y="1994"/>
                  </a:lnTo>
                  <a:lnTo>
                    <a:pt x="4" y="1990"/>
                  </a:lnTo>
                  <a:lnTo>
                    <a:pt x="0" y="1984"/>
                  </a:lnTo>
                  <a:lnTo>
                    <a:pt x="0" y="1848"/>
                  </a:lnTo>
                  <a:lnTo>
                    <a:pt x="4" y="1843"/>
                  </a:lnTo>
                  <a:lnTo>
                    <a:pt x="10" y="1839"/>
                  </a:lnTo>
                  <a:lnTo>
                    <a:pt x="17" y="1843"/>
                  </a:lnTo>
                  <a:lnTo>
                    <a:pt x="19" y="1848"/>
                  </a:lnTo>
                  <a:close/>
                  <a:moveTo>
                    <a:pt x="19" y="2079"/>
                  </a:moveTo>
                  <a:lnTo>
                    <a:pt x="19" y="2214"/>
                  </a:lnTo>
                  <a:lnTo>
                    <a:pt x="17" y="2220"/>
                  </a:lnTo>
                  <a:lnTo>
                    <a:pt x="10" y="2224"/>
                  </a:lnTo>
                  <a:lnTo>
                    <a:pt x="4" y="2220"/>
                  </a:lnTo>
                  <a:lnTo>
                    <a:pt x="0" y="2214"/>
                  </a:lnTo>
                  <a:lnTo>
                    <a:pt x="0" y="2079"/>
                  </a:lnTo>
                  <a:lnTo>
                    <a:pt x="4" y="2073"/>
                  </a:lnTo>
                  <a:lnTo>
                    <a:pt x="10" y="2069"/>
                  </a:lnTo>
                  <a:lnTo>
                    <a:pt x="17" y="2073"/>
                  </a:lnTo>
                  <a:lnTo>
                    <a:pt x="19" y="2079"/>
                  </a:lnTo>
                  <a:close/>
                  <a:moveTo>
                    <a:pt x="19" y="2309"/>
                  </a:moveTo>
                  <a:lnTo>
                    <a:pt x="19" y="2443"/>
                  </a:lnTo>
                  <a:lnTo>
                    <a:pt x="17" y="2450"/>
                  </a:lnTo>
                  <a:lnTo>
                    <a:pt x="10" y="2454"/>
                  </a:lnTo>
                  <a:lnTo>
                    <a:pt x="4" y="2450"/>
                  </a:lnTo>
                  <a:lnTo>
                    <a:pt x="0" y="2443"/>
                  </a:lnTo>
                  <a:lnTo>
                    <a:pt x="0" y="2309"/>
                  </a:lnTo>
                  <a:lnTo>
                    <a:pt x="4" y="2303"/>
                  </a:lnTo>
                  <a:lnTo>
                    <a:pt x="10" y="2299"/>
                  </a:lnTo>
                  <a:lnTo>
                    <a:pt x="17" y="2303"/>
                  </a:lnTo>
                  <a:lnTo>
                    <a:pt x="19" y="2309"/>
                  </a:lnTo>
                  <a:close/>
                  <a:moveTo>
                    <a:pt x="19" y="2539"/>
                  </a:moveTo>
                  <a:lnTo>
                    <a:pt x="19" y="2673"/>
                  </a:lnTo>
                  <a:lnTo>
                    <a:pt x="17" y="2680"/>
                  </a:lnTo>
                  <a:lnTo>
                    <a:pt x="10" y="2682"/>
                  </a:lnTo>
                  <a:lnTo>
                    <a:pt x="4" y="2680"/>
                  </a:lnTo>
                  <a:lnTo>
                    <a:pt x="0" y="2673"/>
                  </a:lnTo>
                  <a:lnTo>
                    <a:pt x="0" y="2539"/>
                  </a:lnTo>
                  <a:lnTo>
                    <a:pt x="4" y="2533"/>
                  </a:lnTo>
                  <a:lnTo>
                    <a:pt x="10" y="2529"/>
                  </a:lnTo>
                  <a:lnTo>
                    <a:pt x="17" y="2533"/>
                  </a:lnTo>
                  <a:lnTo>
                    <a:pt x="19" y="2539"/>
                  </a:lnTo>
                  <a:close/>
                  <a:moveTo>
                    <a:pt x="19" y="2769"/>
                  </a:moveTo>
                  <a:lnTo>
                    <a:pt x="19" y="2903"/>
                  </a:lnTo>
                  <a:lnTo>
                    <a:pt x="17" y="2910"/>
                  </a:lnTo>
                  <a:lnTo>
                    <a:pt x="10" y="2912"/>
                  </a:lnTo>
                  <a:lnTo>
                    <a:pt x="4" y="2910"/>
                  </a:lnTo>
                  <a:lnTo>
                    <a:pt x="0" y="2903"/>
                  </a:lnTo>
                  <a:lnTo>
                    <a:pt x="0" y="2769"/>
                  </a:lnTo>
                  <a:lnTo>
                    <a:pt x="4" y="2763"/>
                  </a:lnTo>
                  <a:lnTo>
                    <a:pt x="10" y="2759"/>
                  </a:lnTo>
                  <a:lnTo>
                    <a:pt x="17" y="2763"/>
                  </a:lnTo>
                  <a:lnTo>
                    <a:pt x="19" y="2769"/>
                  </a:lnTo>
                  <a:close/>
                  <a:moveTo>
                    <a:pt x="19" y="2999"/>
                  </a:moveTo>
                  <a:lnTo>
                    <a:pt x="19" y="3133"/>
                  </a:lnTo>
                  <a:lnTo>
                    <a:pt x="17" y="3140"/>
                  </a:lnTo>
                  <a:lnTo>
                    <a:pt x="10" y="3142"/>
                  </a:lnTo>
                  <a:lnTo>
                    <a:pt x="4" y="3140"/>
                  </a:lnTo>
                  <a:lnTo>
                    <a:pt x="0" y="3133"/>
                  </a:lnTo>
                  <a:lnTo>
                    <a:pt x="0" y="2999"/>
                  </a:lnTo>
                  <a:lnTo>
                    <a:pt x="4" y="2993"/>
                  </a:lnTo>
                  <a:lnTo>
                    <a:pt x="10" y="2990"/>
                  </a:lnTo>
                  <a:lnTo>
                    <a:pt x="17" y="2993"/>
                  </a:lnTo>
                  <a:lnTo>
                    <a:pt x="19" y="2999"/>
                  </a:lnTo>
                  <a:close/>
                  <a:moveTo>
                    <a:pt x="19" y="3229"/>
                  </a:moveTo>
                  <a:lnTo>
                    <a:pt x="19" y="3363"/>
                  </a:lnTo>
                  <a:lnTo>
                    <a:pt x="17" y="3371"/>
                  </a:lnTo>
                  <a:lnTo>
                    <a:pt x="10" y="3372"/>
                  </a:lnTo>
                  <a:lnTo>
                    <a:pt x="4" y="3371"/>
                  </a:lnTo>
                  <a:lnTo>
                    <a:pt x="0" y="3363"/>
                  </a:lnTo>
                  <a:lnTo>
                    <a:pt x="0" y="3229"/>
                  </a:lnTo>
                  <a:lnTo>
                    <a:pt x="4" y="3222"/>
                  </a:lnTo>
                  <a:lnTo>
                    <a:pt x="10" y="3220"/>
                  </a:lnTo>
                  <a:lnTo>
                    <a:pt x="17" y="3222"/>
                  </a:lnTo>
                  <a:lnTo>
                    <a:pt x="19" y="3229"/>
                  </a:lnTo>
                  <a:close/>
                  <a:moveTo>
                    <a:pt x="19" y="3459"/>
                  </a:moveTo>
                  <a:lnTo>
                    <a:pt x="19" y="3593"/>
                  </a:lnTo>
                  <a:lnTo>
                    <a:pt x="17" y="3601"/>
                  </a:lnTo>
                  <a:lnTo>
                    <a:pt x="10" y="3603"/>
                  </a:lnTo>
                  <a:lnTo>
                    <a:pt x="4" y="3601"/>
                  </a:lnTo>
                  <a:lnTo>
                    <a:pt x="0" y="3593"/>
                  </a:lnTo>
                  <a:lnTo>
                    <a:pt x="0" y="3459"/>
                  </a:lnTo>
                  <a:lnTo>
                    <a:pt x="4" y="3452"/>
                  </a:lnTo>
                  <a:lnTo>
                    <a:pt x="10" y="3450"/>
                  </a:lnTo>
                  <a:lnTo>
                    <a:pt x="17" y="3452"/>
                  </a:lnTo>
                  <a:lnTo>
                    <a:pt x="19" y="3459"/>
                  </a:lnTo>
                  <a:close/>
                  <a:moveTo>
                    <a:pt x="19" y="3689"/>
                  </a:moveTo>
                  <a:lnTo>
                    <a:pt x="19" y="3823"/>
                  </a:lnTo>
                  <a:lnTo>
                    <a:pt x="17" y="3831"/>
                  </a:lnTo>
                  <a:lnTo>
                    <a:pt x="10" y="3833"/>
                  </a:lnTo>
                  <a:lnTo>
                    <a:pt x="4" y="3831"/>
                  </a:lnTo>
                  <a:lnTo>
                    <a:pt x="0" y="3823"/>
                  </a:lnTo>
                  <a:lnTo>
                    <a:pt x="0" y="3689"/>
                  </a:lnTo>
                  <a:lnTo>
                    <a:pt x="4" y="3682"/>
                  </a:lnTo>
                  <a:lnTo>
                    <a:pt x="10" y="3680"/>
                  </a:lnTo>
                  <a:lnTo>
                    <a:pt x="17" y="3682"/>
                  </a:lnTo>
                  <a:lnTo>
                    <a:pt x="19" y="3689"/>
                  </a:lnTo>
                  <a:close/>
                  <a:moveTo>
                    <a:pt x="19" y="3919"/>
                  </a:moveTo>
                  <a:lnTo>
                    <a:pt x="19" y="4053"/>
                  </a:lnTo>
                  <a:lnTo>
                    <a:pt x="17" y="4059"/>
                  </a:lnTo>
                  <a:lnTo>
                    <a:pt x="10" y="4063"/>
                  </a:lnTo>
                  <a:lnTo>
                    <a:pt x="4" y="4059"/>
                  </a:lnTo>
                  <a:lnTo>
                    <a:pt x="0" y="4053"/>
                  </a:lnTo>
                  <a:lnTo>
                    <a:pt x="0" y="3919"/>
                  </a:lnTo>
                  <a:lnTo>
                    <a:pt x="4" y="3912"/>
                  </a:lnTo>
                  <a:lnTo>
                    <a:pt x="10" y="3910"/>
                  </a:lnTo>
                  <a:lnTo>
                    <a:pt x="17" y="3912"/>
                  </a:lnTo>
                  <a:lnTo>
                    <a:pt x="19" y="3919"/>
                  </a:lnTo>
                  <a:close/>
                  <a:moveTo>
                    <a:pt x="19" y="4150"/>
                  </a:moveTo>
                  <a:lnTo>
                    <a:pt x="19" y="4283"/>
                  </a:lnTo>
                  <a:lnTo>
                    <a:pt x="17" y="4289"/>
                  </a:lnTo>
                  <a:lnTo>
                    <a:pt x="10" y="4293"/>
                  </a:lnTo>
                  <a:lnTo>
                    <a:pt x="4" y="4289"/>
                  </a:lnTo>
                  <a:lnTo>
                    <a:pt x="0" y="4283"/>
                  </a:lnTo>
                  <a:lnTo>
                    <a:pt x="0" y="4150"/>
                  </a:lnTo>
                  <a:lnTo>
                    <a:pt x="4" y="4142"/>
                  </a:lnTo>
                  <a:lnTo>
                    <a:pt x="10" y="4140"/>
                  </a:lnTo>
                  <a:lnTo>
                    <a:pt x="17" y="4142"/>
                  </a:lnTo>
                  <a:lnTo>
                    <a:pt x="19" y="4150"/>
                  </a:lnTo>
                  <a:close/>
                  <a:moveTo>
                    <a:pt x="19" y="4380"/>
                  </a:moveTo>
                  <a:lnTo>
                    <a:pt x="19" y="4514"/>
                  </a:lnTo>
                  <a:lnTo>
                    <a:pt x="17" y="4519"/>
                  </a:lnTo>
                  <a:lnTo>
                    <a:pt x="10" y="4523"/>
                  </a:lnTo>
                  <a:lnTo>
                    <a:pt x="4" y="4519"/>
                  </a:lnTo>
                  <a:lnTo>
                    <a:pt x="0" y="4514"/>
                  </a:lnTo>
                  <a:lnTo>
                    <a:pt x="0" y="4380"/>
                  </a:lnTo>
                  <a:lnTo>
                    <a:pt x="4" y="4372"/>
                  </a:lnTo>
                  <a:lnTo>
                    <a:pt x="10" y="4370"/>
                  </a:lnTo>
                  <a:lnTo>
                    <a:pt x="17" y="4372"/>
                  </a:lnTo>
                  <a:lnTo>
                    <a:pt x="19" y="4380"/>
                  </a:lnTo>
                  <a:close/>
                  <a:moveTo>
                    <a:pt x="19" y="4610"/>
                  </a:moveTo>
                  <a:lnTo>
                    <a:pt x="19" y="4744"/>
                  </a:lnTo>
                  <a:lnTo>
                    <a:pt x="17" y="4749"/>
                  </a:lnTo>
                  <a:lnTo>
                    <a:pt x="10" y="4753"/>
                  </a:lnTo>
                  <a:lnTo>
                    <a:pt x="4" y="4749"/>
                  </a:lnTo>
                  <a:lnTo>
                    <a:pt x="0" y="4744"/>
                  </a:lnTo>
                  <a:lnTo>
                    <a:pt x="0" y="4610"/>
                  </a:lnTo>
                  <a:lnTo>
                    <a:pt x="4" y="4602"/>
                  </a:lnTo>
                  <a:lnTo>
                    <a:pt x="10" y="4598"/>
                  </a:lnTo>
                  <a:lnTo>
                    <a:pt x="17" y="4602"/>
                  </a:lnTo>
                  <a:lnTo>
                    <a:pt x="19" y="4610"/>
                  </a:lnTo>
                  <a:close/>
                  <a:moveTo>
                    <a:pt x="19" y="4838"/>
                  </a:moveTo>
                  <a:lnTo>
                    <a:pt x="19" y="4974"/>
                  </a:lnTo>
                  <a:lnTo>
                    <a:pt x="17" y="4979"/>
                  </a:lnTo>
                  <a:lnTo>
                    <a:pt x="10" y="4983"/>
                  </a:lnTo>
                  <a:lnTo>
                    <a:pt x="4" y="4979"/>
                  </a:lnTo>
                  <a:lnTo>
                    <a:pt x="0" y="4974"/>
                  </a:lnTo>
                  <a:lnTo>
                    <a:pt x="0" y="4838"/>
                  </a:lnTo>
                  <a:lnTo>
                    <a:pt x="4" y="4832"/>
                  </a:lnTo>
                  <a:lnTo>
                    <a:pt x="10" y="4829"/>
                  </a:lnTo>
                  <a:lnTo>
                    <a:pt x="17" y="4832"/>
                  </a:lnTo>
                  <a:lnTo>
                    <a:pt x="19" y="4838"/>
                  </a:lnTo>
                  <a:close/>
                  <a:moveTo>
                    <a:pt x="19" y="5068"/>
                  </a:moveTo>
                  <a:lnTo>
                    <a:pt x="19" y="5202"/>
                  </a:lnTo>
                  <a:lnTo>
                    <a:pt x="17" y="5210"/>
                  </a:lnTo>
                  <a:lnTo>
                    <a:pt x="10" y="5213"/>
                  </a:lnTo>
                  <a:lnTo>
                    <a:pt x="4" y="5210"/>
                  </a:lnTo>
                  <a:lnTo>
                    <a:pt x="0" y="5202"/>
                  </a:lnTo>
                  <a:lnTo>
                    <a:pt x="0" y="5068"/>
                  </a:lnTo>
                  <a:lnTo>
                    <a:pt x="4" y="5062"/>
                  </a:lnTo>
                  <a:lnTo>
                    <a:pt x="10" y="5059"/>
                  </a:lnTo>
                  <a:lnTo>
                    <a:pt x="17" y="5062"/>
                  </a:lnTo>
                  <a:lnTo>
                    <a:pt x="19" y="5068"/>
                  </a:lnTo>
                  <a:close/>
                  <a:moveTo>
                    <a:pt x="19" y="5298"/>
                  </a:moveTo>
                  <a:lnTo>
                    <a:pt x="19" y="5432"/>
                  </a:lnTo>
                  <a:lnTo>
                    <a:pt x="17" y="5440"/>
                  </a:lnTo>
                  <a:lnTo>
                    <a:pt x="10" y="5442"/>
                  </a:lnTo>
                  <a:lnTo>
                    <a:pt x="4" y="5440"/>
                  </a:lnTo>
                  <a:lnTo>
                    <a:pt x="0" y="5432"/>
                  </a:lnTo>
                  <a:lnTo>
                    <a:pt x="0" y="5298"/>
                  </a:lnTo>
                  <a:lnTo>
                    <a:pt x="4" y="5293"/>
                  </a:lnTo>
                  <a:lnTo>
                    <a:pt x="10" y="5289"/>
                  </a:lnTo>
                  <a:lnTo>
                    <a:pt x="17" y="5293"/>
                  </a:lnTo>
                  <a:lnTo>
                    <a:pt x="19" y="5298"/>
                  </a:lnTo>
                  <a:close/>
                  <a:moveTo>
                    <a:pt x="19" y="5528"/>
                  </a:moveTo>
                  <a:lnTo>
                    <a:pt x="19" y="5662"/>
                  </a:lnTo>
                  <a:lnTo>
                    <a:pt x="17" y="5670"/>
                  </a:lnTo>
                  <a:lnTo>
                    <a:pt x="10" y="5672"/>
                  </a:lnTo>
                  <a:lnTo>
                    <a:pt x="4" y="5670"/>
                  </a:lnTo>
                  <a:lnTo>
                    <a:pt x="0" y="5662"/>
                  </a:lnTo>
                  <a:lnTo>
                    <a:pt x="0" y="5528"/>
                  </a:lnTo>
                  <a:lnTo>
                    <a:pt x="4" y="5523"/>
                  </a:lnTo>
                  <a:lnTo>
                    <a:pt x="10" y="5519"/>
                  </a:lnTo>
                  <a:lnTo>
                    <a:pt x="17" y="5523"/>
                  </a:lnTo>
                  <a:lnTo>
                    <a:pt x="19" y="5528"/>
                  </a:lnTo>
                  <a:close/>
                  <a:moveTo>
                    <a:pt x="19" y="5758"/>
                  </a:moveTo>
                  <a:lnTo>
                    <a:pt x="19" y="5892"/>
                  </a:lnTo>
                  <a:lnTo>
                    <a:pt x="17" y="5900"/>
                  </a:lnTo>
                  <a:lnTo>
                    <a:pt x="10" y="5902"/>
                  </a:lnTo>
                  <a:lnTo>
                    <a:pt x="4" y="5900"/>
                  </a:lnTo>
                  <a:lnTo>
                    <a:pt x="0" y="5892"/>
                  </a:lnTo>
                  <a:lnTo>
                    <a:pt x="0" y="5758"/>
                  </a:lnTo>
                  <a:lnTo>
                    <a:pt x="4" y="5753"/>
                  </a:lnTo>
                  <a:lnTo>
                    <a:pt x="10" y="5749"/>
                  </a:lnTo>
                  <a:lnTo>
                    <a:pt x="17" y="5753"/>
                  </a:lnTo>
                  <a:lnTo>
                    <a:pt x="19" y="5758"/>
                  </a:lnTo>
                  <a:close/>
                  <a:moveTo>
                    <a:pt x="19" y="5989"/>
                  </a:moveTo>
                  <a:lnTo>
                    <a:pt x="19" y="6122"/>
                  </a:lnTo>
                  <a:lnTo>
                    <a:pt x="17" y="6130"/>
                  </a:lnTo>
                  <a:lnTo>
                    <a:pt x="10" y="6132"/>
                  </a:lnTo>
                  <a:lnTo>
                    <a:pt x="4" y="6130"/>
                  </a:lnTo>
                  <a:lnTo>
                    <a:pt x="0" y="6122"/>
                  </a:lnTo>
                  <a:lnTo>
                    <a:pt x="0" y="5989"/>
                  </a:lnTo>
                  <a:lnTo>
                    <a:pt x="4" y="5981"/>
                  </a:lnTo>
                  <a:lnTo>
                    <a:pt x="10" y="5979"/>
                  </a:lnTo>
                  <a:lnTo>
                    <a:pt x="17" y="5981"/>
                  </a:lnTo>
                  <a:lnTo>
                    <a:pt x="19" y="5989"/>
                  </a:lnTo>
                  <a:close/>
                  <a:moveTo>
                    <a:pt x="19" y="6219"/>
                  </a:moveTo>
                  <a:lnTo>
                    <a:pt x="19" y="6353"/>
                  </a:lnTo>
                  <a:lnTo>
                    <a:pt x="17" y="6360"/>
                  </a:lnTo>
                  <a:lnTo>
                    <a:pt x="10" y="6362"/>
                  </a:lnTo>
                  <a:lnTo>
                    <a:pt x="4" y="6360"/>
                  </a:lnTo>
                  <a:lnTo>
                    <a:pt x="0" y="6353"/>
                  </a:lnTo>
                  <a:lnTo>
                    <a:pt x="0" y="6219"/>
                  </a:lnTo>
                  <a:lnTo>
                    <a:pt x="4" y="6211"/>
                  </a:lnTo>
                  <a:lnTo>
                    <a:pt x="10" y="6209"/>
                  </a:lnTo>
                  <a:lnTo>
                    <a:pt x="17" y="6211"/>
                  </a:lnTo>
                  <a:lnTo>
                    <a:pt x="19" y="6219"/>
                  </a:lnTo>
                  <a:close/>
                  <a:moveTo>
                    <a:pt x="19" y="6449"/>
                  </a:moveTo>
                  <a:lnTo>
                    <a:pt x="19" y="6573"/>
                  </a:lnTo>
                  <a:lnTo>
                    <a:pt x="17" y="6581"/>
                  </a:lnTo>
                  <a:lnTo>
                    <a:pt x="10" y="6583"/>
                  </a:lnTo>
                  <a:lnTo>
                    <a:pt x="4" y="6581"/>
                  </a:lnTo>
                  <a:lnTo>
                    <a:pt x="0" y="6573"/>
                  </a:lnTo>
                  <a:lnTo>
                    <a:pt x="0" y="6449"/>
                  </a:lnTo>
                  <a:lnTo>
                    <a:pt x="4" y="6441"/>
                  </a:lnTo>
                  <a:lnTo>
                    <a:pt x="10" y="6439"/>
                  </a:lnTo>
                  <a:lnTo>
                    <a:pt x="17" y="6441"/>
                  </a:lnTo>
                  <a:lnTo>
                    <a:pt x="19" y="6449"/>
                  </a:lnTo>
                  <a:close/>
                </a:path>
              </a:pathLst>
            </a:custGeom>
            <a:solidFill>
              <a:srgbClr val="000000"/>
            </a:solidFill>
            <a:ln w="1">
              <a:solidFill>
                <a:srgbClr val="000000"/>
              </a:solidFill>
              <a:prstDash val="solid"/>
              <a:round/>
              <a:headEnd/>
              <a:tailEnd/>
            </a:ln>
          </p:spPr>
          <p:txBody>
            <a:bodyPr/>
            <a:lstStyle/>
            <a:p>
              <a:endParaRPr lang="en-US"/>
            </a:p>
          </p:txBody>
        </p:sp>
        <p:sp>
          <p:nvSpPr>
            <p:cNvPr id="33941" name="Freeform 259"/>
            <p:cNvSpPr>
              <a:spLocks noEditPoints="1"/>
            </p:cNvSpPr>
            <p:nvPr/>
          </p:nvSpPr>
          <p:spPr bwMode="auto">
            <a:xfrm>
              <a:off x="6322255" y="2216953"/>
              <a:ext cx="4763" cy="2089150"/>
            </a:xfrm>
            <a:custGeom>
              <a:avLst/>
              <a:gdLst>
                <a:gd name="T0" fmla="*/ 0 w 21"/>
                <a:gd name="T1" fmla="*/ 45382 h 6583"/>
                <a:gd name="T2" fmla="*/ 4763 w 21"/>
                <a:gd name="T3" fmla="*/ 2856 h 6583"/>
                <a:gd name="T4" fmla="*/ 0 w 21"/>
                <a:gd name="T5" fmla="*/ 118691 h 6583"/>
                <a:gd name="T6" fmla="*/ 4763 w 21"/>
                <a:gd name="T7" fmla="*/ 76165 h 6583"/>
                <a:gd name="T8" fmla="*/ 0 w 21"/>
                <a:gd name="T9" fmla="*/ 191683 h 6583"/>
                <a:gd name="T10" fmla="*/ 4763 w 21"/>
                <a:gd name="T11" fmla="*/ 149157 h 6583"/>
                <a:gd name="T12" fmla="*/ 0 w 21"/>
                <a:gd name="T13" fmla="*/ 264674 h 6583"/>
                <a:gd name="T14" fmla="*/ 4763 w 21"/>
                <a:gd name="T15" fmla="*/ 222149 h 6583"/>
                <a:gd name="T16" fmla="*/ 0 w 21"/>
                <a:gd name="T17" fmla="*/ 337666 h 6583"/>
                <a:gd name="T18" fmla="*/ 4763 w 21"/>
                <a:gd name="T19" fmla="*/ 295140 h 6583"/>
                <a:gd name="T20" fmla="*/ 0 w 21"/>
                <a:gd name="T21" fmla="*/ 410658 h 6583"/>
                <a:gd name="T22" fmla="*/ 4763 w 21"/>
                <a:gd name="T23" fmla="*/ 368132 h 6583"/>
                <a:gd name="T24" fmla="*/ 0 w 21"/>
                <a:gd name="T25" fmla="*/ 483649 h 6583"/>
                <a:gd name="T26" fmla="*/ 4763 w 21"/>
                <a:gd name="T27" fmla="*/ 441124 h 6583"/>
                <a:gd name="T28" fmla="*/ 0 w 21"/>
                <a:gd name="T29" fmla="*/ 556641 h 6583"/>
                <a:gd name="T30" fmla="*/ 4763 w 21"/>
                <a:gd name="T31" fmla="*/ 514116 h 6583"/>
                <a:gd name="T32" fmla="*/ 0 w 21"/>
                <a:gd name="T33" fmla="*/ 629633 h 6583"/>
                <a:gd name="T34" fmla="*/ 4763 w 21"/>
                <a:gd name="T35" fmla="*/ 587107 h 6583"/>
                <a:gd name="T36" fmla="*/ 0 w 21"/>
                <a:gd name="T37" fmla="*/ 702625 h 6583"/>
                <a:gd name="T38" fmla="*/ 4763 w 21"/>
                <a:gd name="T39" fmla="*/ 660099 h 6583"/>
                <a:gd name="T40" fmla="*/ 0 w 21"/>
                <a:gd name="T41" fmla="*/ 775616 h 6583"/>
                <a:gd name="T42" fmla="*/ 4763 w 21"/>
                <a:gd name="T43" fmla="*/ 733408 h 6583"/>
                <a:gd name="T44" fmla="*/ 0 w 21"/>
                <a:gd name="T45" fmla="*/ 848925 h 6583"/>
                <a:gd name="T46" fmla="*/ 4763 w 21"/>
                <a:gd name="T47" fmla="*/ 805765 h 6583"/>
                <a:gd name="T48" fmla="*/ 0 w 21"/>
                <a:gd name="T49" fmla="*/ 921917 h 6583"/>
                <a:gd name="T50" fmla="*/ 4763 w 21"/>
                <a:gd name="T51" fmla="*/ 878757 h 6583"/>
                <a:gd name="T52" fmla="*/ 0 w 21"/>
                <a:gd name="T53" fmla="*/ 994274 h 6583"/>
                <a:gd name="T54" fmla="*/ 4763 w 21"/>
                <a:gd name="T55" fmla="*/ 951749 h 6583"/>
                <a:gd name="T56" fmla="*/ 0 w 21"/>
                <a:gd name="T57" fmla="*/ 1067266 h 6583"/>
                <a:gd name="T58" fmla="*/ 4763 w 21"/>
                <a:gd name="T59" fmla="*/ 1024740 h 6583"/>
                <a:gd name="T60" fmla="*/ 0 w 21"/>
                <a:gd name="T61" fmla="*/ 1140258 h 6583"/>
                <a:gd name="T62" fmla="*/ 4763 w 21"/>
                <a:gd name="T63" fmla="*/ 1097732 h 6583"/>
                <a:gd name="T64" fmla="*/ 0 w 21"/>
                <a:gd name="T65" fmla="*/ 1213249 h 6583"/>
                <a:gd name="T66" fmla="*/ 4763 w 21"/>
                <a:gd name="T67" fmla="*/ 1170724 h 6583"/>
                <a:gd name="T68" fmla="*/ 0 w 21"/>
                <a:gd name="T69" fmla="*/ 1286241 h 6583"/>
                <a:gd name="T70" fmla="*/ 4763 w 21"/>
                <a:gd name="T71" fmla="*/ 1243715 h 6583"/>
                <a:gd name="T72" fmla="*/ 0 w 21"/>
                <a:gd name="T73" fmla="*/ 1359233 h 6583"/>
                <a:gd name="T74" fmla="*/ 4763 w 21"/>
                <a:gd name="T75" fmla="*/ 1317025 h 6583"/>
                <a:gd name="T76" fmla="*/ 0 w 21"/>
                <a:gd name="T77" fmla="*/ 1432542 h 6583"/>
                <a:gd name="T78" fmla="*/ 4763 w 21"/>
                <a:gd name="T79" fmla="*/ 1390016 h 6583"/>
                <a:gd name="T80" fmla="*/ 0 w 21"/>
                <a:gd name="T81" fmla="*/ 1505534 h 6583"/>
                <a:gd name="T82" fmla="*/ 4763 w 21"/>
                <a:gd name="T83" fmla="*/ 1463008 h 6583"/>
                <a:gd name="T84" fmla="*/ 0 w 21"/>
                <a:gd name="T85" fmla="*/ 1578525 h 6583"/>
                <a:gd name="T86" fmla="*/ 4763 w 21"/>
                <a:gd name="T87" fmla="*/ 1536000 h 6583"/>
                <a:gd name="T88" fmla="*/ 0 w 21"/>
                <a:gd name="T89" fmla="*/ 1651517 h 6583"/>
                <a:gd name="T90" fmla="*/ 4763 w 21"/>
                <a:gd name="T91" fmla="*/ 1608991 h 6583"/>
                <a:gd name="T92" fmla="*/ 0 w 21"/>
                <a:gd name="T93" fmla="*/ 1724509 h 6583"/>
                <a:gd name="T94" fmla="*/ 4763 w 21"/>
                <a:gd name="T95" fmla="*/ 1681983 h 6583"/>
                <a:gd name="T96" fmla="*/ 0 w 21"/>
                <a:gd name="T97" fmla="*/ 1797500 h 6583"/>
                <a:gd name="T98" fmla="*/ 4763 w 21"/>
                <a:gd name="T99" fmla="*/ 1754340 h 6583"/>
                <a:gd name="T100" fmla="*/ 0 w 21"/>
                <a:gd name="T101" fmla="*/ 1869857 h 6583"/>
                <a:gd name="T102" fmla="*/ 4763 w 21"/>
                <a:gd name="T103" fmla="*/ 1827332 h 6583"/>
                <a:gd name="T104" fmla="*/ 0 w 21"/>
                <a:gd name="T105" fmla="*/ 1942849 h 6583"/>
                <a:gd name="T106" fmla="*/ 4763 w 21"/>
                <a:gd name="T107" fmla="*/ 1900641 h 6583"/>
                <a:gd name="T108" fmla="*/ 0 w 21"/>
                <a:gd name="T109" fmla="*/ 2016158 h 6583"/>
                <a:gd name="T110" fmla="*/ 4763 w 21"/>
                <a:gd name="T111" fmla="*/ 1973633 h 6583"/>
                <a:gd name="T112" fmla="*/ 0 w 21"/>
                <a:gd name="T113" fmla="*/ 2085976 h 6583"/>
                <a:gd name="T114" fmla="*/ 4763 w 21"/>
                <a:gd name="T115" fmla="*/ 2046624 h 65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1"/>
                <a:gd name="T175" fmla="*/ 0 h 6583"/>
                <a:gd name="T176" fmla="*/ 21 w 21"/>
                <a:gd name="T177" fmla="*/ 6583 h 658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1" h="6583">
                  <a:moveTo>
                    <a:pt x="21" y="9"/>
                  </a:moveTo>
                  <a:lnTo>
                    <a:pt x="21" y="143"/>
                  </a:lnTo>
                  <a:lnTo>
                    <a:pt x="17" y="151"/>
                  </a:lnTo>
                  <a:lnTo>
                    <a:pt x="11" y="155"/>
                  </a:lnTo>
                  <a:lnTo>
                    <a:pt x="4" y="151"/>
                  </a:lnTo>
                  <a:lnTo>
                    <a:pt x="0" y="143"/>
                  </a:lnTo>
                  <a:lnTo>
                    <a:pt x="0" y="9"/>
                  </a:lnTo>
                  <a:lnTo>
                    <a:pt x="4" y="4"/>
                  </a:lnTo>
                  <a:lnTo>
                    <a:pt x="11" y="0"/>
                  </a:lnTo>
                  <a:lnTo>
                    <a:pt x="17" y="4"/>
                  </a:lnTo>
                  <a:lnTo>
                    <a:pt x="21" y="9"/>
                  </a:lnTo>
                  <a:close/>
                  <a:moveTo>
                    <a:pt x="21" y="240"/>
                  </a:moveTo>
                  <a:lnTo>
                    <a:pt x="21" y="374"/>
                  </a:lnTo>
                  <a:lnTo>
                    <a:pt x="17" y="381"/>
                  </a:lnTo>
                  <a:lnTo>
                    <a:pt x="11" y="383"/>
                  </a:lnTo>
                  <a:lnTo>
                    <a:pt x="4" y="381"/>
                  </a:lnTo>
                  <a:lnTo>
                    <a:pt x="0" y="374"/>
                  </a:lnTo>
                  <a:lnTo>
                    <a:pt x="0" y="240"/>
                  </a:lnTo>
                  <a:lnTo>
                    <a:pt x="4" y="234"/>
                  </a:lnTo>
                  <a:lnTo>
                    <a:pt x="11" y="230"/>
                  </a:lnTo>
                  <a:lnTo>
                    <a:pt x="17" y="234"/>
                  </a:lnTo>
                  <a:lnTo>
                    <a:pt x="21" y="240"/>
                  </a:lnTo>
                  <a:close/>
                  <a:moveTo>
                    <a:pt x="21" y="470"/>
                  </a:moveTo>
                  <a:lnTo>
                    <a:pt x="21" y="604"/>
                  </a:lnTo>
                  <a:lnTo>
                    <a:pt x="17" y="611"/>
                  </a:lnTo>
                  <a:lnTo>
                    <a:pt x="11" y="613"/>
                  </a:lnTo>
                  <a:lnTo>
                    <a:pt x="4" y="611"/>
                  </a:lnTo>
                  <a:lnTo>
                    <a:pt x="0" y="604"/>
                  </a:lnTo>
                  <a:lnTo>
                    <a:pt x="0" y="470"/>
                  </a:lnTo>
                  <a:lnTo>
                    <a:pt x="4" y="464"/>
                  </a:lnTo>
                  <a:lnTo>
                    <a:pt x="11" y="460"/>
                  </a:lnTo>
                  <a:lnTo>
                    <a:pt x="17" y="464"/>
                  </a:lnTo>
                  <a:lnTo>
                    <a:pt x="21" y="470"/>
                  </a:lnTo>
                  <a:close/>
                  <a:moveTo>
                    <a:pt x="21" y="700"/>
                  </a:moveTo>
                  <a:lnTo>
                    <a:pt x="21" y="834"/>
                  </a:lnTo>
                  <a:lnTo>
                    <a:pt x="17" y="841"/>
                  </a:lnTo>
                  <a:lnTo>
                    <a:pt x="11" y="843"/>
                  </a:lnTo>
                  <a:lnTo>
                    <a:pt x="4" y="841"/>
                  </a:lnTo>
                  <a:lnTo>
                    <a:pt x="0" y="834"/>
                  </a:lnTo>
                  <a:lnTo>
                    <a:pt x="0" y="700"/>
                  </a:lnTo>
                  <a:lnTo>
                    <a:pt x="4" y="694"/>
                  </a:lnTo>
                  <a:lnTo>
                    <a:pt x="11" y="690"/>
                  </a:lnTo>
                  <a:lnTo>
                    <a:pt x="17" y="694"/>
                  </a:lnTo>
                  <a:lnTo>
                    <a:pt x="21" y="700"/>
                  </a:lnTo>
                  <a:close/>
                  <a:moveTo>
                    <a:pt x="21" y="930"/>
                  </a:moveTo>
                  <a:lnTo>
                    <a:pt x="21" y="1064"/>
                  </a:lnTo>
                  <a:lnTo>
                    <a:pt x="17" y="1071"/>
                  </a:lnTo>
                  <a:lnTo>
                    <a:pt x="11" y="1073"/>
                  </a:lnTo>
                  <a:lnTo>
                    <a:pt x="4" y="1071"/>
                  </a:lnTo>
                  <a:lnTo>
                    <a:pt x="0" y="1064"/>
                  </a:lnTo>
                  <a:lnTo>
                    <a:pt x="0" y="930"/>
                  </a:lnTo>
                  <a:lnTo>
                    <a:pt x="4" y="922"/>
                  </a:lnTo>
                  <a:lnTo>
                    <a:pt x="11" y="920"/>
                  </a:lnTo>
                  <a:lnTo>
                    <a:pt x="17" y="922"/>
                  </a:lnTo>
                  <a:lnTo>
                    <a:pt x="21" y="930"/>
                  </a:lnTo>
                  <a:close/>
                  <a:moveTo>
                    <a:pt x="21" y="1160"/>
                  </a:moveTo>
                  <a:lnTo>
                    <a:pt x="21" y="1294"/>
                  </a:lnTo>
                  <a:lnTo>
                    <a:pt x="17" y="1301"/>
                  </a:lnTo>
                  <a:lnTo>
                    <a:pt x="11" y="1303"/>
                  </a:lnTo>
                  <a:lnTo>
                    <a:pt x="4" y="1301"/>
                  </a:lnTo>
                  <a:lnTo>
                    <a:pt x="0" y="1294"/>
                  </a:lnTo>
                  <a:lnTo>
                    <a:pt x="0" y="1160"/>
                  </a:lnTo>
                  <a:lnTo>
                    <a:pt x="4" y="1152"/>
                  </a:lnTo>
                  <a:lnTo>
                    <a:pt x="11" y="1151"/>
                  </a:lnTo>
                  <a:lnTo>
                    <a:pt x="17" y="1152"/>
                  </a:lnTo>
                  <a:lnTo>
                    <a:pt x="21" y="1160"/>
                  </a:lnTo>
                  <a:close/>
                  <a:moveTo>
                    <a:pt x="21" y="1390"/>
                  </a:moveTo>
                  <a:lnTo>
                    <a:pt x="21" y="1524"/>
                  </a:lnTo>
                  <a:lnTo>
                    <a:pt x="17" y="1532"/>
                  </a:lnTo>
                  <a:lnTo>
                    <a:pt x="11" y="1533"/>
                  </a:lnTo>
                  <a:lnTo>
                    <a:pt x="4" y="1532"/>
                  </a:lnTo>
                  <a:lnTo>
                    <a:pt x="0" y="1524"/>
                  </a:lnTo>
                  <a:lnTo>
                    <a:pt x="0" y="1390"/>
                  </a:lnTo>
                  <a:lnTo>
                    <a:pt x="4" y="1383"/>
                  </a:lnTo>
                  <a:lnTo>
                    <a:pt x="11" y="1381"/>
                  </a:lnTo>
                  <a:lnTo>
                    <a:pt x="17" y="1383"/>
                  </a:lnTo>
                  <a:lnTo>
                    <a:pt x="21" y="1390"/>
                  </a:lnTo>
                  <a:close/>
                  <a:moveTo>
                    <a:pt x="21" y="1620"/>
                  </a:moveTo>
                  <a:lnTo>
                    <a:pt x="21" y="1754"/>
                  </a:lnTo>
                  <a:lnTo>
                    <a:pt x="17" y="1760"/>
                  </a:lnTo>
                  <a:lnTo>
                    <a:pt x="11" y="1764"/>
                  </a:lnTo>
                  <a:lnTo>
                    <a:pt x="4" y="1760"/>
                  </a:lnTo>
                  <a:lnTo>
                    <a:pt x="0" y="1754"/>
                  </a:lnTo>
                  <a:lnTo>
                    <a:pt x="0" y="1620"/>
                  </a:lnTo>
                  <a:lnTo>
                    <a:pt x="4" y="1613"/>
                  </a:lnTo>
                  <a:lnTo>
                    <a:pt x="11" y="1611"/>
                  </a:lnTo>
                  <a:lnTo>
                    <a:pt x="17" y="1613"/>
                  </a:lnTo>
                  <a:lnTo>
                    <a:pt x="21" y="1620"/>
                  </a:lnTo>
                  <a:close/>
                  <a:moveTo>
                    <a:pt x="21" y="1850"/>
                  </a:moveTo>
                  <a:lnTo>
                    <a:pt x="21" y="1984"/>
                  </a:lnTo>
                  <a:lnTo>
                    <a:pt x="17" y="1990"/>
                  </a:lnTo>
                  <a:lnTo>
                    <a:pt x="11" y="1994"/>
                  </a:lnTo>
                  <a:lnTo>
                    <a:pt x="4" y="1990"/>
                  </a:lnTo>
                  <a:lnTo>
                    <a:pt x="0" y="1984"/>
                  </a:lnTo>
                  <a:lnTo>
                    <a:pt x="0" y="1850"/>
                  </a:lnTo>
                  <a:lnTo>
                    <a:pt x="4" y="1843"/>
                  </a:lnTo>
                  <a:lnTo>
                    <a:pt x="11" y="1841"/>
                  </a:lnTo>
                  <a:lnTo>
                    <a:pt x="17" y="1843"/>
                  </a:lnTo>
                  <a:lnTo>
                    <a:pt x="21" y="1850"/>
                  </a:lnTo>
                  <a:close/>
                  <a:moveTo>
                    <a:pt x="21" y="2080"/>
                  </a:moveTo>
                  <a:lnTo>
                    <a:pt x="21" y="2214"/>
                  </a:lnTo>
                  <a:lnTo>
                    <a:pt x="17" y="2220"/>
                  </a:lnTo>
                  <a:lnTo>
                    <a:pt x="11" y="2224"/>
                  </a:lnTo>
                  <a:lnTo>
                    <a:pt x="4" y="2220"/>
                  </a:lnTo>
                  <a:lnTo>
                    <a:pt x="0" y="2214"/>
                  </a:lnTo>
                  <a:lnTo>
                    <a:pt x="0" y="2080"/>
                  </a:lnTo>
                  <a:lnTo>
                    <a:pt x="4" y="2073"/>
                  </a:lnTo>
                  <a:lnTo>
                    <a:pt x="11" y="2071"/>
                  </a:lnTo>
                  <a:lnTo>
                    <a:pt x="17" y="2073"/>
                  </a:lnTo>
                  <a:lnTo>
                    <a:pt x="21" y="2080"/>
                  </a:lnTo>
                  <a:close/>
                  <a:moveTo>
                    <a:pt x="21" y="2311"/>
                  </a:moveTo>
                  <a:lnTo>
                    <a:pt x="21" y="2444"/>
                  </a:lnTo>
                  <a:lnTo>
                    <a:pt x="17" y="2450"/>
                  </a:lnTo>
                  <a:lnTo>
                    <a:pt x="11" y="2454"/>
                  </a:lnTo>
                  <a:lnTo>
                    <a:pt x="4" y="2450"/>
                  </a:lnTo>
                  <a:lnTo>
                    <a:pt x="0" y="2444"/>
                  </a:lnTo>
                  <a:lnTo>
                    <a:pt x="0" y="2311"/>
                  </a:lnTo>
                  <a:lnTo>
                    <a:pt x="4" y="2303"/>
                  </a:lnTo>
                  <a:lnTo>
                    <a:pt x="11" y="2299"/>
                  </a:lnTo>
                  <a:lnTo>
                    <a:pt x="17" y="2303"/>
                  </a:lnTo>
                  <a:lnTo>
                    <a:pt x="21" y="2311"/>
                  </a:lnTo>
                  <a:close/>
                  <a:moveTo>
                    <a:pt x="21" y="2539"/>
                  </a:moveTo>
                  <a:lnTo>
                    <a:pt x="21" y="2675"/>
                  </a:lnTo>
                  <a:lnTo>
                    <a:pt x="17" y="2680"/>
                  </a:lnTo>
                  <a:lnTo>
                    <a:pt x="11" y="2684"/>
                  </a:lnTo>
                  <a:lnTo>
                    <a:pt x="4" y="2680"/>
                  </a:lnTo>
                  <a:lnTo>
                    <a:pt x="0" y="2675"/>
                  </a:lnTo>
                  <a:lnTo>
                    <a:pt x="0" y="2539"/>
                  </a:lnTo>
                  <a:lnTo>
                    <a:pt x="4" y="2533"/>
                  </a:lnTo>
                  <a:lnTo>
                    <a:pt x="11" y="2529"/>
                  </a:lnTo>
                  <a:lnTo>
                    <a:pt x="17" y="2533"/>
                  </a:lnTo>
                  <a:lnTo>
                    <a:pt x="21" y="2539"/>
                  </a:lnTo>
                  <a:close/>
                  <a:moveTo>
                    <a:pt x="21" y="2769"/>
                  </a:moveTo>
                  <a:lnTo>
                    <a:pt x="21" y="2905"/>
                  </a:lnTo>
                  <a:lnTo>
                    <a:pt x="17" y="2910"/>
                  </a:lnTo>
                  <a:lnTo>
                    <a:pt x="11" y="2914"/>
                  </a:lnTo>
                  <a:lnTo>
                    <a:pt x="4" y="2910"/>
                  </a:lnTo>
                  <a:lnTo>
                    <a:pt x="0" y="2905"/>
                  </a:lnTo>
                  <a:lnTo>
                    <a:pt x="0" y="2769"/>
                  </a:lnTo>
                  <a:lnTo>
                    <a:pt x="4" y="2763"/>
                  </a:lnTo>
                  <a:lnTo>
                    <a:pt x="11" y="2759"/>
                  </a:lnTo>
                  <a:lnTo>
                    <a:pt x="17" y="2763"/>
                  </a:lnTo>
                  <a:lnTo>
                    <a:pt x="21" y="2769"/>
                  </a:lnTo>
                  <a:close/>
                  <a:moveTo>
                    <a:pt x="21" y="2999"/>
                  </a:moveTo>
                  <a:lnTo>
                    <a:pt x="21" y="3133"/>
                  </a:lnTo>
                  <a:lnTo>
                    <a:pt x="17" y="3140"/>
                  </a:lnTo>
                  <a:lnTo>
                    <a:pt x="11" y="3144"/>
                  </a:lnTo>
                  <a:lnTo>
                    <a:pt x="4" y="3140"/>
                  </a:lnTo>
                  <a:lnTo>
                    <a:pt x="0" y="3133"/>
                  </a:lnTo>
                  <a:lnTo>
                    <a:pt x="0" y="2999"/>
                  </a:lnTo>
                  <a:lnTo>
                    <a:pt x="4" y="2993"/>
                  </a:lnTo>
                  <a:lnTo>
                    <a:pt x="11" y="2990"/>
                  </a:lnTo>
                  <a:lnTo>
                    <a:pt x="17" y="2993"/>
                  </a:lnTo>
                  <a:lnTo>
                    <a:pt x="21" y="2999"/>
                  </a:lnTo>
                  <a:close/>
                  <a:moveTo>
                    <a:pt x="21" y="3229"/>
                  </a:moveTo>
                  <a:lnTo>
                    <a:pt x="21" y="3363"/>
                  </a:lnTo>
                  <a:lnTo>
                    <a:pt x="17" y="3371"/>
                  </a:lnTo>
                  <a:lnTo>
                    <a:pt x="11" y="3372"/>
                  </a:lnTo>
                  <a:lnTo>
                    <a:pt x="4" y="3371"/>
                  </a:lnTo>
                  <a:lnTo>
                    <a:pt x="0" y="3363"/>
                  </a:lnTo>
                  <a:lnTo>
                    <a:pt x="0" y="3229"/>
                  </a:lnTo>
                  <a:lnTo>
                    <a:pt x="4" y="3223"/>
                  </a:lnTo>
                  <a:lnTo>
                    <a:pt x="11" y="3220"/>
                  </a:lnTo>
                  <a:lnTo>
                    <a:pt x="17" y="3223"/>
                  </a:lnTo>
                  <a:lnTo>
                    <a:pt x="21" y="3229"/>
                  </a:lnTo>
                  <a:close/>
                  <a:moveTo>
                    <a:pt x="21" y="3459"/>
                  </a:moveTo>
                  <a:lnTo>
                    <a:pt x="21" y="3593"/>
                  </a:lnTo>
                  <a:lnTo>
                    <a:pt x="17" y="3601"/>
                  </a:lnTo>
                  <a:lnTo>
                    <a:pt x="11" y="3603"/>
                  </a:lnTo>
                  <a:lnTo>
                    <a:pt x="4" y="3601"/>
                  </a:lnTo>
                  <a:lnTo>
                    <a:pt x="0" y="3593"/>
                  </a:lnTo>
                  <a:lnTo>
                    <a:pt x="0" y="3459"/>
                  </a:lnTo>
                  <a:lnTo>
                    <a:pt x="4" y="3454"/>
                  </a:lnTo>
                  <a:lnTo>
                    <a:pt x="11" y="3450"/>
                  </a:lnTo>
                  <a:lnTo>
                    <a:pt x="17" y="3454"/>
                  </a:lnTo>
                  <a:lnTo>
                    <a:pt x="21" y="3459"/>
                  </a:lnTo>
                  <a:close/>
                  <a:moveTo>
                    <a:pt x="21" y="3689"/>
                  </a:moveTo>
                  <a:lnTo>
                    <a:pt x="21" y="3823"/>
                  </a:lnTo>
                  <a:lnTo>
                    <a:pt x="17" y="3831"/>
                  </a:lnTo>
                  <a:lnTo>
                    <a:pt x="11" y="3833"/>
                  </a:lnTo>
                  <a:lnTo>
                    <a:pt x="4" y="3831"/>
                  </a:lnTo>
                  <a:lnTo>
                    <a:pt x="0" y="3823"/>
                  </a:lnTo>
                  <a:lnTo>
                    <a:pt x="0" y="3689"/>
                  </a:lnTo>
                  <a:lnTo>
                    <a:pt x="4" y="3682"/>
                  </a:lnTo>
                  <a:lnTo>
                    <a:pt x="11" y="3680"/>
                  </a:lnTo>
                  <a:lnTo>
                    <a:pt x="17" y="3682"/>
                  </a:lnTo>
                  <a:lnTo>
                    <a:pt x="21" y="3689"/>
                  </a:lnTo>
                  <a:close/>
                  <a:moveTo>
                    <a:pt x="21" y="3919"/>
                  </a:moveTo>
                  <a:lnTo>
                    <a:pt x="21" y="4053"/>
                  </a:lnTo>
                  <a:lnTo>
                    <a:pt x="17" y="4061"/>
                  </a:lnTo>
                  <a:lnTo>
                    <a:pt x="11" y="4063"/>
                  </a:lnTo>
                  <a:lnTo>
                    <a:pt x="4" y="4061"/>
                  </a:lnTo>
                  <a:lnTo>
                    <a:pt x="0" y="4053"/>
                  </a:lnTo>
                  <a:lnTo>
                    <a:pt x="0" y="3919"/>
                  </a:lnTo>
                  <a:lnTo>
                    <a:pt x="4" y="3912"/>
                  </a:lnTo>
                  <a:lnTo>
                    <a:pt x="11" y="3910"/>
                  </a:lnTo>
                  <a:lnTo>
                    <a:pt x="17" y="3912"/>
                  </a:lnTo>
                  <a:lnTo>
                    <a:pt x="21" y="3919"/>
                  </a:lnTo>
                  <a:close/>
                  <a:moveTo>
                    <a:pt x="21" y="4150"/>
                  </a:moveTo>
                  <a:lnTo>
                    <a:pt x="21" y="4283"/>
                  </a:lnTo>
                  <a:lnTo>
                    <a:pt x="17" y="4291"/>
                  </a:lnTo>
                  <a:lnTo>
                    <a:pt x="11" y="4293"/>
                  </a:lnTo>
                  <a:lnTo>
                    <a:pt x="4" y="4291"/>
                  </a:lnTo>
                  <a:lnTo>
                    <a:pt x="0" y="4283"/>
                  </a:lnTo>
                  <a:lnTo>
                    <a:pt x="0" y="4150"/>
                  </a:lnTo>
                  <a:lnTo>
                    <a:pt x="4" y="4142"/>
                  </a:lnTo>
                  <a:lnTo>
                    <a:pt x="11" y="4140"/>
                  </a:lnTo>
                  <a:lnTo>
                    <a:pt x="17" y="4142"/>
                  </a:lnTo>
                  <a:lnTo>
                    <a:pt x="21" y="4150"/>
                  </a:lnTo>
                  <a:close/>
                  <a:moveTo>
                    <a:pt x="21" y="4380"/>
                  </a:moveTo>
                  <a:lnTo>
                    <a:pt x="21" y="4514"/>
                  </a:lnTo>
                  <a:lnTo>
                    <a:pt x="17" y="4521"/>
                  </a:lnTo>
                  <a:lnTo>
                    <a:pt x="11" y="4523"/>
                  </a:lnTo>
                  <a:lnTo>
                    <a:pt x="4" y="4521"/>
                  </a:lnTo>
                  <a:lnTo>
                    <a:pt x="0" y="4514"/>
                  </a:lnTo>
                  <a:lnTo>
                    <a:pt x="0" y="4380"/>
                  </a:lnTo>
                  <a:lnTo>
                    <a:pt x="4" y="4372"/>
                  </a:lnTo>
                  <a:lnTo>
                    <a:pt x="11" y="4370"/>
                  </a:lnTo>
                  <a:lnTo>
                    <a:pt x="17" y="4372"/>
                  </a:lnTo>
                  <a:lnTo>
                    <a:pt x="21" y="4380"/>
                  </a:lnTo>
                  <a:close/>
                  <a:moveTo>
                    <a:pt x="21" y="4610"/>
                  </a:moveTo>
                  <a:lnTo>
                    <a:pt x="21" y="4744"/>
                  </a:lnTo>
                  <a:lnTo>
                    <a:pt x="17" y="4749"/>
                  </a:lnTo>
                  <a:lnTo>
                    <a:pt x="11" y="4753"/>
                  </a:lnTo>
                  <a:lnTo>
                    <a:pt x="4" y="4749"/>
                  </a:lnTo>
                  <a:lnTo>
                    <a:pt x="0" y="4744"/>
                  </a:lnTo>
                  <a:lnTo>
                    <a:pt x="0" y="4610"/>
                  </a:lnTo>
                  <a:lnTo>
                    <a:pt x="4" y="4602"/>
                  </a:lnTo>
                  <a:lnTo>
                    <a:pt x="11" y="4600"/>
                  </a:lnTo>
                  <a:lnTo>
                    <a:pt x="17" y="4602"/>
                  </a:lnTo>
                  <a:lnTo>
                    <a:pt x="21" y="4610"/>
                  </a:lnTo>
                  <a:close/>
                  <a:moveTo>
                    <a:pt x="21" y="4840"/>
                  </a:moveTo>
                  <a:lnTo>
                    <a:pt x="21" y="4974"/>
                  </a:lnTo>
                  <a:lnTo>
                    <a:pt x="17" y="4979"/>
                  </a:lnTo>
                  <a:lnTo>
                    <a:pt x="11" y="4983"/>
                  </a:lnTo>
                  <a:lnTo>
                    <a:pt x="4" y="4979"/>
                  </a:lnTo>
                  <a:lnTo>
                    <a:pt x="0" y="4974"/>
                  </a:lnTo>
                  <a:lnTo>
                    <a:pt x="0" y="4840"/>
                  </a:lnTo>
                  <a:lnTo>
                    <a:pt x="4" y="4832"/>
                  </a:lnTo>
                  <a:lnTo>
                    <a:pt x="11" y="4830"/>
                  </a:lnTo>
                  <a:lnTo>
                    <a:pt x="17" y="4832"/>
                  </a:lnTo>
                  <a:lnTo>
                    <a:pt x="21" y="4840"/>
                  </a:lnTo>
                  <a:close/>
                  <a:moveTo>
                    <a:pt x="21" y="5070"/>
                  </a:moveTo>
                  <a:lnTo>
                    <a:pt x="21" y="5204"/>
                  </a:lnTo>
                  <a:lnTo>
                    <a:pt x="17" y="5210"/>
                  </a:lnTo>
                  <a:lnTo>
                    <a:pt x="11" y="5213"/>
                  </a:lnTo>
                  <a:lnTo>
                    <a:pt x="4" y="5210"/>
                  </a:lnTo>
                  <a:lnTo>
                    <a:pt x="0" y="5204"/>
                  </a:lnTo>
                  <a:lnTo>
                    <a:pt x="0" y="5070"/>
                  </a:lnTo>
                  <a:lnTo>
                    <a:pt x="4" y="5062"/>
                  </a:lnTo>
                  <a:lnTo>
                    <a:pt x="11" y="5061"/>
                  </a:lnTo>
                  <a:lnTo>
                    <a:pt x="17" y="5062"/>
                  </a:lnTo>
                  <a:lnTo>
                    <a:pt x="21" y="5070"/>
                  </a:lnTo>
                  <a:close/>
                  <a:moveTo>
                    <a:pt x="21" y="5300"/>
                  </a:moveTo>
                  <a:lnTo>
                    <a:pt x="21" y="5434"/>
                  </a:lnTo>
                  <a:lnTo>
                    <a:pt x="17" y="5440"/>
                  </a:lnTo>
                  <a:lnTo>
                    <a:pt x="11" y="5443"/>
                  </a:lnTo>
                  <a:lnTo>
                    <a:pt x="4" y="5440"/>
                  </a:lnTo>
                  <a:lnTo>
                    <a:pt x="0" y="5434"/>
                  </a:lnTo>
                  <a:lnTo>
                    <a:pt x="0" y="5300"/>
                  </a:lnTo>
                  <a:lnTo>
                    <a:pt x="4" y="5293"/>
                  </a:lnTo>
                  <a:lnTo>
                    <a:pt x="11" y="5289"/>
                  </a:lnTo>
                  <a:lnTo>
                    <a:pt x="17" y="5293"/>
                  </a:lnTo>
                  <a:lnTo>
                    <a:pt x="21" y="5300"/>
                  </a:lnTo>
                  <a:close/>
                  <a:moveTo>
                    <a:pt x="21" y="5528"/>
                  </a:moveTo>
                  <a:lnTo>
                    <a:pt x="21" y="5664"/>
                  </a:lnTo>
                  <a:lnTo>
                    <a:pt x="17" y="5670"/>
                  </a:lnTo>
                  <a:lnTo>
                    <a:pt x="11" y="5674"/>
                  </a:lnTo>
                  <a:lnTo>
                    <a:pt x="4" y="5670"/>
                  </a:lnTo>
                  <a:lnTo>
                    <a:pt x="0" y="5664"/>
                  </a:lnTo>
                  <a:lnTo>
                    <a:pt x="0" y="5528"/>
                  </a:lnTo>
                  <a:lnTo>
                    <a:pt x="4" y="5523"/>
                  </a:lnTo>
                  <a:lnTo>
                    <a:pt x="11" y="5519"/>
                  </a:lnTo>
                  <a:lnTo>
                    <a:pt x="17" y="5523"/>
                  </a:lnTo>
                  <a:lnTo>
                    <a:pt x="21" y="5528"/>
                  </a:lnTo>
                  <a:close/>
                  <a:moveTo>
                    <a:pt x="21" y="5758"/>
                  </a:moveTo>
                  <a:lnTo>
                    <a:pt x="21" y="5892"/>
                  </a:lnTo>
                  <a:lnTo>
                    <a:pt x="17" y="5900"/>
                  </a:lnTo>
                  <a:lnTo>
                    <a:pt x="11" y="5904"/>
                  </a:lnTo>
                  <a:lnTo>
                    <a:pt x="4" y="5900"/>
                  </a:lnTo>
                  <a:lnTo>
                    <a:pt x="0" y="5892"/>
                  </a:lnTo>
                  <a:lnTo>
                    <a:pt x="0" y="5758"/>
                  </a:lnTo>
                  <a:lnTo>
                    <a:pt x="4" y="5753"/>
                  </a:lnTo>
                  <a:lnTo>
                    <a:pt x="11" y="5749"/>
                  </a:lnTo>
                  <a:lnTo>
                    <a:pt x="17" y="5753"/>
                  </a:lnTo>
                  <a:lnTo>
                    <a:pt x="21" y="5758"/>
                  </a:lnTo>
                  <a:close/>
                  <a:moveTo>
                    <a:pt x="21" y="5989"/>
                  </a:moveTo>
                  <a:lnTo>
                    <a:pt x="21" y="6122"/>
                  </a:lnTo>
                  <a:lnTo>
                    <a:pt x="17" y="6130"/>
                  </a:lnTo>
                  <a:lnTo>
                    <a:pt x="11" y="6132"/>
                  </a:lnTo>
                  <a:lnTo>
                    <a:pt x="4" y="6130"/>
                  </a:lnTo>
                  <a:lnTo>
                    <a:pt x="0" y="6122"/>
                  </a:lnTo>
                  <a:lnTo>
                    <a:pt x="0" y="5989"/>
                  </a:lnTo>
                  <a:lnTo>
                    <a:pt x="4" y="5983"/>
                  </a:lnTo>
                  <a:lnTo>
                    <a:pt x="11" y="5979"/>
                  </a:lnTo>
                  <a:lnTo>
                    <a:pt x="17" y="5983"/>
                  </a:lnTo>
                  <a:lnTo>
                    <a:pt x="21" y="5989"/>
                  </a:lnTo>
                  <a:close/>
                  <a:moveTo>
                    <a:pt x="21" y="6219"/>
                  </a:moveTo>
                  <a:lnTo>
                    <a:pt x="21" y="6353"/>
                  </a:lnTo>
                  <a:lnTo>
                    <a:pt x="17" y="6360"/>
                  </a:lnTo>
                  <a:lnTo>
                    <a:pt x="11" y="6362"/>
                  </a:lnTo>
                  <a:lnTo>
                    <a:pt x="4" y="6360"/>
                  </a:lnTo>
                  <a:lnTo>
                    <a:pt x="0" y="6353"/>
                  </a:lnTo>
                  <a:lnTo>
                    <a:pt x="0" y="6219"/>
                  </a:lnTo>
                  <a:lnTo>
                    <a:pt x="4" y="6213"/>
                  </a:lnTo>
                  <a:lnTo>
                    <a:pt x="11" y="6209"/>
                  </a:lnTo>
                  <a:lnTo>
                    <a:pt x="17" y="6213"/>
                  </a:lnTo>
                  <a:lnTo>
                    <a:pt x="21" y="6219"/>
                  </a:lnTo>
                  <a:close/>
                  <a:moveTo>
                    <a:pt x="21" y="6449"/>
                  </a:moveTo>
                  <a:lnTo>
                    <a:pt x="21" y="6573"/>
                  </a:lnTo>
                  <a:lnTo>
                    <a:pt x="17" y="6581"/>
                  </a:lnTo>
                  <a:lnTo>
                    <a:pt x="11" y="6583"/>
                  </a:lnTo>
                  <a:lnTo>
                    <a:pt x="4" y="6581"/>
                  </a:lnTo>
                  <a:lnTo>
                    <a:pt x="0" y="6573"/>
                  </a:lnTo>
                  <a:lnTo>
                    <a:pt x="0" y="6449"/>
                  </a:lnTo>
                  <a:lnTo>
                    <a:pt x="4" y="6443"/>
                  </a:lnTo>
                  <a:lnTo>
                    <a:pt x="11" y="6439"/>
                  </a:lnTo>
                  <a:lnTo>
                    <a:pt x="17" y="6443"/>
                  </a:lnTo>
                  <a:lnTo>
                    <a:pt x="21" y="6449"/>
                  </a:lnTo>
                  <a:close/>
                </a:path>
              </a:pathLst>
            </a:custGeom>
            <a:solidFill>
              <a:srgbClr val="000000"/>
            </a:solidFill>
            <a:ln w="1">
              <a:solidFill>
                <a:srgbClr val="000000"/>
              </a:solidFill>
              <a:prstDash val="solid"/>
              <a:round/>
              <a:headEnd/>
              <a:tailEnd/>
            </a:ln>
          </p:spPr>
          <p:txBody>
            <a:bodyPr/>
            <a:lstStyle/>
            <a:p>
              <a:endParaRPr lang="en-US"/>
            </a:p>
          </p:txBody>
        </p:sp>
        <p:sp>
          <p:nvSpPr>
            <p:cNvPr id="33942" name="Freeform 260"/>
            <p:cNvSpPr>
              <a:spLocks noEditPoints="1"/>
            </p:cNvSpPr>
            <p:nvPr/>
          </p:nvSpPr>
          <p:spPr bwMode="auto">
            <a:xfrm>
              <a:off x="7603368" y="2216953"/>
              <a:ext cx="6350" cy="2089150"/>
            </a:xfrm>
            <a:custGeom>
              <a:avLst/>
              <a:gdLst>
                <a:gd name="T0" fmla="*/ 0 w 21"/>
                <a:gd name="T1" fmla="*/ 45382 h 6583"/>
                <a:gd name="T2" fmla="*/ 6350 w 21"/>
                <a:gd name="T3" fmla="*/ 2856 h 6583"/>
                <a:gd name="T4" fmla="*/ 0 w 21"/>
                <a:gd name="T5" fmla="*/ 118691 h 6583"/>
                <a:gd name="T6" fmla="*/ 6350 w 21"/>
                <a:gd name="T7" fmla="*/ 76165 h 6583"/>
                <a:gd name="T8" fmla="*/ 0 w 21"/>
                <a:gd name="T9" fmla="*/ 191683 h 6583"/>
                <a:gd name="T10" fmla="*/ 6350 w 21"/>
                <a:gd name="T11" fmla="*/ 149157 h 6583"/>
                <a:gd name="T12" fmla="*/ 0 w 21"/>
                <a:gd name="T13" fmla="*/ 264674 h 6583"/>
                <a:gd name="T14" fmla="*/ 6350 w 21"/>
                <a:gd name="T15" fmla="*/ 222149 h 6583"/>
                <a:gd name="T16" fmla="*/ 0 w 21"/>
                <a:gd name="T17" fmla="*/ 337666 h 6583"/>
                <a:gd name="T18" fmla="*/ 6350 w 21"/>
                <a:gd name="T19" fmla="*/ 295140 h 6583"/>
                <a:gd name="T20" fmla="*/ 0 w 21"/>
                <a:gd name="T21" fmla="*/ 410658 h 6583"/>
                <a:gd name="T22" fmla="*/ 6350 w 21"/>
                <a:gd name="T23" fmla="*/ 368132 h 6583"/>
                <a:gd name="T24" fmla="*/ 0 w 21"/>
                <a:gd name="T25" fmla="*/ 483649 h 6583"/>
                <a:gd name="T26" fmla="*/ 6350 w 21"/>
                <a:gd name="T27" fmla="*/ 441124 h 6583"/>
                <a:gd name="T28" fmla="*/ 0 w 21"/>
                <a:gd name="T29" fmla="*/ 556641 h 6583"/>
                <a:gd name="T30" fmla="*/ 6350 w 21"/>
                <a:gd name="T31" fmla="*/ 514116 h 6583"/>
                <a:gd name="T32" fmla="*/ 0 w 21"/>
                <a:gd name="T33" fmla="*/ 629633 h 6583"/>
                <a:gd name="T34" fmla="*/ 6350 w 21"/>
                <a:gd name="T35" fmla="*/ 587107 h 6583"/>
                <a:gd name="T36" fmla="*/ 0 w 21"/>
                <a:gd name="T37" fmla="*/ 702625 h 6583"/>
                <a:gd name="T38" fmla="*/ 6350 w 21"/>
                <a:gd name="T39" fmla="*/ 660099 h 6583"/>
                <a:gd name="T40" fmla="*/ 0 w 21"/>
                <a:gd name="T41" fmla="*/ 775616 h 6583"/>
                <a:gd name="T42" fmla="*/ 6350 w 21"/>
                <a:gd name="T43" fmla="*/ 733408 h 6583"/>
                <a:gd name="T44" fmla="*/ 0 w 21"/>
                <a:gd name="T45" fmla="*/ 848925 h 6583"/>
                <a:gd name="T46" fmla="*/ 6350 w 21"/>
                <a:gd name="T47" fmla="*/ 805765 h 6583"/>
                <a:gd name="T48" fmla="*/ 0 w 21"/>
                <a:gd name="T49" fmla="*/ 921917 h 6583"/>
                <a:gd name="T50" fmla="*/ 6350 w 21"/>
                <a:gd name="T51" fmla="*/ 878757 h 6583"/>
                <a:gd name="T52" fmla="*/ 0 w 21"/>
                <a:gd name="T53" fmla="*/ 994274 h 6583"/>
                <a:gd name="T54" fmla="*/ 6350 w 21"/>
                <a:gd name="T55" fmla="*/ 951749 h 6583"/>
                <a:gd name="T56" fmla="*/ 0 w 21"/>
                <a:gd name="T57" fmla="*/ 1067266 h 6583"/>
                <a:gd name="T58" fmla="*/ 6350 w 21"/>
                <a:gd name="T59" fmla="*/ 1024740 h 6583"/>
                <a:gd name="T60" fmla="*/ 0 w 21"/>
                <a:gd name="T61" fmla="*/ 1140258 h 6583"/>
                <a:gd name="T62" fmla="*/ 6350 w 21"/>
                <a:gd name="T63" fmla="*/ 1097732 h 6583"/>
                <a:gd name="T64" fmla="*/ 0 w 21"/>
                <a:gd name="T65" fmla="*/ 1213249 h 6583"/>
                <a:gd name="T66" fmla="*/ 6350 w 21"/>
                <a:gd name="T67" fmla="*/ 1170724 h 6583"/>
                <a:gd name="T68" fmla="*/ 0 w 21"/>
                <a:gd name="T69" fmla="*/ 1286241 h 6583"/>
                <a:gd name="T70" fmla="*/ 6350 w 21"/>
                <a:gd name="T71" fmla="*/ 1243715 h 6583"/>
                <a:gd name="T72" fmla="*/ 0 w 21"/>
                <a:gd name="T73" fmla="*/ 1359233 h 6583"/>
                <a:gd name="T74" fmla="*/ 6350 w 21"/>
                <a:gd name="T75" fmla="*/ 1317025 h 6583"/>
                <a:gd name="T76" fmla="*/ 0 w 21"/>
                <a:gd name="T77" fmla="*/ 1432542 h 6583"/>
                <a:gd name="T78" fmla="*/ 6350 w 21"/>
                <a:gd name="T79" fmla="*/ 1390016 h 6583"/>
                <a:gd name="T80" fmla="*/ 0 w 21"/>
                <a:gd name="T81" fmla="*/ 1505534 h 6583"/>
                <a:gd name="T82" fmla="*/ 6350 w 21"/>
                <a:gd name="T83" fmla="*/ 1463008 h 6583"/>
                <a:gd name="T84" fmla="*/ 0 w 21"/>
                <a:gd name="T85" fmla="*/ 1578525 h 6583"/>
                <a:gd name="T86" fmla="*/ 6350 w 21"/>
                <a:gd name="T87" fmla="*/ 1536000 h 6583"/>
                <a:gd name="T88" fmla="*/ 0 w 21"/>
                <a:gd name="T89" fmla="*/ 1651517 h 6583"/>
                <a:gd name="T90" fmla="*/ 6350 w 21"/>
                <a:gd name="T91" fmla="*/ 1608991 h 6583"/>
                <a:gd name="T92" fmla="*/ 0 w 21"/>
                <a:gd name="T93" fmla="*/ 1724509 h 6583"/>
                <a:gd name="T94" fmla="*/ 6350 w 21"/>
                <a:gd name="T95" fmla="*/ 1681983 h 6583"/>
                <a:gd name="T96" fmla="*/ 0 w 21"/>
                <a:gd name="T97" fmla="*/ 1797500 h 6583"/>
                <a:gd name="T98" fmla="*/ 6350 w 21"/>
                <a:gd name="T99" fmla="*/ 1754340 h 6583"/>
                <a:gd name="T100" fmla="*/ 0 w 21"/>
                <a:gd name="T101" fmla="*/ 1869857 h 6583"/>
                <a:gd name="T102" fmla="*/ 6350 w 21"/>
                <a:gd name="T103" fmla="*/ 1827332 h 6583"/>
                <a:gd name="T104" fmla="*/ 0 w 21"/>
                <a:gd name="T105" fmla="*/ 1942849 h 6583"/>
                <a:gd name="T106" fmla="*/ 6350 w 21"/>
                <a:gd name="T107" fmla="*/ 1900641 h 6583"/>
                <a:gd name="T108" fmla="*/ 0 w 21"/>
                <a:gd name="T109" fmla="*/ 2016158 h 6583"/>
                <a:gd name="T110" fmla="*/ 6350 w 21"/>
                <a:gd name="T111" fmla="*/ 1973633 h 6583"/>
                <a:gd name="T112" fmla="*/ 0 w 21"/>
                <a:gd name="T113" fmla="*/ 2085976 h 6583"/>
                <a:gd name="T114" fmla="*/ 6350 w 21"/>
                <a:gd name="T115" fmla="*/ 2046624 h 65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1"/>
                <a:gd name="T175" fmla="*/ 0 h 6583"/>
                <a:gd name="T176" fmla="*/ 21 w 21"/>
                <a:gd name="T177" fmla="*/ 6583 h 658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1" h="6583">
                  <a:moveTo>
                    <a:pt x="21" y="9"/>
                  </a:moveTo>
                  <a:lnTo>
                    <a:pt x="21" y="143"/>
                  </a:lnTo>
                  <a:lnTo>
                    <a:pt x="17" y="151"/>
                  </a:lnTo>
                  <a:lnTo>
                    <a:pt x="12" y="155"/>
                  </a:lnTo>
                  <a:lnTo>
                    <a:pt x="4" y="151"/>
                  </a:lnTo>
                  <a:lnTo>
                    <a:pt x="0" y="143"/>
                  </a:lnTo>
                  <a:lnTo>
                    <a:pt x="0" y="9"/>
                  </a:lnTo>
                  <a:lnTo>
                    <a:pt x="4" y="4"/>
                  </a:lnTo>
                  <a:lnTo>
                    <a:pt x="12" y="0"/>
                  </a:lnTo>
                  <a:lnTo>
                    <a:pt x="17" y="4"/>
                  </a:lnTo>
                  <a:lnTo>
                    <a:pt x="21" y="9"/>
                  </a:lnTo>
                  <a:close/>
                  <a:moveTo>
                    <a:pt x="21" y="240"/>
                  </a:moveTo>
                  <a:lnTo>
                    <a:pt x="21" y="374"/>
                  </a:lnTo>
                  <a:lnTo>
                    <a:pt x="17" y="381"/>
                  </a:lnTo>
                  <a:lnTo>
                    <a:pt x="12" y="383"/>
                  </a:lnTo>
                  <a:lnTo>
                    <a:pt x="4" y="381"/>
                  </a:lnTo>
                  <a:lnTo>
                    <a:pt x="0" y="374"/>
                  </a:lnTo>
                  <a:lnTo>
                    <a:pt x="0" y="240"/>
                  </a:lnTo>
                  <a:lnTo>
                    <a:pt x="4" y="234"/>
                  </a:lnTo>
                  <a:lnTo>
                    <a:pt x="12" y="230"/>
                  </a:lnTo>
                  <a:lnTo>
                    <a:pt x="17" y="234"/>
                  </a:lnTo>
                  <a:lnTo>
                    <a:pt x="21" y="240"/>
                  </a:lnTo>
                  <a:close/>
                  <a:moveTo>
                    <a:pt x="21" y="470"/>
                  </a:moveTo>
                  <a:lnTo>
                    <a:pt x="21" y="604"/>
                  </a:lnTo>
                  <a:lnTo>
                    <a:pt x="17" y="611"/>
                  </a:lnTo>
                  <a:lnTo>
                    <a:pt x="12" y="613"/>
                  </a:lnTo>
                  <a:lnTo>
                    <a:pt x="4" y="611"/>
                  </a:lnTo>
                  <a:lnTo>
                    <a:pt x="0" y="604"/>
                  </a:lnTo>
                  <a:lnTo>
                    <a:pt x="0" y="470"/>
                  </a:lnTo>
                  <a:lnTo>
                    <a:pt x="4" y="464"/>
                  </a:lnTo>
                  <a:lnTo>
                    <a:pt x="12" y="460"/>
                  </a:lnTo>
                  <a:lnTo>
                    <a:pt x="17" y="464"/>
                  </a:lnTo>
                  <a:lnTo>
                    <a:pt x="21" y="470"/>
                  </a:lnTo>
                  <a:close/>
                  <a:moveTo>
                    <a:pt x="21" y="700"/>
                  </a:moveTo>
                  <a:lnTo>
                    <a:pt x="21" y="834"/>
                  </a:lnTo>
                  <a:lnTo>
                    <a:pt x="17" y="841"/>
                  </a:lnTo>
                  <a:lnTo>
                    <a:pt x="12" y="843"/>
                  </a:lnTo>
                  <a:lnTo>
                    <a:pt x="4" y="841"/>
                  </a:lnTo>
                  <a:lnTo>
                    <a:pt x="0" y="834"/>
                  </a:lnTo>
                  <a:lnTo>
                    <a:pt x="0" y="700"/>
                  </a:lnTo>
                  <a:lnTo>
                    <a:pt x="4" y="694"/>
                  </a:lnTo>
                  <a:lnTo>
                    <a:pt x="12" y="690"/>
                  </a:lnTo>
                  <a:lnTo>
                    <a:pt x="17" y="694"/>
                  </a:lnTo>
                  <a:lnTo>
                    <a:pt x="21" y="700"/>
                  </a:lnTo>
                  <a:close/>
                  <a:moveTo>
                    <a:pt x="21" y="930"/>
                  </a:moveTo>
                  <a:lnTo>
                    <a:pt x="21" y="1064"/>
                  </a:lnTo>
                  <a:lnTo>
                    <a:pt x="17" y="1071"/>
                  </a:lnTo>
                  <a:lnTo>
                    <a:pt x="12" y="1073"/>
                  </a:lnTo>
                  <a:lnTo>
                    <a:pt x="4" y="1071"/>
                  </a:lnTo>
                  <a:lnTo>
                    <a:pt x="0" y="1064"/>
                  </a:lnTo>
                  <a:lnTo>
                    <a:pt x="0" y="930"/>
                  </a:lnTo>
                  <a:lnTo>
                    <a:pt x="4" y="922"/>
                  </a:lnTo>
                  <a:lnTo>
                    <a:pt x="12" y="920"/>
                  </a:lnTo>
                  <a:lnTo>
                    <a:pt x="17" y="922"/>
                  </a:lnTo>
                  <a:lnTo>
                    <a:pt x="21" y="930"/>
                  </a:lnTo>
                  <a:close/>
                  <a:moveTo>
                    <a:pt x="21" y="1160"/>
                  </a:moveTo>
                  <a:lnTo>
                    <a:pt x="21" y="1294"/>
                  </a:lnTo>
                  <a:lnTo>
                    <a:pt x="17" y="1301"/>
                  </a:lnTo>
                  <a:lnTo>
                    <a:pt x="12" y="1303"/>
                  </a:lnTo>
                  <a:lnTo>
                    <a:pt x="4" y="1301"/>
                  </a:lnTo>
                  <a:lnTo>
                    <a:pt x="0" y="1294"/>
                  </a:lnTo>
                  <a:lnTo>
                    <a:pt x="0" y="1160"/>
                  </a:lnTo>
                  <a:lnTo>
                    <a:pt x="4" y="1152"/>
                  </a:lnTo>
                  <a:lnTo>
                    <a:pt x="12" y="1151"/>
                  </a:lnTo>
                  <a:lnTo>
                    <a:pt x="17" y="1152"/>
                  </a:lnTo>
                  <a:lnTo>
                    <a:pt x="21" y="1160"/>
                  </a:lnTo>
                  <a:close/>
                  <a:moveTo>
                    <a:pt x="21" y="1390"/>
                  </a:moveTo>
                  <a:lnTo>
                    <a:pt x="21" y="1524"/>
                  </a:lnTo>
                  <a:lnTo>
                    <a:pt x="17" y="1532"/>
                  </a:lnTo>
                  <a:lnTo>
                    <a:pt x="12" y="1533"/>
                  </a:lnTo>
                  <a:lnTo>
                    <a:pt x="4" y="1532"/>
                  </a:lnTo>
                  <a:lnTo>
                    <a:pt x="0" y="1524"/>
                  </a:lnTo>
                  <a:lnTo>
                    <a:pt x="0" y="1390"/>
                  </a:lnTo>
                  <a:lnTo>
                    <a:pt x="4" y="1383"/>
                  </a:lnTo>
                  <a:lnTo>
                    <a:pt x="12" y="1381"/>
                  </a:lnTo>
                  <a:lnTo>
                    <a:pt x="17" y="1383"/>
                  </a:lnTo>
                  <a:lnTo>
                    <a:pt x="21" y="1390"/>
                  </a:lnTo>
                  <a:close/>
                  <a:moveTo>
                    <a:pt x="21" y="1620"/>
                  </a:moveTo>
                  <a:lnTo>
                    <a:pt x="21" y="1754"/>
                  </a:lnTo>
                  <a:lnTo>
                    <a:pt x="17" y="1760"/>
                  </a:lnTo>
                  <a:lnTo>
                    <a:pt x="12" y="1764"/>
                  </a:lnTo>
                  <a:lnTo>
                    <a:pt x="4" y="1760"/>
                  </a:lnTo>
                  <a:lnTo>
                    <a:pt x="0" y="1754"/>
                  </a:lnTo>
                  <a:lnTo>
                    <a:pt x="0" y="1620"/>
                  </a:lnTo>
                  <a:lnTo>
                    <a:pt x="4" y="1613"/>
                  </a:lnTo>
                  <a:lnTo>
                    <a:pt x="12" y="1611"/>
                  </a:lnTo>
                  <a:lnTo>
                    <a:pt x="17" y="1613"/>
                  </a:lnTo>
                  <a:lnTo>
                    <a:pt x="21" y="1620"/>
                  </a:lnTo>
                  <a:close/>
                  <a:moveTo>
                    <a:pt x="21" y="1850"/>
                  </a:moveTo>
                  <a:lnTo>
                    <a:pt x="21" y="1984"/>
                  </a:lnTo>
                  <a:lnTo>
                    <a:pt x="17" y="1990"/>
                  </a:lnTo>
                  <a:lnTo>
                    <a:pt x="12" y="1994"/>
                  </a:lnTo>
                  <a:lnTo>
                    <a:pt x="4" y="1990"/>
                  </a:lnTo>
                  <a:lnTo>
                    <a:pt x="0" y="1984"/>
                  </a:lnTo>
                  <a:lnTo>
                    <a:pt x="0" y="1850"/>
                  </a:lnTo>
                  <a:lnTo>
                    <a:pt x="4" y="1843"/>
                  </a:lnTo>
                  <a:lnTo>
                    <a:pt x="12" y="1841"/>
                  </a:lnTo>
                  <a:lnTo>
                    <a:pt x="17" y="1843"/>
                  </a:lnTo>
                  <a:lnTo>
                    <a:pt x="21" y="1850"/>
                  </a:lnTo>
                  <a:close/>
                  <a:moveTo>
                    <a:pt x="21" y="2080"/>
                  </a:moveTo>
                  <a:lnTo>
                    <a:pt x="21" y="2214"/>
                  </a:lnTo>
                  <a:lnTo>
                    <a:pt x="17" y="2220"/>
                  </a:lnTo>
                  <a:lnTo>
                    <a:pt x="12" y="2224"/>
                  </a:lnTo>
                  <a:lnTo>
                    <a:pt x="4" y="2220"/>
                  </a:lnTo>
                  <a:lnTo>
                    <a:pt x="0" y="2214"/>
                  </a:lnTo>
                  <a:lnTo>
                    <a:pt x="0" y="2080"/>
                  </a:lnTo>
                  <a:lnTo>
                    <a:pt x="4" y="2073"/>
                  </a:lnTo>
                  <a:lnTo>
                    <a:pt x="12" y="2071"/>
                  </a:lnTo>
                  <a:lnTo>
                    <a:pt x="17" y="2073"/>
                  </a:lnTo>
                  <a:lnTo>
                    <a:pt x="21" y="2080"/>
                  </a:lnTo>
                  <a:close/>
                  <a:moveTo>
                    <a:pt x="21" y="2311"/>
                  </a:moveTo>
                  <a:lnTo>
                    <a:pt x="21" y="2444"/>
                  </a:lnTo>
                  <a:lnTo>
                    <a:pt x="17" y="2450"/>
                  </a:lnTo>
                  <a:lnTo>
                    <a:pt x="12" y="2454"/>
                  </a:lnTo>
                  <a:lnTo>
                    <a:pt x="4" y="2450"/>
                  </a:lnTo>
                  <a:lnTo>
                    <a:pt x="0" y="2444"/>
                  </a:lnTo>
                  <a:lnTo>
                    <a:pt x="0" y="2311"/>
                  </a:lnTo>
                  <a:lnTo>
                    <a:pt x="4" y="2303"/>
                  </a:lnTo>
                  <a:lnTo>
                    <a:pt x="12" y="2299"/>
                  </a:lnTo>
                  <a:lnTo>
                    <a:pt x="17" y="2303"/>
                  </a:lnTo>
                  <a:lnTo>
                    <a:pt x="21" y="2311"/>
                  </a:lnTo>
                  <a:close/>
                  <a:moveTo>
                    <a:pt x="21" y="2539"/>
                  </a:moveTo>
                  <a:lnTo>
                    <a:pt x="21" y="2675"/>
                  </a:lnTo>
                  <a:lnTo>
                    <a:pt x="17" y="2680"/>
                  </a:lnTo>
                  <a:lnTo>
                    <a:pt x="12" y="2684"/>
                  </a:lnTo>
                  <a:lnTo>
                    <a:pt x="4" y="2680"/>
                  </a:lnTo>
                  <a:lnTo>
                    <a:pt x="0" y="2675"/>
                  </a:lnTo>
                  <a:lnTo>
                    <a:pt x="0" y="2539"/>
                  </a:lnTo>
                  <a:lnTo>
                    <a:pt x="4" y="2533"/>
                  </a:lnTo>
                  <a:lnTo>
                    <a:pt x="12" y="2529"/>
                  </a:lnTo>
                  <a:lnTo>
                    <a:pt x="17" y="2533"/>
                  </a:lnTo>
                  <a:lnTo>
                    <a:pt x="21" y="2539"/>
                  </a:lnTo>
                  <a:close/>
                  <a:moveTo>
                    <a:pt x="21" y="2769"/>
                  </a:moveTo>
                  <a:lnTo>
                    <a:pt x="21" y="2905"/>
                  </a:lnTo>
                  <a:lnTo>
                    <a:pt x="17" y="2910"/>
                  </a:lnTo>
                  <a:lnTo>
                    <a:pt x="12" y="2914"/>
                  </a:lnTo>
                  <a:lnTo>
                    <a:pt x="4" y="2910"/>
                  </a:lnTo>
                  <a:lnTo>
                    <a:pt x="0" y="2905"/>
                  </a:lnTo>
                  <a:lnTo>
                    <a:pt x="0" y="2769"/>
                  </a:lnTo>
                  <a:lnTo>
                    <a:pt x="4" y="2763"/>
                  </a:lnTo>
                  <a:lnTo>
                    <a:pt x="12" y="2759"/>
                  </a:lnTo>
                  <a:lnTo>
                    <a:pt x="17" y="2763"/>
                  </a:lnTo>
                  <a:lnTo>
                    <a:pt x="21" y="2769"/>
                  </a:lnTo>
                  <a:close/>
                  <a:moveTo>
                    <a:pt x="21" y="2999"/>
                  </a:moveTo>
                  <a:lnTo>
                    <a:pt x="21" y="3133"/>
                  </a:lnTo>
                  <a:lnTo>
                    <a:pt x="17" y="3140"/>
                  </a:lnTo>
                  <a:lnTo>
                    <a:pt x="12" y="3144"/>
                  </a:lnTo>
                  <a:lnTo>
                    <a:pt x="4" y="3140"/>
                  </a:lnTo>
                  <a:lnTo>
                    <a:pt x="0" y="3133"/>
                  </a:lnTo>
                  <a:lnTo>
                    <a:pt x="0" y="2999"/>
                  </a:lnTo>
                  <a:lnTo>
                    <a:pt x="4" y="2993"/>
                  </a:lnTo>
                  <a:lnTo>
                    <a:pt x="12" y="2990"/>
                  </a:lnTo>
                  <a:lnTo>
                    <a:pt x="17" y="2993"/>
                  </a:lnTo>
                  <a:lnTo>
                    <a:pt x="21" y="2999"/>
                  </a:lnTo>
                  <a:close/>
                  <a:moveTo>
                    <a:pt x="21" y="3229"/>
                  </a:moveTo>
                  <a:lnTo>
                    <a:pt x="21" y="3363"/>
                  </a:lnTo>
                  <a:lnTo>
                    <a:pt x="17" y="3371"/>
                  </a:lnTo>
                  <a:lnTo>
                    <a:pt x="12" y="3372"/>
                  </a:lnTo>
                  <a:lnTo>
                    <a:pt x="4" y="3371"/>
                  </a:lnTo>
                  <a:lnTo>
                    <a:pt x="0" y="3363"/>
                  </a:lnTo>
                  <a:lnTo>
                    <a:pt x="0" y="3229"/>
                  </a:lnTo>
                  <a:lnTo>
                    <a:pt x="4" y="3223"/>
                  </a:lnTo>
                  <a:lnTo>
                    <a:pt x="12" y="3220"/>
                  </a:lnTo>
                  <a:lnTo>
                    <a:pt x="17" y="3223"/>
                  </a:lnTo>
                  <a:lnTo>
                    <a:pt x="21" y="3229"/>
                  </a:lnTo>
                  <a:close/>
                  <a:moveTo>
                    <a:pt x="21" y="3459"/>
                  </a:moveTo>
                  <a:lnTo>
                    <a:pt x="21" y="3593"/>
                  </a:lnTo>
                  <a:lnTo>
                    <a:pt x="17" y="3601"/>
                  </a:lnTo>
                  <a:lnTo>
                    <a:pt x="12" y="3603"/>
                  </a:lnTo>
                  <a:lnTo>
                    <a:pt x="4" y="3601"/>
                  </a:lnTo>
                  <a:lnTo>
                    <a:pt x="0" y="3593"/>
                  </a:lnTo>
                  <a:lnTo>
                    <a:pt x="0" y="3459"/>
                  </a:lnTo>
                  <a:lnTo>
                    <a:pt x="4" y="3454"/>
                  </a:lnTo>
                  <a:lnTo>
                    <a:pt x="12" y="3450"/>
                  </a:lnTo>
                  <a:lnTo>
                    <a:pt x="17" y="3454"/>
                  </a:lnTo>
                  <a:lnTo>
                    <a:pt x="21" y="3459"/>
                  </a:lnTo>
                  <a:close/>
                  <a:moveTo>
                    <a:pt x="21" y="3689"/>
                  </a:moveTo>
                  <a:lnTo>
                    <a:pt x="21" y="3823"/>
                  </a:lnTo>
                  <a:lnTo>
                    <a:pt x="17" y="3831"/>
                  </a:lnTo>
                  <a:lnTo>
                    <a:pt x="12" y="3833"/>
                  </a:lnTo>
                  <a:lnTo>
                    <a:pt x="4" y="3831"/>
                  </a:lnTo>
                  <a:lnTo>
                    <a:pt x="0" y="3823"/>
                  </a:lnTo>
                  <a:lnTo>
                    <a:pt x="0" y="3689"/>
                  </a:lnTo>
                  <a:lnTo>
                    <a:pt x="4" y="3682"/>
                  </a:lnTo>
                  <a:lnTo>
                    <a:pt x="12" y="3680"/>
                  </a:lnTo>
                  <a:lnTo>
                    <a:pt x="17" y="3682"/>
                  </a:lnTo>
                  <a:lnTo>
                    <a:pt x="21" y="3689"/>
                  </a:lnTo>
                  <a:close/>
                  <a:moveTo>
                    <a:pt x="21" y="3919"/>
                  </a:moveTo>
                  <a:lnTo>
                    <a:pt x="21" y="4053"/>
                  </a:lnTo>
                  <a:lnTo>
                    <a:pt x="17" y="4061"/>
                  </a:lnTo>
                  <a:lnTo>
                    <a:pt x="12" y="4063"/>
                  </a:lnTo>
                  <a:lnTo>
                    <a:pt x="4" y="4061"/>
                  </a:lnTo>
                  <a:lnTo>
                    <a:pt x="0" y="4053"/>
                  </a:lnTo>
                  <a:lnTo>
                    <a:pt x="0" y="3919"/>
                  </a:lnTo>
                  <a:lnTo>
                    <a:pt x="4" y="3912"/>
                  </a:lnTo>
                  <a:lnTo>
                    <a:pt x="12" y="3910"/>
                  </a:lnTo>
                  <a:lnTo>
                    <a:pt x="17" y="3912"/>
                  </a:lnTo>
                  <a:lnTo>
                    <a:pt x="21" y="3919"/>
                  </a:lnTo>
                  <a:close/>
                  <a:moveTo>
                    <a:pt x="21" y="4150"/>
                  </a:moveTo>
                  <a:lnTo>
                    <a:pt x="21" y="4283"/>
                  </a:lnTo>
                  <a:lnTo>
                    <a:pt x="17" y="4291"/>
                  </a:lnTo>
                  <a:lnTo>
                    <a:pt x="12" y="4293"/>
                  </a:lnTo>
                  <a:lnTo>
                    <a:pt x="4" y="4291"/>
                  </a:lnTo>
                  <a:lnTo>
                    <a:pt x="0" y="4283"/>
                  </a:lnTo>
                  <a:lnTo>
                    <a:pt x="0" y="4150"/>
                  </a:lnTo>
                  <a:lnTo>
                    <a:pt x="4" y="4142"/>
                  </a:lnTo>
                  <a:lnTo>
                    <a:pt x="12" y="4140"/>
                  </a:lnTo>
                  <a:lnTo>
                    <a:pt x="17" y="4142"/>
                  </a:lnTo>
                  <a:lnTo>
                    <a:pt x="21" y="4150"/>
                  </a:lnTo>
                  <a:close/>
                  <a:moveTo>
                    <a:pt x="21" y="4380"/>
                  </a:moveTo>
                  <a:lnTo>
                    <a:pt x="21" y="4514"/>
                  </a:lnTo>
                  <a:lnTo>
                    <a:pt x="17" y="4521"/>
                  </a:lnTo>
                  <a:lnTo>
                    <a:pt x="12" y="4523"/>
                  </a:lnTo>
                  <a:lnTo>
                    <a:pt x="4" y="4521"/>
                  </a:lnTo>
                  <a:lnTo>
                    <a:pt x="0" y="4514"/>
                  </a:lnTo>
                  <a:lnTo>
                    <a:pt x="0" y="4380"/>
                  </a:lnTo>
                  <a:lnTo>
                    <a:pt x="4" y="4372"/>
                  </a:lnTo>
                  <a:lnTo>
                    <a:pt x="12" y="4370"/>
                  </a:lnTo>
                  <a:lnTo>
                    <a:pt x="17" y="4372"/>
                  </a:lnTo>
                  <a:lnTo>
                    <a:pt x="21" y="4380"/>
                  </a:lnTo>
                  <a:close/>
                  <a:moveTo>
                    <a:pt x="21" y="4610"/>
                  </a:moveTo>
                  <a:lnTo>
                    <a:pt x="21" y="4744"/>
                  </a:lnTo>
                  <a:lnTo>
                    <a:pt x="17" y="4749"/>
                  </a:lnTo>
                  <a:lnTo>
                    <a:pt x="12" y="4753"/>
                  </a:lnTo>
                  <a:lnTo>
                    <a:pt x="4" y="4749"/>
                  </a:lnTo>
                  <a:lnTo>
                    <a:pt x="0" y="4744"/>
                  </a:lnTo>
                  <a:lnTo>
                    <a:pt x="0" y="4610"/>
                  </a:lnTo>
                  <a:lnTo>
                    <a:pt x="4" y="4602"/>
                  </a:lnTo>
                  <a:lnTo>
                    <a:pt x="12" y="4600"/>
                  </a:lnTo>
                  <a:lnTo>
                    <a:pt x="17" y="4602"/>
                  </a:lnTo>
                  <a:lnTo>
                    <a:pt x="21" y="4610"/>
                  </a:lnTo>
                  <a:close/>
                  <a:moveTo>
                    <a:pt x="21" y="4840"/>
                  </a:moveTo>
                  <a:lnTo>
                    <a:pt x="21" y="4974"/>
                  </a:lnTo>
                  <a:lnTo>
                    <a:pt x="17" y="4979"/>
                  </a:lnTo>
                  <a:lnTo>
                    <a:pt x="12" y="4983"/>
                  </a:lnTo>
                  <a:lnTo>
                    <a:pt x="4" y="4979"/>
                  </a:lnTo>
                  <a:lnTo>
                    <a:pt x="0" y="4974"/>
                  </a:lnTo>
                  <a:lnTo>
                    <a:pt x="0" y="4840"/>
                  </a:lnTo>
                  <a:lnTo>
                    <a:pt x="4" y="4832"/>
                  </a:lnTo>
                  <a:lnTo>
                    <a:pt x="12" y="4830"/>
                  </a:lnTo>
                  <a:lnTo>
                    <a:pt x="17" y="4832"/>
                  </a:lnTo>
                  <a:lnTo>
                    <a:pt x="21" y="4840"/>
                  </a:lnTo>
                  <a:close/>
                  <a:moveTo>
                    <a:pt x="21" y="5070"/>
                  </a:moveTo>
                  <a:lnTo>
                    <a:pt x="21" y="5204"/>
                  </a:lnTo>
                  <a:lnTo>
                    <a:pt x="17" y="5210"/>
                  </a:lnTo>
                  <a:lnTo>
                    <a:pt x="12" y="5213"/>
                  </a:lnTo>
                  <a:lnTo>
                    <a:pt x="4" y="5210"/>
                  </a:lnTo>
                  <a:lnTo>
                    <a:pt x="0" y="5204"/>
                  </a:lnTo>
                  <a:lnTo>
                    <a:pt x="0" y="5070"/>
                  </a:lnTo>
                  <a:lnTo>
                    <a:pt x="4" y="5062"/>
                  </a:lnTo>
                  <a:lnTo>
                    <a:pt x="12" y="5061"/>
                  </a:lnTo>
                  <a:lnTo>
                    <a:pt x="17" y="5062"/>
                  </a:lnTo>
                  <a:lnTo>
                    <a:pt x="21" y="5070"/>
                  </a:lnTo>
                  <a:close/>
                  <a:moveTo>
                    <a:pt x="21" y="5300"/>
                  </a:moveTo>
                  <a:lnTo>
                    <a:pt x="21" y="5434"/>
                  </a:lnTo>
                  <a:lnTo>
                    <a:pt x="17" y="5440"/>
                  </a:lnTo>
                  <a:lnTo>
                    <a:pt x="12" y="5443"/>
                  </a:lnTo>
                  <a:lnTo>
                    <a:pt x="4" y="5440"/>
                  </a:lnTo>
                  <a:lnTo>
                    <a:pt x="0" y="5434"/>
                  </a:lnTo>
                  <a:lnTo>
                    <a:pt x="0" y="5300"/>
                  </a:lnTo>
                  <a:lnTo>
                    <a:pt x="4" y="5293"/>
                  </a:lnTo>
                  <a:lnTo>
                    <a:pt x="12" y="5289"/>
                  </a:lnTo>
                  <a:lnTo>
                    <a:pt x="17" y="5293"/>
                  </a:lnTo>
                  <a:lnTo>
                    <a:pt x="21" y="5300"/>
                  </a:lnTo>
                  <a:close/>
                  <a:moveTo>
                    <a:pt x="21" y="5528"/>
                  </a:moveTo>
                  <a:lnTo>
                    <a:pt x="21" y="5664"/>
                  </a:lnTo>
                  <a:lnTo>
                    <a:pt x="17" y="5670"/>
                  </a:lnTo>
                  <a:lnTo>
                    <a:pt x="12" y="5674"/>
                  </a:lnTo>
                  <a:lnTo>
                    <a:pt x="4" y="5670"/>
                  </a:lnTo>
                  <a:lnTo>
                    <a:pt x="0" y="5664"/>
                  </a:lnTo>
                  <a:lnTo>
                    <a:pt x="0" y="5528"/>
                  </a:lnTo>
                  <a:lnTo>
                    <a:pt x="4" y="5523"/>
                  </a:lnTo>
                  <a:lnTo>
                    <a:pt x="12" y="5519"/>
                  </a:lnTo>
                  <a:lnTo>
                    <a:pt x="17" y="5523"/>
                  </a:lnTo>
                  <a:lnTo>
                    <a:pt x="21" y="5528"/>
                  </a:lnTo>
                  <a:close/>
                  <a:moveTo>
                    <a:pt x="21" y="5758"/>
                  </a:moveTo>
                  <a:lnTo>
                    <a:pt x="21" y="5892"/>
                  </a:lnTo>
                  <a:lnTo>
                    <a:pt x="17" y="5900"/>
                  </a:lnTo>
                  <a:lnTo>
                    <a:pt x="12" y="5904"/>
                  </a:lnTo>
                  <a:lnTo>
                    <a:pt x="4" y="5900"/>
                  </a:lnTo>
                  <a:lnTo>
                    <a:pt x="0" y="5892"/>
                  </a:lnTo>
                  <a:lnTo>
                    <a:pt x="0" y="5758"/>
                  </a:lnTo>
                  <a:lnTo>
                    <a:pt x="4" y="5753"/>
                  </a:lnTo>
                  <a:lnTo>
                    <a:pt x="12" y="5749"/>
                  </a:lnTo>
                  <a:lnTo>
                    <a:pt x="17" y="5753"/>
                  </a:lnTo>
                  <a:lnTo>
                    <a:pt x="21" y="5758"/>
                  </a:lnTo>
                  <a:close/>
                  <a:moveTo>
                    <a:pt x="21" y="5989"/>
                  </a:moveTo>
                  <a:lnTo>
                    <a:pt x="21" y="6122"/>
                  </a:lnTo>
                  <a:lnTo>
                    <a:pt x="17" y="6130"/>
                  </a:lnTo>
                  <a:lnTo>
                    <a:pt x="12" y="6132"/>
                  </a:lnTo>
                  <a:lnTo>
                    <a:pt x="4" y="6130"/>
                  </a:lnTo>
                  <a:lnTo>
                    <a:pt x="0" y="6122"/>
                  </a:lnTo>
                  <a:lnTo>
                    <a:pt x="0" y="5989"/>
                  </a:lnTo>
                  <a:lnTo>
                    <a:pt x="4" y="5983"/>
                  </a:lnTo>
                  <a:lnTo>
                    <a:pt x="12" y="5979"/>
                  </a:lnTo>
                  <a:lnTo>
                    <a:pt x="17" y="5983"/>
                  </a:lnTo>
                  <a:lnTo>
                    <a:pt x="21" y="5989"/>
                  </a:lnTo>
                  <a:close/>
                  <a:moveTo>
                    <a:pt x="21" y="6219"/>
                  </a:moveTo>
                  <a:lnTo>
                    <a:pt x="21" y="6353"/>
                  </a:lnTo>
                  <a:lnTo>
                    <a:pt x="17" y="6360"/>
                  </a:lnTo>
                  <a:lnTo>
                    <a:pt x="12" y="6362"/>
                  </a:lnTo>
                  <a:lnTo>
                    <a:pt x="4" y="6360"/>
                  </a:lnTo>
                  <a:lnTo>
                    <a:pt x="0" y="6353"/>
                  </a:lnTo>
                  <a:lnTo>
                    <a:pt x="0" y="6219"/>
                  </a:lnTo>
                  <a:lnTo>
                    <a:pt x="4" y="6213"/>
                  </a:lnTo>
                  <a:lnTo>
                    <a:pt x="12" y="6209"/>
                  </a:lnTo>
                  <a:lnTo>
                    <a:pt x="17" y="6213"/>
                  </a:lnTo>
                  <a:lnTo>
                    <a:pt x="21" y="6219"/>
                  </a:lnTo>
                  <a:close/>
                  <a:moveTo>
                    <a:pt x="21" y="6449"/>
                  </a:moveTo>
                  <a:lnTo>
                    <a:pt x="21" y="6573"/>
                  </a:lnTo>
                  <a:lnTo>
                    <a:pt x="17" y="6581"/>
                  </a:lnTo>
                  <a:lnTo>
                    <a:pt x="12" y="6583"/>
                  </a:lnTo>
                  <a:lnTo>
                    <a:pt x="4" y="6581"/>
                  </a:lnTo>
                  <a:lnTo>
                    <a:pt x="0" y="6573"/>
                  </a:lnTo>
                  <a:lnTo>
                    <a:pt x="0" y="6449"/>
                  </a:lnTo>
                  <a:lnTo>
                    <a:pt x="4" y="6443"/>
                  </a:lnTo>
                  <a:lnTo>
                    <a:pt x="12" y="6439"/>
                  </a:lnTo>
                  <a:lnTo>
                    <a:pt x="17" y="6443"/>
                  </a:lnTo>
                  <a:lnTo>
                    <a:pt x="21" y="6449"/>
                  </a:lnTo>
                  <a:close/>
                </a:path>
              </a:pathLst>
            </a:custGeom>
            <a:solidFill>
              <a:srgbClr val="000000"/>
            </a:solidFill>
            <a:ln w="1">
              <a:solidFill>
                <a:srgbClr val="000000"/>
              </a:solidFill>
              <a:prstDash val="solid"/>
              <a:round/>
              <a:headEnd/>
              <a:tailEnd/>
            </a:ln>
          </p:spPr>
          <p:txBody>
            <a:bodyPr/>
            <a:lstStyle/>
            <a:p>
              <a:endParaRPr lang="en-US"/>
            </a:p>
          </p:txBody>
        </p:sp>
        <p:sp>
          <p:nvSpPr>
            <p:cNvPr id="33943" name="Rectangle 261"/>
            <p:cNvSpPr>
              <a:spLocks noChangeArrowheads="1"/>
            </p:cNvSpPr>
            <p:nvPr/>
          </p:nvSpPr>
          <p:spPr bwMode="auto">
            <a:xfrm>
              <a:off x="2182055" y="4363253"/>
              <a:ext cx="188913"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LTE</a:t>
              </a:r>
              <a:endParaRPr lang="en-US"/>
            </a:p>
          </p:txBody>
        </p:sp>
        <p:sp>
          <p:nvSpPr>
            <p:cNvPr id="33944" name="Rectangle 262"/>
            <p:cNvSpPr>
              <a:spLocks noChangeArrowheads="1"/>
            </p:cNvSpPr>
            <p:nvPr/>
          </p:nvSpPr>
          <p:spPr bwMode="auto">
            <a:xfrm>
              <a:off x="2353505" y="4363253"/>
              <a:ext cx="333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945" name="Rectangle 263"/>
            <p:cNvSpPr>
              <a:spLocks noChangeArrowheads="1"/>
            </p:cNvSpPr>
            <p:nvPr/>
          </p:nvSpPr>
          <p:spPr bwMode="auto">
            <a:xfrm>
              <a:off x="2385255" y="4363253"/>
              <a:ext cx="131763"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Uu</a:t>
              </a:r>
              <a:endParaRPr lang="en-US"/>
            </a:p>
          </p:txBody>
        </p:sp>
        <p:sp>
          <p:nvSpPr>
            <p:cNvPr id="33946" name="Rectangle 264"/>
            <p:cNvSpPr>
              <a:spLocks noChangeArrowheads="1"/>
            </p:cNvSpPr>
            <p:nvPr/>
          </p:nvSpPr>
          <p:spPr bwMode="auto">
            <a:xfrm>
              <a:off x="4268030" y="4363253"/>
              <a:ext cx="68263"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S</a:t>
              </a:r>
              <a:endParaRPr lang="en-US"/>
            </a:p>
          </p:txBody>
        </p:sp>
        <p:sp>
          <p:nvSpPr>
            <p:cNvPr id="33947" name="Rectangle 265"/>
            <p:cNvSpPr>
              <a:spLocks noChangeArrowheads="1"/>
            </p:cNvSpPr>
            <p:nvPr/>
          </p:nvSpPr>
          <p:spPr bwMode="auto">
            <a:xfrm>
              <a:off x="4329943" y="4363253"/>
              <a:ext cx="58737"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1</a:t>
              </a:r>
              <a:endParaRPr lang="en-US"/>
            </a:p>
          </p:txBody>
        </p:sp>
        <p:sp>
          <p:nvSpPr>
            <p:cNvPr id="33948" name="Rectangle 266"/>
            <p:cNvSpPr>
              <a:spLocks noChangeArrowheads="1"/>
            </p:cNvSpPr>
            <p:nvPr/>
          </p:nvSpPr>
          <p:spPr bwMode="auto">
            <a:xfrm>
              <a:off x="4382330" y="4363253"/>
              <a:ext cx="33338"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949" name="Rectangle 267"/>
            <p:cNvSpPr>
              <a:spLocks noChangeArrowheads="1"/>
            </p:cNvSpPr>
            <p:nvPr/>
          </p:nvSpPr>
          <p:spPr bwMode="auto">
            <a:xfrm>
              <a:off x="4412493" y="4363253"/>
              <a:ext cx="7302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U</a:t>
              </a:r>
              <a:endParaRPr lang="en-US"/>
            </a:p>
          </p:txBody>
        </p:sp>
        <p:sp>
          <p:nvSpPr>
            <p:cNvPr id="33950" name="Rectangle 268"/>
            <p:cNvSpPr>
              <a:spLocks noChangeArrowheads="1"/>
            </p:cNvSpPr>
            <p:nvPr/>
          </p:nvSpPr>
          <p:spPr bwMode="auto">
            <a:xfrm>
              <a:off x="6195255" y="4363253"/>
              <a:ext cx="698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S</a:t>
              </a:r>
              <a:endParaRPr lang="en-US"/>
            </a:p>
          </p:txBody>
        </p:sp>
        <p:sp>
          <p:nvSpPr>
            <p:cNvPr id="33951" name="Rectangle 269"/>
            <p:cNvSpPr>
              <a:spLocks noChangeArrowheads="1"/>
            </p:cNvSpPr>
            <p:nvPr/>
          </p:nvSpPr>
          <p:spPr bwMode="auto">
            <a:xfrm>
              <a:off x="6258755" y="4363253"/>
              <a:ext cx="571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5</a:t>
              </a:r>
              <a:endParaRPr lang="en-US"/>
            </a:p>
          </p:txBody>
        </p:sp>
        <p:sp>
          <p:nvSpPr>
            <p:cNvPr id="33952" name="Rectangle 270"/>
            <p:cNvSpPr>
              <a:spLocks noChangeArrowheads="1"/>
            </p:cNvSpPr>
            <p:nvPr/>
          </p:nvSpPr>
          <p:spPr bwMode="auto">
            <a:xfrm>
              <a:off x="6311143" y="4363253"/>
              <a:ext cx="28575"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a:t>
              </a:r>
              <a:endParaRPr lang="en-US"/>
            </a:p>
          </p:txBody>
        </p:sp>
        <p:sp>
          <p:nvSpPr>
            <p:cNvPr id="33953" name="Rectangle 271"/>
            <p:cNvSpPr>
              <a:spLocks noChangeArrowheads="1"/>
            </p:cNvSpPr>
            <p:nvPr/>
          </p:nvSpPr>
          <p:spPr bwMode="auto">
            <a:xfrm>
              <a:off x="6336543" y="4363253"/>
              <a:ext cx="68262"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S</a:t>
              </a:r>
              <a:endParaRPr lang="en-US"/>
            </a:p>
          </p:txBody>
        </p:sp>
        <p:sp>
          <p:nvSpPr>
            <p:cNvPr id="33954" name="Rectangle 272"/>
            <p:cNvSpPr>
              <a:spLocks noChangeArrowheads="1"/>
            </p:cNvSpPr>
            <p:nvPr/>
          </p:nvSpPr>
          <p:spPr bwMode="auto">
            <a:xfrm>
              <a:off x="6400043" y="4363253"/>
              <a:ext cx="571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8</a:t>
              </a:r>
              <a:endParaRPr lang="en-US"/>
            </a:p>
          </p:txBody>
        </p:sp>
        <p:sp>
          <p:nvSpPr>
            <p:cNvPr id="33955" name="Rectangle 273"/>
            <p:cNvSpPr>
              <a:spLocks noChangeArrowheads="1"/>
            </p:cNvSpPr>
            <p:nvPr/>
          </p:nvSpPr>
          <p:spPr bwMode="auto">
            <a:xfrm>
              <a:off x="7531930" y="4328328"/>
              <a:ext cx="171450" cy="122237"/>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SGi</a:t>
              </a:r>
              <a:endParaRPr lang="en-US"/>
            </a:p>
          </p:txBody>
        </p:sp>
        <p:sp>
          <p:nvSpPr>
            <p:cNvPr id="33956" name="Rectangle 274"/>
            <p:cNvSpPr>
              <a:spLocks noChangeArrowheads="1"/>
            </p:cNvSpPr>
            <p:nvPr/>
          </p:nvSpPr>
          <p:spPr bwMode="auto">
            <a:xfrm>
              <a:off x="6801680" y="4472790"/>
              <a:ext cx="474663" cy="138113"/>
            </a:xfrm>
            <a:prstGeom prst="rect">
              <a:avLst/>
            </a:prstGeom>
            <a:noFill/>
            <a:ln w="9525">
              <a:noFill/>
              <a:miter lim="800000"/>
              <a:headEnd/>
              <a:tailEnd/>
            </a:ln>
          </p:spPr>
          <p:txBody>
            <a:bodyPr wrap="none" lIns="0" tIns="0" rIns="0" bIns="0">
              <a:spAutoFit/>
            </a:bodyPr>
            <a:lstStyle/>
            <a:p>
              <a:pPr>
                <a:spcAft>
                  <a:spcPts val="1000"/>
                </a:spcAft>
              </a:pPr>
              <a:r>
                <a:rPr lang="en-US" sz="900">
                  <a:solidFill>
                    <a:srgbClr val="000000"/>
                  </a:solidFill>
                </a:rPr>
                <a:t>PDN GW</a:t>
              </a:r>
              <a:endParaRPr lang="en-US"/>
            </a:p>
          </p:txBody>
        </p:sp>
        <p:sp>
          <p:nvSpPr>
            <p:cNvPr id="33957" name="Rectangle 275"/>
            <p:cNvSpPr>
              <a:spLocks noChangeArrowheads="1"/>
            </p:cNvSpPr>
            <p:nvPr/>
          </p:nvSpPr>
          <p:spPr bwMode="auto">
            <a:xfrm>
              <a:off x="4993518" y="4472790"/>
              <a:ext cx="622300" cy="138113"/>
            </a:xfrm>
            <a:prstGeom prst="rect">
              <a:avLst/>
            </a:prstGeom>
            <a:noFill/>
            <a:ln w="9525">
              <a:noFill/>
              <a:miter lim="800000"/>
              <a:headEnd/>
              <a:tailEnd/>
            </a:ln>
          </p:spPr>
          <p:txBody>
            <a:bodyPr wrap="none" lIns="0" tIns="0" rIns="0" bIns="0">
              <a:spAutoFit/>
            </a:bodyPr>
            <a:lstStyle/>
            <a:p>
              <a:pPr>
                <a:spcAft>
                  <a:spcPts val="1000"/>
                </a:spcAft>
              </a:pPr>
              <a:r>
                <a:rPr lang="en-US" sz="900">
                  <a:solidFill>
                    <a:srgbClr val="000000"/>
                  </a:solidFill>
                </a:rPr>
                <a:t>Serving GW</a:t>
              </a:r>
              <a:endParaRPr lang="en-US"/>
            </a:p>
          </p:txBody>
        </p:sp>
        <p:sp>
          <p:nvSpPr>
            <p:cNvPr id="33958" name="Rectangle 276"/>
            <p:cNvSpPr>
              <a:spLocks noChangeArrowheads="1"/>
            </p:cNvSpPr>
            <p:nvPr/>
          </p:nvSpPr>
          <p:spPr bwMode="auto">
            <a:xfrm>
              <a:off x="2898018" y="4348965"/>
              <a:ext cx="981075" cy="307975"/>
            </a:xfrm>
            <a:prstGeom prst="rect">
              <a:avLst/>
            </a:prstGeom>
            <a:noFill/>
            <a:ln w="9525">
              <a:noFill/>
              <a:miter lim="800000"/>
              <a:headEnd/>
              <a:tailEnd/>
            </a:ln>
          </p:spPr>
          <p:txBody>
            <a:bodyPr lIns="0" tIns="0" rIns="0" bIns="0">
              <a:spAutoFit/>
            </a:bodyPr>
            <a:lstStyle/>
            <a:p>
              <a:pPr>
                <a:spcAft>
                  <a:spcPts val="1000"/>
                </a:spcAft>
              </a:pPr>
              <a:r>
                <a:rPr lang="en-US" sz="2000" b="1" u="sng">
                  <a:solidFill>
                    <a:srgbClr val="000000"/>
                  </a:solidFill>
                </a:rPr>
                <a:t>eNodeB</a:t>
              </a:r>
              <a:endParaRPr lang="en-US" sz="2000" b="1" u="sng"/>
            </a:p>
          </p:txBody>
        </p:sp>
        <p:sp>
          <p:nvSpPr>
            <p:cNvPr id="33959" name="Rectangle 277"/>
            <p:cNvSpPr>
              <a:spLocks noChangeArrowheads="1"/>
            </p:cNvSpPr>
            <p:nvPr/>
          </p:nvSpPr>
          <p:spPr bwMode="auto">
            <a:xfrm>
              <a:off x="1132718" y="4399765"/>
              <a:ext cx="974725" cy="153988"/>
            </a:xfrm>
            <a:prstGeom prst="rect">
              <a:avLst/>
            </a:prstGeom>
            <a:noFill/>
            <a:ln w="9525">
              <a:noFill/>
              <a:miter lim="800000"/>
              <a:headEnd/>
              <a:tailEnd/>
            </a:ln>
          </p:spPr>
          <p:txBody>
            <a:bodyPr lIns="0" tIns="0" rIns="0" bIns="0">
              <a:spAutoFit/>
            </a:bodyPr>
            <a:lstStyle/>
            <a:p>
              <a:pPr>
                <a:spcAft>
                  <a:spcPts val="1000"/>
                </a:spcAft>
              </a:pPr>
              <a:r>
                <a:rPr lang="en-US" sz="1000">
                  <a:solidFill>
                    <a:srgbClr val="000000"/>
                  </a:solidFill>
                </a:rPr>
                <a:t>User Equipment</a:t>
              </a:r>
              <a:endParaRPr lang="en-US" sz="1000"/>
            </a:p>
          </p:txBody>
        </p:sp>
        <p:sp>
          <p:nvSpPr>
            <p:cNvPr id="33960" name="Rectangle 278"/>
            <p:cNvSpPr>
              <a:spLocks noChangeArrowheads="1"/>
            </p:cNvSpPr>
            <p:nvPr/>
          </p:nvSpPr>
          <p:spPr bwMode="auto">
            <a:xfrm>
              <a:off x="3174243" y="2897990"/>
              <a:ext cx="263525"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Relay</a:t>
              </a:r>
              <a:endParaRPr lang="en-US"/>
            </a:p>
          </p:txBody>
        </p:sp>
        <p:sp>
          <p:nvSpPr>
            <p:cNvPr id="33961" name="Rectangle 279"/>
            <p:cNvSpPr>
              <a:spLocks noChangeArrowheads="1"/>
            </p:cNvSpPr>
            <p:nvPr/>
          </p:nvSpPr>
          <p:spPr bwMode="auto">
            <a:xfrm>
              <a:off x="5203068" y="2897990"/>
              <a:ext cx="263525" cy="122238"/>
            </a:xfrm>
            <a:prstGeom prst="rect">
              <a:avLst/>
            </a:prstGeom>
            <a:noFill/>
            <a:ln w="9525">
              <a:noFill/>
              <a:miter lim="800000"/>
              <a:headEnd/>
              <a:tailEnd/>
            </a:ln>
          </p:spPr>
          <p:txBody>
            <a:bodyPr wrap="none" lIns="0" tIns="0" rIns="0" bIns="0">
              <a:spAutoFit/>
            </a:bodyPr>
            <a:lstStyle/>
            <a:p>
              <a:pPr>
                <a:spcAft>
                  <a:spcPts val="1000"/>
                </a:spcAft>
              </a:pPr>
              <a:r>
                <a:rPr lang="en-US" sz="800">
                  <a:solidFill>
                    <a:srgbClr val="000000"/>
                  </a:solidFill>
                </a:rPr>
                <a:t>Relay</a:t>
              </a:r>
              <a:endParaRPr lang="en-US"/>
            </a:p>
          </p:txBody>
        </p:sp>
        <p:sp>
          <p:nvSpPr>
            <p:cNvPr id="167" name="Oval 166"/>
            <p:cNvSpPr/>
            <p:nvPr/>
          </p:nvSpPr>
          <p:spPr>
            <a:xfrm>
              <a:off x="2650368" y="2759878"/>
              <a:ext cx="630238" cy="1312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168" name="Straight Connector 167"/>
            <p:cNvCxnSpPr/>
            <p:nvPr/>
          </p:nvCxnSpPr>
          <p:spPr>
            <a:xfrm>
              <a:off x="3267906" y="3661578"/>
              <a:ext cx="2138362" cy="1171575"/>
            </a:xfrm>
            <a:prstGeom prst="line">
              <a:avLst/>
            </a:prstGeom>
          </p:spPr>
          <p:style>
            <a:lnRef idx="1">
              <a:schemeClr val="accent1"/>
            </a:lnRef>
            <a:fillRef idx="0">
              <a:schemeClr val="accent1"/>
            </a:fillRef>
            <a:effectRef idx="0">
              <a:schemeClr val="accent1"/>
            </a:effectRef>
            <a:fontRef idx="minor">
              <a:schemeClr val="tx1"/>
            </a:fontRef>
          </p:style>
        </p:cxnSp>
        <p:sp>
          <p:nvSpPr>
            <p:cNvPr id="33964" name="TextBox 307"/>
            <p:cNvSpPr txBox="1">
              <a:spLocks noChangeArrowheads="1"/>
            </p:cNvSpPr>
            <p:nvPr/>
          </p:nvSpPr>
          <p:spPr bwMode="auto">
            <a:xfrm>
              <a:off x="5368168" y="4742665"/>
              <a:ext cx="2587625" cy="369888"/>
            </a:xfrm>
            <a:prstGeom prst="rect">
              <a:avLst/>
            </a:prstGeom>
            <a:noFill/>
            <a:ln w="9525">
              <a:noFill/>
              <a:miter lim="800000"/>
              <a:headEnd/>
              <a:tailEnd/>
            </a:ln>
          </p:spPr>
          <p:txBody>
            <a:bodyPr>
              <a:spAutoFit/>
            </a:bodyPr>
            <a:lstStyle/>
            <a:p>
              <a:r>
                <a:rPr lang="en-GB">
                  <a:latin typeface="Arial" pitchFamily="34" charset="0"/>
                </a:rPr>
                <a:t>LTE Layer 2 application</a:t>
              </a:r>
            </a:p>
          </p:txBody>
        </p:sp>
      </p:grpSp>
    </p:spTree>
    <p:extLst>
      <p:ext uri="{BB962C8B-B14F-4D97-AF65-F5344CB8AC3E}">
        <p14:creationId xmlns:p14="http://schemas.microsoft.com/office/powerpoint/2010/main" xmlns="" val="111788602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GB" smtClean="0"/>
              <a:t>Port Existing Wireless Application</a:t>
            </a:r>
            <a:endParaRPr lang="en-US" dirty="0" smtClean="0"/>
          </a:p>
        </p:txBody>
      </p:sp>
      <p:sp>
        <p:nvSpPr>
          <p:cNvPr id="2" name="Text Placeholder 1"/>
          <p:cNvSpPr>
            <a:spLocks noGrp="1"/>
          </p:cNvSpPr>
          <p:nvPr>
            <p:ph type="body" sz="quarter" idx="10"/>
          </p:nvPr>
        </p:nvSpPr>
        <p:spPr>
          <a:xfrm>
            <a:off x="533399" y="4763380"/>
            <a:ext cx="8277225" cy="1127051"/>
          </a:xfrm>
        </p:spPr>
        <p:txBody>
          <a:bodyPr>
            <a:noAutofit/>
          </a:bodyPr>
          <a:lstStyle/>
          <a:p>
            <a:r>
              <a:rPr lang="en-US" sz="2000" dirty="0" smtClean="0"/>
              <a:t>Expected straightforward code recompile to execute on P2020 using FSL BSP</a:t>
            </a:r>
          </a:p>
          <a:p>
            <a:r>
              <a:rPr lang="en-US" sz="2000" dirty="0" smtClean="0"/>
              <a:t>Moving to multicore exposed latent bugs in software – code crashed intermittently which was difficult to replicate and resolve</a:t>
            </a:r>
            <a:endParaRPr lang="en-US" sz="2000" dirty="0"/>
          </a:p>
        </p:txBody>
      </p:sp>
      <p:sp>
        <p:nvSpPr>
          <p:cNvPr id="34820" name="AutoShape 2"/>
          <p:cNvSpPr>
            <a:spLocks noChangeArrowheads="1"/>
          </p:cNvSpPr>
          <p:nvPr/>
        </p:nvSpPr>
        <p:spPr bwMode="auto">
          <a:xfrm>
            <a:off x="1447800" y="1132905"/>
            <a:ext cx="1746250" cy="1716088"/>
          </a:xfrm>
          <a:prstGeom prst="flowChartAlternateProcess">
            <a:avLst/>
          </a:prstGeom>
          <a:solidFill>
            <a:schemeClr val="accent2"/>
          </a:solidFill>
          <a:ln w="9525">
            <a:solidFill>
              <a:schemeClr val="tx1"/>
            </a:solidFill>
            <a:miter lim="800000"/>
            <a:headEnd/>
            <a:tailEnd/>
          </a:ln>
        </p:spPr>
        <p:txBody>
          <a:bodyPr wrap="none" anchor="ctr"/>
          <a:lstStyle/>
          <a:p>
            <a:pPr algn="ctr"/>
            <a:endParaRPr lang="en-US" sz="1200"/>
          </a:p>
        </p:txBody>
      </p:sp>
      <p:sp>
        <p:nvSpPr>
          <p:cNvPr id="34821" name="AutoShape 6"/>
          <p:cNvSpPr>
            <a:spLocks noChangeArrowheads="1"/>
          </p:cNvSpPr>
          <p:nvPr/>
        </p:nvSpPr>
        <p:spPr bwMode="auto">
          <a:xfrm>
            <a:off x="6459538" y="3699893"/>
            <a:ext cx="900112" cy="447675"/>
          </a:xfrm>
          <a:prstGeom prst="roundRect">
            <a:avLst>
              <a:gd name="adj" fmla="val 16667"/>
            </a:avLst>
          </a:prstGeom>
          <a:solidFill>
            <a:srgbClr val="003A7E"/>
          </a:solidFill>
          <a:ln w="9525">
            <a:solidFill>
              <a:schemeClr val="bg1"/>
            </a:solidFill>
            <a:round/>
            <a:headEnd/>
            <a:tailEnd/>
          </a:ln>
        </p:spPr>
        <p:txBody>
          <a:bodyPr wrap="none" anchor="ctr"/>
          <a:lstStyle/>
          <a:p>
            <a:pPr algn="ctr"/>
            <a:r>
              <a:rPr lang="en-US" sz="1400">
                <a:solidFill>
                  <a:schemeClr val="bg1"/>
                </a:solidFill>
              </a:rPr>
              <a:t/>
            </a:r>
            <a:br>
              <a:rPr lang="en-US" sz="1400">
                <a:solidFill>
                  <a:schemeClr val="bg1"/>
                </a:solidFill>
              </a:rPr>
            </a:br>
            <a:r>
              <a:rPr lang="en-US" sz="700">
                <a:solidFill>
                  <a:schemeClr val="bg1"/>
                </a:solidFill>
              </a:rPr>
              <a:t>Power Architecture™</a:t>
            </a:r>
          </a:p>
          <a:p>
            <a:pPr algn="ctr"/>
            <a:r>
              <a:rPr lang="en-US" sz="800">
                <a:solidFill>
                  <a:schemeClr val="bg1"/>
                </a:solidFill>
              </a:rPr>
              <a:t> Core</a:t>
            </a:r>
          </a:p>
          <a:p>
            <a:pPr algn="ctr"/>
            <a:endParaRPr lang="en-US" sz="800">
              <a:solidFill>
                <a:schemeClr val="bg1"/>
              </a:solidFill>
            </a:endParaRPr>
          </a:p>
          <a:p>
            <a:pPr algn="ctr"/>
            <a:endParaRPr lang="en-US" sz="1400">
              <a:solidFill>
                <a:schemeClr val="bg1"/>
              </a:solidFill>
            </a:endParaRPr>
          </a:p>
        </p:txBody>
      </p:sp>
      <p:sp>
        <p:nvSpPr>
          <p:cNvPr id="34822" name="AutoShape 7"/>
          <p:cNvSpPr>
            <a:spLocks noChangeArrowheads="1"/>
          </p:cNvSpPr>
          <p:nvPr/>
        </p:nvSpPr>
        <p:spPr bwMode="auto">
          <a:xfrm>
            <a:off x="6456363" y="3985643"/>
            <a:ext cx="446087" cy="198437"/>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D-Cache</a:t>
            </a:r>
          </a:p>
        </p:txBody>
      </p:sp>
      <p:sp>
        <p:nvSpPr>
          <p:cNvPr id="34823" name="AutoShape 8"/>
          <p:cNvSpPr>
            <a:spLocks noChangeArrowheads="1"/>
          </p:cNvSpPr>
          <p:nvPr/>
        </p:nvSpPr>
        <p:spPr bwMode="auto">
          <a:xfrm>
            <a:off x="6907213" y="3985643"/>
            <a:ext cx="447675" cy="198437"/>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I-Cache</a:t>
            </a:r>
          </a:p>
        </p:txBody>
      </p:sp>
      <p:sp>
        <p:nvSpPr>
          <p:cNvPr id="34824" name="AutoShape 12"/>
          <p:cNvSpPr>
            <a:spLocks noChangeArrowheads="1"/>
          </p:cNvSpPr>
          <p:nvPr/>
        </p:nvSpPr>
        <p:spPr bwMode="auto">
          <a:xfrm>
            <a:off x="1457325" y="3711005"/>
            <a:ext cx="1757363" cy="439738"/>
          </a:xfrm>
          <a:prstGeom prst="roundRect">
            <a:avLst>
              <a:gd name="adj" fmla="val 16667"/>
            </a:avLst>
          </a:prstGeom>
          <a:solidFill>
            <a:srgbClr val="003A7E"/>
          </a:solidFill>
          <a:ln w="9525">
            <a:solidFill>
              <a:schemeClr val="bg1"/>
            </a:solidFill>
            <a:round/>
            <a:headEnd/>
            <a:tailEnd/>
          </a:ln>
        </p:spPr>
        <p:txBody>
          <a:bodyPr wrap="none" anchor="ctr"/>
          <a:lstStyle/>
          <a:p>
            <a:pPr algn="ctr"/>
            <a:r>
              <a:rPr lang="en-US" sz="1400">
                <a:solidFill>
                  <a:schemeClr val="bg1"/>
                </a:solidFill>
              </a:rPr>
              <a:t/>
            </a:r>
            <a:br>
              <a:rPr lang="en-US" sz="1400">
                <a:solidFill>
                  <a:schemeClr val="bg1"/>
                </a:solidFill>
              </a:rPr>
            </a:br>
            <a:r>
              <a:rPr lang="en-US" sz="700">
                <a:solidFill>
                  <a:schemeClr val="bg1"/>
                </a:solidFill>
              </a:rPr>
              <a:t>Power Architecture™</a:t>
            </a:r>
          </a:p>
          <a:p>
            <a:pPr algn="ctr"/>
            <a:r>
              <a:rPr lang="en-US" sz="800">
                <a:solidFill>
                  <a:schemeClr val="bg1"/>
                </a:solidFill>
              </a:rPr>
              <a:t> Core</a:t>
            </a:r>
          </a:p>
          <a:p>
            <a:pPr algn="ctr"/>
            <a:endParaRPr lang="en-US" sz="800">
              <a:solidFill>
                <a:schemeClr val="bg1"/>
              </a:solidFill>
            </a:endParaRPr>
          </a:p>
          <a:p>
            <a:pPr algn="ctr"/>
            <a:endParaRPr lang="en-US" sz="1400">
              <a:solidFill>
                <a:schemeClr val="bg1"/>
              </a:solidFill>
            </a:endParaRPr>
          </a:p>
        </p:txBody>
      </p:sp>
      <p:sp>
        <p:nvSpPr>
          <p:cNvPr id="34825" name="AutoShape 13"/>
          <p:cNvSpPr>
            <a:spLocks noChangeArrowheads="1"/>
          </p:cNvSpPr>
          <p:nvPr/>
        </p:nvSpPr>
        <p:spPr bwMode="auto">
          <a:xfrm>
            <a:off x="1454150" y="3991993"/>
            <a:ext cx="871538" cy="195262"/>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D-Cache</a:t>
            </a:r>
          </a:p>
        </p:txBody>
      </p:sp>
      <p:sp>
        <p:nvSpPr>
          <p:cNvPr id="34826" name="AutoShape 14"/>
          <p:cNvSpPr>
            <a:spLocks noChangeArrowheads="1"/>
          </p:cNvSpPr>
          <p:nvPr/>
        </p:nvSpPr>
        <p:spPr bwMode="auto">
          <a:xfrm>
            <a:off x="2330450" y="3991993"/>
            <a:ext cx="871538" cy="195262"/>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I-Cache</a:t>
            </a:r>
          </a:p>
        </p:txBody>
      </p:sp>
      <p:sp>
        <p:nvSpPr>
          <p:cNvPr id="34827" name="AutoShape 15"/>
          <p:cNvSpPr>
            <a:spLocks noChangeArrowheads="1"/>
          </p:cNvSpPr>
          <p:nvPr/>
        </p:nvSpPr>
        <p:spPr bwMode="auto">
          <a:xfrm>
            <a:off x="1458913" y="3533205"/>
            <a:ext cx="1752600" cy="203200"/>
          </a:xfrm>
          <a:prstGeom prst="roundRect">
            <a:avLst>
              <a:gd name="adj" fmla="val 16667"/>
            </a:avLst>
          </a:prstGeom>
          <a:solidFill>
            <a:srgbClr val="003A7E"/>
          </a:solidFill>
          <a:ln w="12700">
            <a:solidFill>
              <a:schemeClr val="bg1"/>
            </a:solidFill>
            <a:round/>
            <a:headEnd/>
            <a:tailEnd/>
          </a:ln>
        </p:spPr>
        <p:txBody>
          <a:bodyPr wrap="none" anchor="ctr"/>
          <a:lstStyle/>
          <a:p>
            <a:pPr algn="ctr"/>
            <a:r>
              <a:rPr lang="en-US" sz="700">
                <a:solidFill>
                  <a:schemeClr val="bg1"/>
                </a:solidFill>
              </a:rPr>
              <a:t> L2 Cache</a:t>
            </a:r>
          </a:p>
        </p:txBody>
      </p:sp>
      <p:sp>
        <p:nvSpPr>
          <p:cNvPr id="34828" name="AutoShape 24"/>
          <p:cNvSpPr>
            <a:spLocks noChangeArrowheads="1"/>
          </p:cNvSpPr>
          <p:nvPr/>
        </p:nvSpPr>
        <p:spPr bwMode="auto">
          <a:xfrm>
            <a:off x="5538788" y="3696718"/>
            <a:ext cx="901700" cy="439737"/>
          </a:xfrm>
          <a:prstGeom prst="roundRect">
            <a:avLst>
              <a:gd name="adj" fmla="val 16667"/>
            </a:avLst>
          </a:prstGeom>
          <a:solidFill>
            <a:srgbClr val="003A7E"/>
          </a:solidFill>
          <a:ln w="9525">
            <a:solidFill>
              <a:schemeClr val="bg1"/>
            </a:solidFill>
            <a:round/>
            <a:headEnd/>
            <a:tailEnd/>
          </a:ln>
        </p:spPr>
        <p:txBody>
          <a:bodyPr wrap="none" anchor="ctr"/>
          <a:lstStyle/>
          <a:p>
            <a:pPr algn="ctr"/>
            <a:r>
              <a:rPr lang="en-US" sz="1400">
                <a:solidFill>
                  <a:schemeClr val="bg1"/>
                </a:solidFill>
              </a:rPr>
              <a:t/>
            </a:r>
            <a:br>
              <a:rPr lang="en-US" sz="1400">
                <a:solidFill>
                  <a:schemeClr val="bg1"/>
                </a:solidFill>
              </a:rPr>
            </a:br>
            <a:r>
              <a:rPr lang="en-US" sz="700">
                <a:solidFill>
                  <a:schemeClr val="bg1"/>
                </a:solidFill>
              </a:rPr>
              <a:t>Power Architecture™</a:t>
            </a:r>
          </a:p>
          <a:p>
            <a:pPr algn="ctr"/>
            <a:r>
              <a:rPr lang="en-US" sz="800">
                <a:solidFill>
                  <a:schemeClr val="bg1"/>
                </a:solidFill>
              </a:rPr>
              <a:t> Core</a:t>
            </a:r>
          </a:p>
          <a:p>
            <a:pPr algn="ctr"/>
            <a:endParaRPr lang="en-US" sz="800">
              <a:solidFill>
                <a:schemeClr val="bg1"/>
              </a:solidFill>
            </a:endParaRPr>
          </a:p>
          <a:p>
            <a:pPr algn="ctr"/>
            <a:endParaRPr lang="en-US" sz="1400">
              <a:solidFill>
                <a:schemeClr val="bg1"/>
              </a:solidFill>
            </a:endParaRPr>
          </a:p>
        </p:txBody>
      </p:sp>
      <p:sp>
        <p:nvSpPr>
          <p:cNvPr id="34829" name="AutoShape 25"/>
          <p:cNvSpPr>
            <a:spLocks noChangeArrowheads="1"/>
          </p:cNvSpPr>
          <p:nvPr/>
        </p:nvSpPr>
        <p:spPr bwMode="auto">
          <a:xfrm>
            <a:off x="5535613" y="3977705"/>
            <a:ext cx="447675" cy="195263"/>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D-Cache</a:t>
            </a:r>
          </a:p>
        </p:txBody>
      </p:sp>
      <p:sp>
        <p:nvSpPr>
          <p:cNvPr id="34830" name="AutoShape 26"/>
          <p:cNvSpPr>
            <a:spLocks noChangeArrowheads="1"/>
          </p:cNvSpPr>
          <p:nvPr/>
        </p:nvSpPr>
        <p:spPr bwMode="auto">
          <a:xfrm>
            <a:off x="5988050" y="3977705"/>
            <a:ext cx="446088" cy="195263"/>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I-Cache</a:t>
            </a:r>
          </a:p>
        </p:txBody>
      </p:sp>
      <p:sp>
        <p:nvSpPr>
          <p:cNvPr id="34831" name="AutoShape 56"/>
          <p:cNvSpPr>
            <a:spLocks noChangeArrowheads="1"/>
          </p:cNvSpPr>
          <p:nvPr/>
        </p:nvSpPr>
        <p:spPr bwMode="auto">
          <a:xfrm>
            <a:off x="1493838" y="2931543"/>
            <a:ext cx="1789112" cy="236537"/>
          </a:xfrm>
          <a:prstGeom prst="triangle">
            <a:avLst>
              <a:gd name="adj" fmla="val 50000"/>
            </a:avLst>
          </a:prstGeom>
          <a:solidFill>
            <a:srgbClr val="97CFE1"/>
          </a:solidFill>
          <a:ln w="9525">
            <a:noFill/>
            <a:miter lim="800000"/>
            <a:headEnd/>
            <a:tailEnd/>
          </a:ln>
        </p:spPr>
        <p:txBody>
          <a:bodyPr wrap="none" anchor="ctr"/>
          <a:lstStyle/>
          <a:p>
            <a:pPr algn="ctr">
              <a:spcBef>
                <a:spcPct val="50000"/>
              </a:spcBef>
            </a:pPr>
            <a:endParaRPr lang="en-US" sz="1400"/>
          </a:p>
        </p:txBody>
      </p:sp>
      <p:sp>
        <p:nvSpPr>
          <p:cNvPr id="34832" name="AutoShape 56"/>
          <p:cNvSpPr>
            <a:spLocks noChangeArrowheads="1"/>
          </p:cNvSpPr>
          <p:nvPr/>
        </p:nvSpPr>
        <p:spPr bwMode="auto">
          <a:xfrm>
            <a:off x="5530850" y="2914080"/>
            <a:ext cx="1790700" cy="236538"/>
          </a:xfrm>
          <a:prstGeom prst="triangle">
            <a:avLst>
              <a:gd name="adj" fmla="val 50000"/>
            </a:avLst>
          </a:prstGeom>
          <a:solidFill>
            <a:srgbClr val="97CFE1"/>
          </a:solidFill>
          <a:ln w="9525">
            <a:noFill/>
            <a:miter lim="800000"/>
            <a:headEnd/>
            <a:tailEnd/>
          </a:ln>
        </p:spPr>
        <p:txBody>
          <a:bodyPr wrap="none" anchor="ctr"/>
          <a:lstStyle/>
          <a:p>
            <a:pPr algn="ctr">
              <a:spcBef>
                <a:spcPct val="50000"/>
              </a:spcBef>
            </a:pPr>
            <a:endParaRPr lang="en-US" sz="1400"/>
          </a:p>
        </p:txBody>
      </p:sp>
      <p:sp>
        <p:nvSpPr>
          <p:cNvPr id="34833" name="Rectangle 41"/>
          <p:cNvSpPr>
            <a:spLocks noChangeArrowheads="1"/>
          </p:cNvSpPr>
          <p:nvPr/>
        </p:nvSpPr>
        <p:spPr bwMode="auto">
          <a:xfrm>
            <a:off x="1474788" y="3261743"/>
            <a:ext cx="1739900" cy="236537"/>
          </a:xfrm>
          <a:prstGeom prst="rect">
            <a:avLst/>
          </a:prstGeom>
          <a:solidFill>
            <a:schemeClr val="accent2"/>
          </a:solidFill>
          <a:ln w="9525">
            <a:noFill/>
            <a:miter lim="800000"/>
            <a:headEnd/>
            <a:tailEnd/>
          </a:ln>
        </p:spPr>
        <p:txBody>
          <a:bodyPr wrap="none" anchor="ctr"/>
          <a:lstStyle/>
          <a:p>
            <a:pPr algn="ctr"/>
            <a:r>
              <a:rPr lang="en-GB"/>
              <a:t>Linux</a:t>
            </a:r>
            <a:endParaRPr lang="en-US"/>
          </a:p>
        </p:txBody>
      </p:sp>
      <p:sp>
        <p:nvSpPr>
          <p:cNvPr id="34834" name="AutoShape 42"/>
          <p:cNvSpPr>
            <a:spLocks noChangeArrowheads="1"/>
          </p:cNvSpPr>
          <p:nvPr/>
        </p:nvSpPr>
        <p:spPr bwMode="auto">
          <a:xfrm>
            <a:off x="1552575" y="1634555"/>
            <a:ext cx="669925" cy="939800"/>
          </a:xfrm>
          <a:prstGeom prst="flowChartAlternateProcess">
            <a:avLst/>
          </a:prstGeom>
          <a:solidFill>
            <a:schemeClr val="accent1"/>
          </a:solidFill>
          <a:ln w="9525">
            <a:solidFill>
              <a:schemeClr val="tx1"/>
            </a:solidFill>
            <a:miter lim="800000"/>
            <a:headEnd/>
            <a:tailEnd/>
          </a:ln>
        </p:spPr>
        <p:txBody>
          <a:bodyPr wrap="none" anchor="ctr"/>
          <a:lstStyle/>
          <a:p>
            <a:pPr algn="ctr"/>
            <a:r>
              <a:rPr lang="en-GB" sz="1200">
                <a:solidFill>
                  <a:schemeClr val="bg1"/>
                </a:solidFill>
              </a:rPr>
              <a:t>Packet</a:t>
            </a:r>
          </a:p>
          <a:p>
            <a:pPr algn="ctr"/>
            <a:r>
              <a:rPr lang="en-GB" sz="1200">
                <a:solidFill>
                  <a:schemeClr val="bg1"/>
                </a:solidFill>
              </a:rPr>
              <a:t>Reception</a:t>
            </a:r>
          </a:p>
          <a:p>
            <a:pPr algn="ctr"/>
            <a:r>
              <a:rPr lang="en-GB" sz="1200">
                <a:solidFill>
                  <a:schemeClr val="bg1"/>
                </a:solidFill>
              </a:rPr>
              <a:t>&amp; PDCP</a:t>
            </a:r>
          </a:p>
        </p:txBody>
      </p:sp>
      <p:sp>
        <p:nvSpPr>
          <p:cNvPr id="34835" name="AutoShape 44"/>
          <p:cNvSpPr>
            <a:spLocks noChangeArrowheads="1"/>
          </p:cNvSpPr>
          <p:nvPr/>
        </p:nvSpPr>
        <p:spPr bwMode="auto">
          <a:xfrm>
            <a:off x="2430463" y="1623443"/>
            <a:ext cx="669925" cy="966787"/>
          </a:xfrm>
          <a:prstGeom prst="flowChartAlternateProcess">
            <a:avLst/>
          </a:prstGeom>
          <a:solidFill>
            <a:schemeClr val="accent1"/>
          </a:solidFill>
          <a:ln w="9525">
            <a:solidFill>
              <a:schemeClr val="tx1"/>
            </a:solidFill>
            <a:miter lim="800000"/>
            <a:headEnd/>
            <a:tailEnd/>
          </a:ln>
        </p:spPr>
        <p:txBody>
          <a:bodyPr wrap="none" anchor="ctr"/>
          <a:lstStyle/>
          <a:p>
            <a:pPr algn="ctr"/>
            <a:r>
              <a:rPr lang="en-GB" sz="1200">
                <a:solidFill>
                  <a:schemeClr val="bg1"/>
                </a:solidFill>
              </a:rPr>
              <a:t>DL &amp;UL</a:t>
            </a:r>
          </a:p>
          <a:p>
            <a:pPr algn="ctr"/>
            <a:r>
              <a:rPr lang="en-GB" sz="1200">
                <a:solidFill>
                  <a:schemeClr val="bg1"/>
                </a:solidFill>
              </a:rPr>
              <a:t>SCH/</a:t>
            </a:r>
          </a:p>
          <a:p>
            <a:pPr algn="ctr"/>
            <a:r>
              <a:rPr lang="en-GB" sz="1200">
                <a:solidFill>
                  <a:schemeClr val="bg1"/>
                </a:solidFill>
              </a:rPr>
              <a:t>RLC/MAC</a:t>
            </a:r>
            <a:endParaRPr lang="en-US" sz="1200">
              <a:solidFill>
                <a:schemeClr val="bg1"/>
              </a:solidFill>
            </a:endParaRPr>
          </a:p>
        </p:txBody>
      </p:sp>
      <p:sp>
        <p:nvSpPr>
          <p:cNvPr id="34836" name="Text Box 46"/>
          <p:cNvSpPr txBox="1">
            <a:spLocks noChangeArrowheads="1"/>
          </p:cNvSpPr>
          <p:nvPr/>
        </p:nvSpPr>
        <p:spPr bwMode="auto">
          <a:xfrm>
            <a:off x="1622425" y="1164655"/>
            <a:ext cx="1562100" cy="400050"/>
          </a:xfrm>
          <a:prstGeom prst="rect">
            <a:avLst/>
          </a:prstGeom>
          <a:noFill/>
          <a:ln w="9525">
            <a:noFill/>
            <a:miter lim="800000"/>
            <a:headEnd/>
            <a:tailEnd/>
          </a:ln>
        </p:spPr>
        <p:txBody>
          <a:bodyPr wrap="none">
            <a:spAutoFit/>
          </a:bodyPr>
          <a:lstStyle/>
          <a:p>
            <a:r>
              <a:rPr lang="en-GB" sz="2000">
                <a:latin typeface="Myriad Pro" pitchFamily="34" charset="0"/>
              </a:rPr>
              <a:t>LTE Layer 2</a:t>
            </a:r>
            <a:endParaRPr lang="en-US" sz="2000">
              <a:latin typeface="Myriad Pro" pitchFamily="34" charset="0"/>
            </a:endParaRPr>
          </a:p>
        </p:txBody>
      </p:sp>
      <p:sp>
        <p:nvSpPr>
          <p:cNvPr id="34837" name="Line 59"/>
          <p:cNvSpPr>
            <a:spLocks noChangeShapeType="1"/>
          </p:cNvSpPr>
          <p:nvPr/>
        </p:nvSpPr>
        <p:spPr bwMode="auto">
          <a:xfrm>
            <a:off x="2325688" y="1518668"/>
            <a:ext cx="0" cy="1244600"/>
          </a:xfrm>
          <a:prstGeom prst="line">
            <a:avLst/>
          </a:prstGeom>
          <a:noFill/>
          <a:ln w="9525">
            <a:solidFill>
              <a:schemeClr val="tx1"/>
            </a:solidFill>
            <a:prstDash val="dash"/>
            <a:round/>
            <a:headEnd/>
            <a:tailEnd/>
          </a:ln>
        </p:spPr>
        <p:txBody>
          <a:bodyPr/>
          <a:lstStyle/>
          <a:p>
            <a:endParaRPr lang="en-US"/>
          </a:p>
        </p:txBody>
      </p:sp>
      <p:sp>
        <p:nvSpPr>
          <p:cNvPr id="34838" name="AutoShape 63"/>
          <p:cNvSpPr>
            <a:spLocks noChangeArrowheads="1"/>
          </p:cNvSpPr>
          <p:nvPr/>
        </p:nvSpPr>
        <p:spPr bwMode="auto">
          <a:xfrm>
            <a:off x="5565775" y="1105918"/>
            <a:ext cx="1746250" cy="1716087"/>
          </a:xfrm>
          <a:prstGeom prst="flowChartAlternateProcess">
            <a:avLst/>
          </a:prstGeom>
          <a:solidFill>
            <a:schemeClr val="accent2"/>
          </a:solidFill>
          <a:ln w="9525">
            <a:solidFill>
              <a:schemeClr val="tx1"/>
            </a:solidFill>
            <a:miter lim="800000"/>
            <a:headEnd/>
            <a:tailEnd/>
          </a:ln>
        </p:spPr>
        <p:txBody>
          <a:bodyPr wrap="none" anchor="ctr"/>
          <a:lstStyle/>
          <a:p>
            <a:pPr algn="ctr"/>
            <a:endParaRPr lang="en-US" sz="1200"/>
          </a:p>
        </p:txBody>
      </p:sp>
      <p:sp>
        <p:nvSpPr>
          <p:cNvPr id="34839" name="AutoShape 65"/>
          <p:cNvSpPr>
            <a:spLocks noChangeArrowheads="1"/>
          </p:cNvSpPr>
          <p:nvPr/>
        </p:nvSpPr>
        <p:spPr bwMode="auto">
          <a:xfrm>
            <a:off x="6521450" y="1637730"/>
            <a:ext cx="668338" cy="966788"/>
          </a:xfrm>
          <a:prstGeom prst="flowChartAlternateProcess">
            <a:avLst/>
          </a:prstGeom>
          <a:solidFill>
            <a:schemeClr val="accent1"/>
          </a:solidFill>
          <a:ln w="9525">
            <a:solidFill>
              <a:schemeClr val="tx1"/>
            </a:solidFill>
            <a:miter lim="800000"/>
            <a:headEnd/>
            <a:tailEnd/>
          </a:ln>
        </p:spPr>
        <p:txBody>
          <a:bodyPr wrap="none" anchor="ctr"/>
          <a:lstStyle/>
          <a:p>
            <a:pPr algn="ctr"/>
            <a:r>
              <a:rPr lang="en-GB" sz="1200">
                <a:solidFill>
                  <a:schemeClr val="bg1"/>
                </a:solidFill>
              </a:rPr>
              <a:t>DL &amp;UL</a:t>
            </a:r>
          </a:p>
          <a:p>
            <a:pPr algn="ctr"/>
            <a:r>
              <a:rPr lang="en-GB" sz="1200">
                <a:solidFill>
                  <a:schemeClr val="bg1"/>
                </a:solidFill>
              </a:rPr>
              <a:t>SCH/</a:t>
            </a:r>
          </a:p>
          <a:p>
            <a:pPr algn="ctr"/>
            <a:r>
              <a:rPr lang="en-GB" sz="1200">
                <a:solidFill>
                  <a:schemeClr val="bg1"/>
                </a:solidFill>
              </a:rPr>
              <a:t>RLC/MAC</a:t>
            </a:r>
            <a:endParaRPr lang="en-US" sz="1200">
              <a:solidFill>
                <a:schemeClr val="bg1"/>
              </a:solidFill>
            </a:endParaRPr>
          </a:p>
        </p:txBody>
      </p:sp>
      <p:sp>
        <p:nvSpPr>
          <p:cNvPr id="34840" name="Text Box 66"/>
          <p:cNvSpPr txBox="1">
            <a:spLocks noChangeArrowheads="1"/>
          </p:cNvSpPr>
          <p:nvPr/>
        </p:nvSpPr>
        <p:spPr bwMode="auto">
          <a:xfrm>
            <a:off x="5738813" y="1191643"/>
            <a:ext cx="1562100" cy="400050"/>
          </a:xfrm>
          <a:prstGeom prst="rect">
            <a:avLst/>
          </a:prstGeom>
          <a:noFill/>
          <a:ln w="9525">
            <a:noFill/>
            <a:miter lim="800000"/>
            <a:headEnd/>
            <a:tailEnd/>
          </a:ln>
        </p:spPr>
        <p:txBody>
          <a:bodyPr wrap="none">
            <a:spAutoFit/>
          </a:bodyPr>
          <a:lstStyle/>
          <a:p>
            <a:r>
              <a:rPr lang="en-GB" sz="2000">
                <a:latin typeface="Myriad Pro" pitchFamily="34" charset="0"/>
              </a:rPr>
              <a:t>LTE Layer 2</a:t>
            </a:r>
            <a:endParaRPr lang="en-US" sz="2000">
              <a:latin typeface="Myriad Pro" pitchFamily="34" charset="0"/>
            </a:endParaRPr>
          </a:p>
        </p:txBody>
      </p:sp>
      <p:sp>
        <p:nvSpPr>
          <p:cNvPr id="34841" name="Line 67"/>
          <p:cNvSpPr>
            <a:spLocks noChangeShapeType="1"/>
          </p:cNvSpPr>
          <p:nvPr/>
        </p:nvSpPr>
        <p:spPr bwMode="auto">
          <a:xfrm>
            <a:off x="6415088" y="1532955"/>
            <a:ext cx="0" cy="1244600"/>
          </a:xfrm>
          <a:prstGeom prst="line">
            <a:avLst/>
          </a:prstGeom>
          <a:noFill/>
          <a:ln w="9525">
            <a:solidFill>
              <a:schemeClr val="tx1"/>
            </a:solidFill>
            <a:prstDash val="dash"/>
            <a:round/>
            <a:headEnd/>
            <a:tailEnd/>
          </a:ln>
        </p:spPr>
        <p:txBody>
          <a:bodyPr/>
          <a:lstStyle/>
          <a:p>
            <a:endParaRPr lang="en-US"/>
          </a:p>
        </p:txBody>
      </p:sp>
      <p:sp>
        <p:nvSpPr>
          <p:cNvPr id="34842" name="Rectangle 41"/>
          <p:cNvSpPr>
            <a:spLocks noChangeArrowheads="1"/>
          </p:cNvSpPr>
          <p:nvPr/>
        </p:nvSpPr>
        <p:spPr bwMode="auto">
          <a:xfrm>
            <a:off x="5583238" y="3218880"/>
            <a:ext cx="1738312" cy="238125"/>
          </a:xfrm>
          <a:prstGeom prst="rect">
            <a:avLst/>
          </a:prstGeom>
          <a:solidFill>
            <a:schemeClr val="accent2"/>
          </a:solidFill>
          <a:ln w="9525">
            <a:noFill/>
            <a:miter lim="800000"/>
            <a:headEnd/>
            <a:tailEnd/>
          </a:ln>
        </p:spPr>
        <p:txBody>
          <a:bodyPr wrap="none" anchor="ctr"/>
          <a:lstStyle/>
          <a:p>
            <a:pPr algn="ctr"/>
            <a:r>
              <a:rPr lang="en-GB"/>
              <a:t>Linux SMP</a:t>
            </a:r>
            <a:endParaRPr lang="en-US"/>
          </a:p>
        </p:txBody>
      </p:sp>
      <p:sp>
        <p:nvSpPr>
          <p:cNvPr id="58" name="Right Arrow 57"/>
          <p:cNvSpPr/>
          <p:nvPr/>
        </p:nvSpPr>
        <p:spPr>
          <a:xfrm>
            <a:off x="3670300" y="1626618"/>
            <a:ext cx="1430338" cy="952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4844" name="AutoShape 42"/>
          <p:cNvSpPr>
            <a:spLocks noChangeArrowheads="1"/>
          </p:cNvSpPr>
          <p:nvPr/>
        </p:nvSpPr>
        <p:spPr bwMode="auto">
          <a:xfrm>
            <a:off x="5646738" y="1671068"/>
            <a:ext cx="668337" cy="939800"/>
          </a:xfrm>
          <a:prstGeom prst="flowChartAlternateProcess">
            <a:avLst/>
          </a:prstGeom>
          <a:solidFill>
            <a:schemeClr val="accent1"/>
          </a:solidFill>
          <a:ln w="9525">
            <a:solidFill>
              <a:schemeClr val="tx1"/>
            </a:solidFill>
            <a:miter lim="800000"/>
            <a:headEnd/>
            <a:tailEnd/>
          </a:ln>
        </p:spPr>
        <p:txBody>
          <a:bodyPr wrap="none" anchor="ctr"/>
          <a:lstStyle/>
          <a:p>
            <a:pPr algn="ctr"/>
            <a:r>
              <a:rPr lang="en-GB" sz="1200">
                <a:solidFill>
                  <a:schemeClr val="bg1"/>
                </a:solidFill>
              </a:rPr>
              <a:t>Packet</a:t>
            </a:r>
          </a:p>
          <a:p>
            <a:pPr algn="ctr"/>
            <a:r>
              <a:rPr lang="en-GB" sz="1200">
                <a:solidFill>
                  <a:schemeClr val="bg1"/>
                </a:solidFill>
              </a:rPr>
              <a:t>Reception</a:t>
            </a:r>
          </a:p>
          <a:p>
            <a:pPr algn="ctr"/>
            <a:r>
              <a:rPr lang="en-GB" sz="1200">
                <a:solidFill>
                  <a:schemeClr val="bg1"/>
                </a:solidFill>
              </a:rPr>
              <a:t>&amp; PDCP</a:t>
            </a:r>
          </a:p>
        </p:txBody>
      </p:sp>
      <p:sp>
        <p:nvSpPr>
          <p:cNvPr id="34845" name="TextBox 61"/>
          <p:cNvSpPr txBox="1">
            <a:spLocks noChangeArrowheads="1"/>
          </p:cNvSpPr>
          <p:nvPr/>
        </p:nvSpPr>
        <p:spPr bwMode="auto">
          <a:xfrm>
            <a:off x="1534795" y="4197409"/>
            <a:ext cx="1587500" cy="400050"/>
          </a:xfrm>
          <a:prstGeom prst="rect">
            <a:avLst/>
          </a:prstGeom>
          <a:noFill/>
          <a:ln w="9525">
            <a:noFill/>
            <a:miter lim="800000"/>
            <a:headEnd/>
            <a:tailEnd/>
          </a:ln>
        </p:spPr>
        <p:txBody>
          <a:bodyPr>
            <a:spAutoFit/>
          </a:bodyPr>
          <a:lstStyle/>
          <a:p>
            <a:pPr algn="ctr"/>
            <a:r>
              <a:rPr lang="en-GB" sz="2000" dirty="0">
                <a:latin typeface="Myriad Pro" pitchFamily="34" charset="0"/>
              </a:rPr>
              <a:t>MPC8548</a:t>
            </a:r>
          </a:p>
        </p:txBody>
      </p:sp>
      <p:sp>
        <p:nvSpPr>
          <p:cNvPr id="34846" name="TextBox 62"/>
          <p:cNvSpPr txBox="1">
            <a:spLocks noChangeArrowheads="1"/>
          </p:cNvSpPr>
          <p:nvPr/>
        </p:nvSpPr>
        <p:spPr bwMode="auto">
          <a:xfrm>
            <a:off x="5767388" y="4194234"/>
            <a:ext cx="1365250" cy="400050"/>
          </a:xfrm>
          <a:prstGeom prst="rect">
            <a:avLst/>
          </a:prstGeom>
          <a:noFill/>
          <a:ln w="9525">
            <a:noFill/>
            <a:miter lim="800000"/>
            <a:headEnd/>
            <a:tailEnd/>
          </a:ln>
        </p:spPr>
        <p:txBody>
          <a:bodyPr>
            <a:spAutoFit/>
          </a:bodyPr>
          <a:lstStyle/>
          <a:p>
            <a:pPr algn="ctr"/>
            <a:r>
              <a:rPr lang="en-GB" sz="2000" dirty="0">
                <a:latin typeface="Myriad Pro" pitchFamily="34" charset="0"/>
              </a:rPr>
              <a:t>P2020</a:t>
            </a:r>
          </a:p>
        </p:txBody>
      </p:sp>
      <p:sp>
        <p:nvSpPr>
          <p:cNvPr id="34847" name="AutoShape 15"/>
          <p:cNvSpPr>
            <a:spLocks noChangeArrowheads="1"/>
          </p:cNvSpPr>
          <p:nvPr/>
        </p:nvSpPr>
        <p:spPr bwMode="auto">
          <a:xfrm>
            <a:off x="5553075" y="3477643"/>
            <a:ext cx="1752600" cy="203200"/>
          </a:xfrm>
          <a:prstGeom prst="roundRect">
            <a:avLst>
              <a:gd name="adj" fmla="val 16667"/>
            </a:avLst>
          </a:prstGeom>
          <a:solidFill>
            <a:srgbClr val="003A7E"/>
          </a:solidFill>
          <a:ln w="12700">
            <a:solidFill>
              <a:schemeClr val="bg1"/>
            </a:solidFill>
            <a:round/>
            <a:headEnd/>
            <a:tailEnd/>
          </a:ln>
        </p:spPr>
        <p:txBody>
          <a:bodyPr wrap="none" anchor="ctr"/>
          <a:lstStyle/>
          <a:p>
            <a:pPr algn="ctr"/>
            <a:r>
              <a:rPr lang="en-US" sz="700">
                <a:solidFill>
                  <a:schemeClr val="bg1"/>
                </a:solidFill>
              </a:rPr>
              <a:t> L2 Cache</a:t>
            </a:r>
          </a:p>
        </p:txBody>
      </p:sp>
      <p:cxnSp>
        <p:nvCxnSpPr>
          <p:cNvPr id="63" name="Straight Connector 62"/>
          <p:cNvCxnSpPr>
            <a:stCxn id="34849" idx="2"/>
            <a:endCxn id="34834" idx="0"/>
          </p:cNvCxnSpPr>
          <p:nvPr/>
        </p:nvCxnSpPr>
        <p:spPr>
          <a:xfrm flipH="1" flipV="1">
            <a:off x="1887538" y="1634555"/>
            <a:ext cx="2436812" cy="30163"/>
          </a:xfrm>
          <a:prstGeom prst="line">
            <a:avLst/>
          </a:prstGeom>
        </p:spPr>
        <p:style>
          <a:lnRef idx="1">
            <a:schemeClr val="accent1"/>
          </a:lnRef>
          <a:fillRef idx="0">
            <a:schemeClr val="accent1"/>
          </a:fillRef>
          <a:effectRef idx="0">
            <a:schemeClr val="accent1"/>
          </a:effectRef>
          <a:fontRef idx="minor">
            <a:schemeClr val="tx1"/>
          </a:fontRef>
        </p:style>
      </p:cxnSp>
      <p:sp>
        <p:nvSpPr>
          <p:cNvPr id="34849" name="TextBox 33"/>
          <p:cNvSpPr txBox="1">
            <a:spLocks noChangeArrowheads="1"/>
          </p:cNvSpPr>
          <p:nvPr/>
        </p:nvSpPr>
        <p:spPr bwMode="auto">
          <a:xfrm>
            <a:off x="3390900" y="956693"/>
            <a:ext cx="1866900" cy="708025"/>
          </a:xfrm>
          <a:prstGeom prst="rect">
            <a:avLst/>
          </a:prstGeom>
          <a:noFill/>
          <a:ln w="9525">
            <a:noFill/>
            <a:miter lim="800000"/>
            <a:headEnd/>
            <a:tailEnd/>
          </a:ln>
        </p:spPr>
        <p:txBody>
          <a:bodyPr>
            <a:spAutoFit/>
          </a:bodyPr>
          <a:lstStyle/>
          <a:p>
            <a:r>
              <a:rPr lang="en-GB" sz="2000">
                <a:latin typeface="Myriad Pro" pitchFamily="34" charset="0"/>
              </a:rPr>
              <a:t>Threaded Code</a:t>
            </a:r>
          </a:p>
        </p:txBody>
      </p:sp>
      <p:cxnSp>
        <p:nvCxnSpPr>
          <p:cNvPr id="65" name="Straight Connector 64"/>
          <p:cNvCxnSpPr>
            <a:stCxn id="34849" idx="2"/>
            <a:endCxn id="34835" idx="3"/>
          </p:cNvCxnSpPr>
          <p:nvPr/>
        </p:nvCxnSpPr>
        <p:spPr>
          <a:xfrm flipH="1">
            <a:off x="3100388" y="1664718"/>
            <a:ext cx="1223962" cy="44132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6792618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Multicore Programming Flow</a:t>
            </a:r>
            <a:endParaRPr lang="en-US" dirty="0"/>
          </a:p>
        </p:txBody>
      </p:sp>
      <p:grpSp>
        <p:nvGrpSpPr>
          <p:cNvPr id="6" name="Group 5"/>
          <p:cNvGrpSpPr/>
          <p:nvPr/>
        </p:nvGrpSpPr>
        <p:grpSpPr>
          <a:xfrm>
            <a:off x="116953" y="1783969"/>
            <a:ext cx="8856930" cy="3972267"/>
            <a:chOff x="116953" y="1783969"/>
            <a:chExt cx="8856930" cy="3972267"/>
          </a:xfrm>
        </p:grpSpPr>
        <p:sp>
          <p:nvSpPr>
            <p:cNvPr id="25" name="Content Placeholder 2"/>
            <p:cNvSpPr txBox="1">
              <a:spLocks/>
            </p:cNvSpPr>
            <p:nvPr/>
          </p:nvSpPr>
          <p:spPr bwMode="auto">
            <a:xfrm>
              <a:off x="5087046" y="1857336"/>
              <a:ext cx="3886837" cy="3898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ts val="1800"/>
                </a:spcBef>
                <a:spcAft>
                  <a:spcPts val="600"/>
                </a:spcAft>
                <a:buClrTx/>
                <a:buSzPct val="150000"/>
                <a:buFont typeface="Wingdings" pitchFamily="2" charset="2"/>
                <a:buChar char="ü"/>
                <a:tabLst/>
                <a:defRPr/>
              </a:pPr>
              <a:r>
                <a:rPr kumimoji="0" lang="en-US" sz="1600" b="1" i="0" strike="noStrike" kern="0" cap="none" spc="0" normalizeH="0" baseline="0" noProof="0" dirty="0" smtClean="0">
                  <a:ln>
                    <a:noFill/>
                  </a:ln>
                  <a:solidFill>
                    <a:srgbClr val="FE5D10"/>
                  </a:solidFill>
                  <a:effectLst/>
                  <a:uLnTx/>
                  <a:uFillTx/>
                  <a:latin typeface="Myriad Pro" pitchFamily="34" charset="0"/>
                </a:rPr>
                <a:t>Analysis </a:t>
              </a:r>
              <a:r>
                <a:rPr kumimoji="0" lang="en-US" sz="1600" b="1" i="0" strike="noStrike" kern="0" cap="none" spc="0" normalizeH="0" baseline="0" noProof="0" dirty="0" smtClean="0">
                  <a:ln>
                    <a:noFill/>
                  </a:ln>
                  <a:solidFill>
                    <a:schemeClr val="tx1"/>
                  </a:solidFill>
                  <a:effectLst/>
                  <a:uLnTx/>
                  <a:uFillTx/>
                  <a:latin typeface="Myriad Pro" pitchFamily="34" charset="0"/>
                </a:rPr>
                <a:t>to discover potential parallelism in your code</a:t>
              </a:r>
              <a:endParaRPr kumimoji="0" lang="en-US" sz="1600" b="0" i="0" strike="noStrike" kern="0" cap="none" spc="0" normalizeH="0" baseline="0" noProof="0" dirty="0" smtClean="0">
                <a:ln>
                  <a:noFill/>
                </a:ln>
                <a:solidFill>
                  <a:schemeClr val="tx1"/>
                </a:solidFill>
                <a:effectLst/>
                <a:uLnTx/>
                <a:uFillTx/>
                <a:latin typeface="Myriad Pro" pitchFamily="34" charset="0"/>
              </a:endParaRPr>
            </a:p>
            <a:p>
              <a:pPr marL="342900" marR="0" lvl="0" indent="-342900" algn="l" defTabSz="914400" rtl="0" eaLnBrk="1" fontAlgn="base" latinLnBrk="0" hangingPunct="1">
                <a:lnSpc>
                  <a:spcPct val="100000"/>
                </a:lnSpc>
                <a:spcBef>
                  <a:spcPts val="1800"/>
                </a:spcBef>
                <a:spcAft>
                  <a:spcPts val="600"/>
                </a:spcAft>
                <a:buClrTx/>
                <a:buSzPct val="150000"/>
                <a:buFont typeface="Wingdings" pitchFamily="2" charset="2"/>
                <a:buChar char="ü"/>
                <a:tabLst/>
                <a:defRPr/>
              </a:pPr>
              <a:r>
                <a:rPr lang="en-GB" sz="1600" b="1" kern="0" dirty="0" smtClean="0">
                  <a:solidFill>
                    <a:srgbClr val="FE5D10"/>
                  </a:solidFill>
                  <a:latin typeface="Myriad Pro" pitchFamily="34" charset="0"/>
                </a:rPr>
                <a:t>E</a:t>
              </a:r>
              <a:r>
                <a:rPr kumimoji="0" lang="en-GB" sz="1600" b="1" i="0" strike="noStrike" kern="0" cap="none" spc="0" normalizeH="0" baseline="0" noProof="0" dirty="0" err="1" smtClean="0">
                  <a:ln>
                    <a:noFill/>
                  </a:ln>
                  <a:solidFill>
                    <a:srgbClr val="FE5D10"/>
                  </a:solidFill>
                  <a:effectLst/>
                  <a:uLnTx/>
                  <a:uFillTx/>
                  <a:latin typeface="Myriad Pro" pitchFamily="34" charset="0"/>
                </a:rPr>
                <a:t>xploration</a:t>
              </a:r>
              <a:r>
                <a:rPr kumimoji="0" lang="en-GB" sz="1600" b="1" i="0" strike="noStrike" kern="0" cap="none" spc="0" normalizeH="0" baseline="0" noProof="0" dirty="0" smtClean="0">
                  <a:ln>
                    <a:noFill/>
                  </a:ln>
                  <a:solidFill>
                    <a:srgbClr val="FE5D10"/>
                  </a:solidFill>
                  <a:effectLst/>
                  <a:uLnTx/>
                  <a:uFillTx/>
                  <a:latin typeface="Myriad Pro" pitchFamily="34" charset="0"/>
                </a:rPr>
                <a:t> </a:t>
              </a:r>
              <a:r>
                <a:rPr kumimoji="0" lang="en-US" sz="1600" b="1" i="0" strike="noStrike" kern="0" cap="none" spc="0" normalizeH="0" baseline="0" noProof="0" dirty="0" smtClean="0">
                  <a:ln>
                    <a:noFill/>
                  </a:ln>
                  <a:solidFill>
                    <a:schemeClr val="tx1"/>
                  </a:solidFill>
                  <a:effectLst/>
                  <a:uLnTx/>
                  <a:uFillTx/>
                  <a:latin typeface="Myriad Pro" pitchFamily="34" charset="0"/>
                </a:rPr>
                <a:t>to emulate different numbers of cores, threads and dependencies in the system</a:t>
              </a:r>
              <a:endParaRPr kumimoji="0" lang="en-GB" sz="1600" b="1" i="0" strike="noStrike" kern="0" cap="none" spc="0" normalizeH="0" baseline="0" noProof="0" dirty="0" smtClean="0">
                <a:ln>
                  <a:noFill/>
                </a:ln>
                <a:solidFill>
                  <a:schemeClr val="tx1"/>
                </a:solidFill>
                <a:effectLst/>
                <a:uLnTx/>
                <a:uFillTx/>
                <a:latin typeface="Myriad Pro" pitchFamily="34" charset="0"/>
              </a:endParaRPr>
            </a:p>
            <a:p>
              <a:pPr marL="342900" marR="0" lvl="0" indent="-342900" algn="l" defTabSz="914400" rtl="0" eaLnBrk="1" fontAlgn="base" latinLnBrk="0" hangingPunct="1">
                <a:lnSpc>
                  <a:spcPct val="100000"/>
                </a:lnSpc>
                <a:spcBef>
                  <a:spcPts val="1800"/>
                </a:spcBef>
                <a:spcAft>
                  <a:spcPts val="600"/>
                </a:spcAft>
                <a:buClrTx/>
                <a:buSzPct val="150000"/>
                <a:buFont typeface="Wingdings" pitchFamily="2" charset="2"/>
                <a:buChar char="ü"/>
                <a:tabLst/>
                <a:defRPr/>
              </a:pPr>
              <a:r>
                <a:rPr kumimoji="0" lang="en-GB" sz="1600" b="1" i="0" strike="noStrike" kern="0" cap="none" spc="0" normalizeH="0" baseline="0" noProof="0" dirty="0" smtClean="0">
                  <a:ln>
                    <a:noFill/>
                  </a:ln>
                  <a:solidFill>
                    <a:srgbClr val="FE5D10"/>
                  </a:solidFill>
                  <a:effectLst/>
                  <a:uLnTx/>
                  <a:uFillTx/>
                  <a:latin typeface="Myriad Pro" pitchFamily="34" charset="0"/>
                </a:rPr>
                <a:t>Performance </a:t>
              </a:r>
              <a:r>
                <a:rPr kumimoji="0" lang="en-GB" sz="1600" b="1" i="0" strike="noStrike" kern="0" cap="none" spc="0" normalizeH="0" baseline="0" noProof="0" dirty="0" smtClean="0">
                  <a:ln>
                    <a:noFill/>
                  </a:ln>
                  <a:solidFill>
                    <a:schemeClr val="tx1"/>
                  </a:solidFill>
                  <a:effectLst/>
                  <a:uLnTx/>
                  <a:uFillTx/>
                  <a:latin typeface="Myriad Pro" pitchFamily="34" charset="0"/>
                </a:rPr>
                <a:t>optimization through analysis of cache and processor pipeline </a:t>
              </a:r>
              <a:r>
                <a:rPr kumimoji="0" lang="en-GB" sz="1600" b="1" i="0" strike="noStrike" kern="0" cap="none" spc="0" normalizeH="0" baseline="0" noProof="0" dirty="0" err="1" smtClean="0">
                  <a:ln>
                    <a:noFill/>
                  </a:ln>
                  <a:solidFill>
                    <a:schemeClr val="tx1"/>
                  </a:solidFill>
                  <a:effectLst/>
                  <a:uLnTx/>
                  <a:uFillTx/>
                  <a:latin typeface="Myriad Pro" pitchFamily="34" charset="0"/>
                </a:rPr>
                <a:t>behavior</a:t>
              </a:r>
              <a:endParaRPr kumimoji="0" lang="en-GB" sz="1600" b="1" i="0" strike="noStrike" kern="0" cap="none" spc="0" normalizeH="0" baseline="0" noProof="0" dirty="0" smtClean="0">
                <a:ln>
                  <a:noFill/>
                </a:ln>
                <a:solidFill>
                  <a:schemeClr val="tx1"/>
                </a:solidFill>
                <a:effectLst/>
                <a:uLnTx/>
                <a:uFillTx/>
                <a:latin typeface="Myriad Pro" pitchFamily="34" charset="0"/>
              </a:endParaRPr>
            </a:p>
            <a:p>
              <a:pPr marL="342900" marR="0" lvl="0" indent="-342900" algn="l" defTabSz="914400" rtl="0" eaLnBrk="1" fontAlgn="base" latinLnBrk="0" hangingPunct="1">
                <a:lnSpc>
                  <a:spcPct val="100000"/>
                </a:lnSpc>
                <a:spcBef>
                  <a:spcPts val="1800"/>
                </a:spcBef>
                <a:spcAft>
                  <a:spcPts val="600"/>
                </a:spcAft>
                <a:buClrTx/>
                <a:buSzPct val="150000"/>
                <a:buFont typeface="Wingdings" pitchFamily="2" charset="2"/>
                <a:buChar char="ü"/>
                <a:tabLst/>
                <a:defRPr/>
              </a:pPr>
              <a:r>
                <a:rPr kumimoji="0" lang="en-GB" sz="1600" b="1" i="0" strike="noStrike" kern="0" cap="none" spc="0" normalizeH="0" baseline="0" noProof="0" dirty="0" smtClean="0">
                  <a:ln>
                    <a:noFill/>
                  </a:ln>
                  <a:solidFill>
                    <a:srgbClr val="FE5D10"/>
                  </a:solidFill>
                  <a:effectLst/>
                  <a:uLnTx/>
                  <a:uFillTx/>
                  <a:latin typeface="Myriad Pro" pitchFamily="34" charset="0"/>
                </a:rPr>
                <a:t>Verification </a:t>
              </a:r>
              <a:r>
                <a:rPr kumimoji="0" lang="en-GB" sz="1600" b="1" i="0" strike="noStrike" kern="0" cap="none" spc="0" normalizeH="0" baseline="0" noProof="0" dirty="0" smtClean="0">
                  <a:ln>
                    <a:noFill/>
                  </a:ln>
                  <a:solidFill>
                    <a:schemeClr val="tx1"/>
                  </a:solidFill>
                  <a:effectLst/>
                  <a:uLnTx/>
                  <a:uFillTx/>
                  <a:latin typeface="Myriad Pro" pitchFamily="34" charset="0"/>
                </a:rPr>
                <a:t>that threaded code is free of data races and will function predictably under all scheduling conditions</a:t>
              </a:r>
            </a:p>
          </p:txBody>
        </p:sp>
        <p:grpSp>
          <p:nvGrpSpPr>
            <p:cNvPr id="5" name="Group 4"/>
            <p:cNvGrpSpPr/>
            <p:nvPr/>
          </p:nvGrpSpPr>
          <p:grpSpPr>
            <a:xfrm>
              <a:off x="116953" y="1783969"/>
              <a:ext cx="4922624" cy="3968671"/>
              <a:chOff x="116953" y="1783969"/>
              <a:chExt cx="4922624" cy="3968671"/>
            </a:xfrm>
          </p:grpSpPr>
          <p:sp>
            <p:nvSpPr>
              <p:cNvPr id="21" name="TextBox 19"/>
              <p:cNvSpPr txBox="1">
                <a:spLocks noChangeArrowheads="1"/>
              </p:cNvSpPr>
              <p:nvPr/>
            </p:nvSpPr>
            <p:spPr bwMode="auto">
              <a:xfrm>
                <a:off x="3751511" y="3619821"/>
                <a:ext cx="1277703" cy="369332"/>
              </a:xfrm>
              <a:prstGeom prst="rect">
                <a:avLst/>
              </a:prstGeom>
              <a:noFill/>
              <a:ln w="9525">
                <a:noFill/>
                <a:miter lim="800000"/>
                <a:headEnd/>
                <a:tailEnd/>
              </a:ln>
            </p:spPr>
            <p:txBody>
              <a:bodyPr wrap="square">
                <a:spAutoFit/>
              </a:bodyPr>
              <a:lstStyle/>
              <a:p>
                <a:pPr marL="342900" indent="-342900" algn="ctr" eaLnBrk="1" hangingPunct="1"/>
                <a:r>
                  <a:rPr lang="en-US" sz="1800" b="1" dirty="0" smtClean="0">
                    <a:latin typeface="Myriad Pro" pitchFamily="34" charset="0"/>
                  </a:rPr>
                  <a:t>Explore</a:t>
                </a:r>
                <a:r>
                  <a:rPr lang="en-US" sz="1800" dirty="0" smtClean="0">
                    <a:latin typeface="Myriad Pro" pitchFamily="34" charset="0"/>
                  </a:rPr>
                  <a:t> </a:t>
                </a:r>
                <a:endParaRPr lang="en-US" sz="1400" dirty="0" smtClean="0">
                  <a:latin typeface="Myriad Pro" pitchFamily="34" charset="0"/>
                </a:endParaRPr>
              </a:p>
            </p:txBody>
          </p:sp>
          <p:grpSp>
            <p:nvGrpSpPr>
              <p:cNvPr id="3" name="Group 2"/>
              <p:cNvGrpSpPr/>
              <p:nvPr/>
            </p:nvGrpSpPr>
            <p:grpSpPr>
              <a:xfrm>
                <a:off x="116953" y="1783969"/>
                <a:ext cx="4922624" cy="3968671"/>
                <a:chOff x="116953" y="1783969"/>
                <a:chExt cx="4922624" cy="3968671"/>
              </a:xfrm>
            </p:grpSpPr>
            <p:pic>
              <p:nvPicPr>
                <p:cNvPr id="10" name="Content Placeholder 3" descr="jpeg5.8.png"/>
                <p:cNvPicPr>
                  <a:picLocks noChangeAspect="1"/>
                </p:cNvPicPr>
                <p:nvPr/>
              </p:nvPicPr>
              <p:blipFill>
                <a:blip r:embed="rId3" cstate="print"/>
                <a:srcRect/>
                <a:stretch>
                  <a:fillRect/>
                </a:stretch>
              </p:blipFill>
              <p:spPr bwMode="auto">
                <a:xfrm>
                  <a:off x="1782730" y="2248575"/>
                  <a:ext cx="2320014" cy="1409025"/>
                </a:xfrm>
                <a:prstGeom prst="rect">
                  <a:avLst/>
                </a:prstGeom>
                <a:noFill/>
                <a:ln w="9525">
                  <a:noFill/>
                  <a:miter lim="800000"/>
                  <a:headEnd/>
                  <a:tailEnd/>
                </a:ln>
              </p:spPr>
            </p:pic>
            <p:sp>
              <p:nvSpPr>
                <p:cNvPr id="11" name="TextBox 19"/>
                <p:cNvSpPr txBox="1">
                  <a:spLocks noChangeArrowheads="1"/>
                </p:cNvSpPr>
                <p:nvPr/>
              </p:nvSpPr>
              <p:spPr bwMode="auto">
                <a:xfrm>
                  <a:off x="1704192" y="1783969"/>
                  <a:ext cx="1934111" cy="369332"/>
                </a:xfrm>
                <a:prstGeom prst="rect">
                  <a:avLst/>
                </a:prstGeom>
                <a:noFill/>
                <a:ln w="9525">
                  <a:noFill/>
                  <a:miter lim="800000"/>
                  <a:headEnd/>
                  <a:tailEnd/>
                </a:ln>
              </p:spPr>
              <p:txBody>
                <a:bodyPr wrap="square">
                  <a:spAutoFit/>
                </a:bodyPr>
                <a:lstStyle/>
                <a:p>
                  <a:pPr marL="342900" indent="-342900" algn="ctr" eaLnBrk="1" hangingPunct="1"/>
                  <a:r>
                    <a:rPr lang="en-US" sz="1800" b="1" dirty="0" smtClean="0">
                      <a:latin typeface="Myriad Pro" pitchFamily="34" charset="0"/>
                    </a:rPr>
                    <a:t>Analyze</a:t>
                  </a:r>
                  <a:r>
                    <a:rPr lang="en-US" sz="1800" b="1" dirty="0" smtClean="0">
                      <a:solidFill>
                        <a:srgbClr val="0070C0"/>
                      </a:solidFill>
                      <a:latin typeface="Myriad Pro" pitchFamily="34" charset="0"/>
                    </a:rPr>
                    <a:t> </a:t>
                  </a:r>
                  <a:endParaRPr lang="en-US" sz="1400" b="1" dirty="0" smtClean="0">
                    <a:solidFill>
                      <a:srgbClr val="0070C0"/>
                    </a:solidFill>
                    <a:latin typeface="Myriad Pro" pitchFamily="34" charset="0"/>
                  </a:endParaRPr>
                </a:p>
              </p:txBody>
            </p:sp>
            <p:sp>
              <p:nvSpPr>
                <p:cNvPr id="12" name="TextBox 19"/>
                <p:cNvSpPr txBox="1">
                  <a:spLocks noChangeArrowheads="1"/>
                </p:cNvSpPr>
                <p:nvPr/>
              </p:nvSpPr>
              <p:spPr bwMode="auto">
                <a:xfrm>
                  <a:off x="1725763" y="5383308"/>
                  <a:ext cx="1934111" cy="369332"/>
                </a:xfrm>
                <a:prstGeom prst="rect">
                  <a:avLst/>
                </a:prstGeom>
                <a:noFill/>
                <a:ln w="9525">
                  <a:noFill/>
                  <a:miter lim="800000"/>
                  <a:headEnd/>
                  <a:tailEnd/>
                </a:ln>
              </p:spPr>
              <p:txBody>
                <a:bodyPr wrap="square">
                  <a:spAutoFit/>
                </a:bodyPr>
                <a:lstStyle/>
                <a:p>
                  <a:pPr marL="342900" indent="-342900" algn="ctr" eaLnBrk="1" hangingPunct="1"/>
                  <a:r>
                    <a:rPr lang="en-US" sz="1800" b="1" dirty="0" smtClean="0">
                      <a:latin typeface="Myriad Pro" pitchFamily="34" charset="0"/>
                    </a:rPr>
                    <a:t>Tune</a:t>
                  </a:r>
                  <a:r>
                    <a:rPr lang="en-US" sz="1800" dirty="0" smtClean="0">
                      <a:solidFill>
                        <a:srgbClr val="0070C0"/>
                      </a:solidFill>
                      <a:latin typeface="Myriad Pro" pitchFamily="34" charset="0"/>
                    </a:rPr>
                    <a:t> </a:t>
                  </a:r>
                  <a:endParaRPr lang="en-US" sz="1400" dirty="0" smtClean="0">
                    <a:solidFill>
                      <a:srgbClr val="0070C0"/>
                    </a:solidFill>
                    <a:latin typeface="Myriad Pro" pitchFamily="34" charset="0"/>
                  </a:endParaRPr>
                </a:p>
              </p:txBody>
            </p:sp>
            <p:sp>
              <p:nvSpPr>
                <p:cNvPr id="13" name="TextBox 19"/>
                <p:cNvSpPr txBox="1">
                  <a:spLocks noChangeArrowheads="1"/>
                </p:cNvSpPr>
                <p:nvPr/>
              </p:nvSpPr>
              <p:spPr bwMode="auto">
                <a:xfrm>
                  <a:off x="116953" y="3632885"/>
                  <a:ext cx="1354595" cy="369332"/>
                </a:xfrm>
                <a:prstGeom prst="rect">
                  <a:avLst/>
                </a:prstGeom>
                <a:noFill/>
                <a:ln w="9525">
                  <a:noFill/>
                  <a:miter lim="800000"/>
                  <a:headEnd/>
                  <a:tailEnd/>
                </a:ln>
              </p:spPr>
              <p:txBody>
                <a:bodyPr wrap="square">
                  <a:spAutoFit/>
                </a:bodyPr>
                <a:lstStyle/>
                <a:p>
                  <a:pPr marL="342900" indent="-342900" algn="ctr" eaLnBrk="1" hangingPunct="1"/>
                  <a:r>
                    <a:rPr lang="en-US" sz="1800" b="1" dirty="0" smtClean="0">
                      <a:latin typeface="Myriad Pro" pitchFamily="34" charset="0"/>
                    </a:rPr>
                    <a:t>Verify</a:t>
                  </a:r>
                  <a:r>
                    <a:rPr lang="en-US" sz="1800" dirty="0" smtClean="0">
                      <a:solidFill>
                        <a:srgbClr val="0070C0"/>
                      </a:solidFill>
                      <a:latin typeface="Myriad Pro" pitchFamily="34" charset="0"/>
                    </a:rPr>
                    <a:t> </a:t>
                  </a:r>
                  <a:endParaRPr lang="en-US" sz="1400" dirty="0" smtClean="0">
                    <a:solidFill>
                      <a:srgbClr val="0070C0"/>
                    </a:solidFill>
                    <a:latin typeface="Myriad Pro" pitchFamily="34" charset="0"/>
                  </a:endParaRPr>
                </a:p>
              </p:txBody>
            </p:sp>
            <p:sp>
              <p:nvSpPr>
                <p:cNvPr id="14" name="Bent Arrow 13"/>
                <p:cNvSpPr/>
                <p:nvPr/>
              </p:nvSpPr>
              <p:spPr bwMode="auto">
                <a:xfrm rot="5400000">
                  <a:off x="2984758" y="2066804"/>
                  <a:ext cx="1725767" cy="1403796"/>
                </a:xfrm>
                <a:prstGeom prst="bentArrow">
                  <a:avLst>
                    <a:gd name="adj1" fmla="val 10852"/>
                    <a:gd name="adj2" fmla="val 11878"/>
                    <a:gd name="adj3" fmla="val 15476"/>
                    <a:gd name="adj4" fmla="val 25291"/>
                  </a:avLst>
                </a:prstGeom>
                <a:solidFill>
                  <a:srgbClr val="FE5D1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strike="noStrike" cap="none" normalizeH="0" baseline="0" smtClean="0">
                    <a:ln>
                      <a:noFill/>
                    </a:ln>
                    <a:solidFill>
                      <a:schemeClr val="tx1"/>
                    </a:solidFill>
                    <a:effectLst/>
                    <a:latin typeface="Times" charset="0"/>
                  </a:endParaRPr>
                </a:p>
              </p:txBody>
            </p:sp>
            <p:sp>
              <p:nvSpPr>
                <p:cNvPr id="15" name="Bent Arrow 14"/>
                <p:cNvSpPr/>
                <p:nvPr/>
              </p:nvSpPr>
              <p:spPr bwMode="auto">
                <a:xfrm rot="10800000">
                  <a:off x="3042711" y="4005071"/>
                  <a:ext cx="1434679" cy="1738650"/>
                </a:xfrm>
                <a:prstGeom prst="bentArrow">
                  <a:avLst>
                    <a:gd name="adj1" fmla="val 11707"/>
                    <a:gd name="adj2" fmla="val 11567"/>
                    <a:gd name="adj3" fmla="val 15177"/>
                    <a:gd name="adj4" fmla="val 36569"/>
                  </a:avLst>
                </a:prstGeom>
                <a:solidFill>
                  <a:srgbClr val="FE5D1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strike="noStrike" cap="none" normalizeH="0" baseline="0" smtClean="0">
                    <a:ln>
                      <a:noFill/>
                    </a:ln>
                    <a:solidFill>
                      <a:schemeClr val="tx1"/>
                    </a:solidFill>
                    <a:effectLst/>
                    <a:latin typeface="Times" charset="0"/>
                  </a:endParaRPr>
                </a:p>
              </p:txBody>
            </p:sp>
            <p:sp>
              <p:nvSpPr>
                <p:cNvPr id="16" name="Bent Arrow 15"/>
                <p:cNvSpPr/>
                <p:nvPr/>
              </p:nvSpPr>
              <p:spPr bwMode="auto">
                <a:xfrm rot="16200000">
                  <a:off x="599347" y="3995809"/>
                  <a:ext cx="1712890" cy="1679901"/>
                </a:xfrm>
                <a:prstGeom prst="bentArrow">
                  <a:avLst>
                    <a:gd name="adj1" fmla="val 10903"/>
                    <a:gd name="adj2" fmla="val 10588"/>
                    <a:gd name="adj3" fmla="val 12605"/>
                    <a:gd name="adj4" fmla="val 30755"/>
                  </a:avLst>
                </a:prstGeom>
                <a:solidFill>
                  <a:srgbClr val="FE5D1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strike="noStrike" cap="none" normalizeH="0" baseline="0" smtClean="0">
                    <a:ln>
                      <a:noFill/>
                    </a:ln>
                    <a:solidFill>
                      <a:schemeClr val="tx1"/>
                    </a:solidFill>
                    <a:effectLst/>
                    <a:latin typeface="Times" charset="0"/>
                  </a:endParaRPr>
                </a:p>
              </p:txBody>
            </p:sp>
            <p:sp useBgFill="1">
              <p:nvSpPr>
                <p:cNvPr id="17" name="TextBox 19"/>
                <p:cNvSpPr txBox="1">
                  <a:spLocks noChangeArrowheads="1"/>
                </p:cNvSpPr>
                <p:nvPr/>
              </p:nvSpPr>
              <p:spPr bwMode="auto">
                <a:xfrm>
                  <a:off x="3699124" y="4776936"/>
                  <a:ext cx="1340453" cy="369332"/>
                </a:xfrm>
                <a:prstGeom prst="rect">
                  <a:avLst/>
                </a:prstGeom>
                <a:ln w="9525">
                  <a:noFill/>
                  <a:miter lim="800000"/>
                  <a:headEnd/>
                  <a:tailEnd/>
                </a:ln>
              </p:spPr>
              <p:txBody>
                <a:bodyPr wrap="square">
                  <a:spAutoFit/>
                </a:bodyPr>
                <a:lstStyle/>
                <a:p>
                  <a:pPr marL="342900" indent="-342900" algn="ctr" eaLnBrk="1" hangingPunct="1"/>
                  <a:r>
                    <a:rPr lang="en-US" sz="1800" b="1" i="1" dirty="0" smtClean="0">
                      <a:solidFill>
                        <a:srgbClr val="FE5D10"/>
                      </a:solidFill>
                      <a:latin typeface="Myriad Pro" pitchFamily="34" charset="0"/>
                    </a:rPr>
                    <a:t>Implement</a:t>
                  </a:r>
                  <a:r>
                    <a:rPr lang="en-US" sz="1800" i="1" dirty="0" smtClean="0">
                      <a:solidFill>
                        <a:srgbClr val="FE5D10"/>
                      </a:solidFill>
                      <a:latin typeface="Myriad Pro" pitchFamily="34" charset="0"/>
                    </a:rPr>
                    <a:t> </a:t>
                  </a:r>
                  <a:endParaRPr lang="en-US" sz="1200" i="1" dirty="0" smtClean="0">
                    <a:solidFill>
                      <a:srgbClr val="FE5D10"/>
                    </a:solidFill>
                    <a:latin typeface="Myriad Pro" pitchFamily="34" charset="0"/>
                  </a:endParaRPr>
                </a:p>
              </p:txBody>
            </p:sp>
            <p:pic>
              <p:nvPicPr>
                <p:cNvPr id="18" name="Picture 5" descr="scalableschedule.png"/>
                <p:cNvPicPr>
                  <a:picLocks noChangeAspect="1"/>
                </p:cNvPicPr>
                <p:nvPr/>
              </p:nvPicPr>
              <p:blipFill>
                <a:blip r:embed="rId4" cstate="print"/>
                <a:srcRect/>
                <a:stretch>
                  <a:fillRect/>
                </a:stretch>
              </p:blipFill>
              <p:spPr bwMode="auto">
                <a:xfrm>
                  <a:off x="1079469" y="4092521"/>
                  <a:ext cx="2478461" cy="1269118"/>
                </a:xfrm>
                <a:prstGeom prst="rect">
                  <a:avLst/>
                </a:prstGeom>
                <a:noFill/>
                <a:ln w="9525">
                  <a:noFill/>
                  <a:miter lim="800000"/>
                  <a:headEnd/>
                  <a:tailEnd/>
                </a:ln>
              </p:spPr>
            </p:pic>
            <p:pic>
              <p:nvPicPr>
                <p:cNvPr id="20" name="Picture 4" descr="http://ian.umces.edu/imagelibrary/albums/userpics/12789/normal_iil-symbol-positive.png"/>
                <p:cNvPicPr>
                  <a:picLocks noChangeAspect="1" noChangeArrowheads="1"/>
                </p:cNvPicPr>
                <p:nvPr/>
              </p:nvPicPr>
              <p:blipFill>
                <a:blip r:embed="rId5" cstate="print"/>
                <a:srcRect/>
                <a:stretch>
                  <a:fillRect/>
                </a:stretch>
              </p:blipFill>
              <p:spPr bwMode="auto">
                <a:xfrm>
                  <a:off x="545241" y="3023918"/>
                  <a:ext cx="655794" cy="623004"/>
                </a:xfrm>
                <a:prstGeom prst="rect">
                  <a:avLst/>
                </a:prstGeom>
                <a:noFill/>
              </p:spPr>
            </p:pic>
            <p:sp>
              <p:nvSpPr>
                <p:cNvPr id="23" name="Bent Arrow 22"/>
                <p:cNvSpPr/>
                <p:nvPr/>
              </p:nvSpPr>
              <p:spPr bwMode="auto">
                <a:xfrm>
                  <a:off x="715930" y="1828800"/>
                  <a:ext cx="1447800" cy="1371600"/>
                </a:xfrm>
                <a:prstGeom prst="bentArrow">
                  <a:avLst>
                    <a:gd name="adj1" fmla="val 10852"/>
                    <a:gd name="adj2" fmla="val 11878"/>
                    <a:gd name="adj3" fmla="val 15476"/>
                    <a:gd name="adj4" fmla="val 25291"/>
                  </a:avLst>
                </a:prstGeom>
                <a:solidFill>
                  <a:srgbClr val="FE5D1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strike="noStrike" cap="none" normalizeH="0" baseline="0" smtClean="0">
                    <a:ln>
                      <a:noFill/>
                    </a:ln>
                    <a:solidFill>
                      <a:schemeClr val="tx1"/>
                    </a:solidFill>
                    <a:effectLst/>
                    <a:latin typeface="Times" charset="0"/>
                  </a:endParaRPr>
                </a:p>
              </p:txBody>
            </p:sp>
          </p:grpSp>
        </p:grpSp>
      </p:grpSp>
      <p:sp>
        <p:nvSpPr>
          <p:cNvPr id="22" name="Donut 21"/>
          <p:cNvSpPr/>
          <p:nvPr/>
        </p:nvSpPr>
        <p:spPr bwMode="auto">
          <a:xfrm>
            <a:off x="147893" y="2504210"/>
            <a:ext cx="1267691" cy="1693718"/>
          </a:xfrm>
          <a:prstGeom prst="donut">
            <a:avLst>
              <a:gd name="adj" fmla="val 8910"/>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Tree>
    <p:extLst>
      <p:ext uri="{BB962C8B-B14F-4D97-AF65-F5344CB8AC3E}">
        <p14:creationId xmlns:p14="http://schemas.microsoft.com/office/powerpoint/2010/main" xmlns="" val="24697772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GB" smtClean="0"/>
              <a:t>Race Conditions in Working Software </a:t>
            </a:r>
            <a:endParaRPr lang="en-US" dirty="0" smtClean="0"/>
          </a:p>
        </p:txBody>
      </p:sp>
      <p:pic>
        <p:nvPicPr>
          <p:cNvPr id="35844" name="Picture 4" descr="Scheduler_Issue"/>
          <p:cNvPicPr>
            <a:picLocks noChangeAspect="1" noChangeArrowheads="1"/>
          </p:cNvPicPr>
          <p:nvPr/>
        </p:nvPicPr>
        <p:blipFill>
          <a:blip r:embed="rId2" cstate="print"/>
          <a:srcRect/>
          <a:stretch>
            <a:fillRect/>
          </a:stretch>
        </p:blipFill>
        <p:spPr bwMode="auto">
          <a:xfrm>
            <a:off x="644525" y="1225233"/>
            <a:ext cx="7778750" cy="3746500"/>
          </a:xfrm>
          <a:prstGeom prst="rect">
            <a:avLst/>
          </a:prstGeom>
          <a:noFill/>
          <a:ln w="9525">
            <a:noFill/>
            <a:miter lim="800000"/>
            <a:headEnd/>
            <a:tailEnd/>
          </a:ln>
        </p:spPr>
      </p:pic>
      <p:sp>
        <p:nvSpPr>
          <p:cNvPr id="35845" name="TextBox 5"/>
          <p:cNvSpPr txBox="1">
            <a:spLocks noChangeArrowheads="1"/>
          </p:cNvSpPr>
          <p:nvPr/>
        </p:nvSpPr>
        <p:spPr bwMode="auto">
          <a:xfrm>
            <a:off x="823913" y="5208588"/>
            <a:ext cx="7599362" cy="708025"/>
          </a:xfrm>
          <a:prstGeom prst="rect">
            <a:avLst/>
          </a:prstGeom>
          <a:noFill/>
          <a:ln w="9525">
            <a:noFill/>
            <a:miter lim="800000"/>
            <a:headEnd/>
            <a:tailEnd/>
          </a:ln>
        </p:spPr>
        <p:txBody>
          <a:bodyPr>
            <a:spAutoFit/>
          </a:bodyPr>
          <a:lstStyle/>
          <a:p>
            <a:r>
              <a:rPr lang="en-GB" sz="2000" dirty="0">
                <a:latin typeface="Myriad Pro" pitchFamily="34" charset="0"/>
              </a:rPr>
              <a:t>Resolution – Add </a:t>
            </a:r>
            <a:r>
              <a:rPr lang="en-GB" sz="2000" dirty="0" smtClean="0">
                <a:latin typeface="Myriad Pro" pitchFamily="34" charset="0"/>
              </a:rPr>
              <a:t>synchronization </a:t>
            </a:r>
            <a:r>
              <a:rPr lang="en-GB" sz="2000" dirty="0">
                <a:latin typeface="Myriad Pro" pitchFamily="34" charset="0"/>
              </a:rPr>
              <a:t>protection using software locks</a:t>
            </a:r>
          </a:p>
          <a:p>
            <a:r>
              <a:rPr lang="en-GB" sz="2000" dirty="0">
                <a:latin typeface="Myriad Pro" pitchFamily="34" charset="0"/>
              </a:rPr>
              <a:t>Impact – Slight performance degradation</a:t>
            </a:r>
          </a:p>
        </p:txBody>
      </p:sp>
    </p:spTree>
    <p:extLst>
      <p:ext uri="{BB962C8B-B14F-4D97-AF65-F5344CB8AC3E}">
        <p14:creationId xmlns:p14="http://schemas.microsoft.com/office/powerpoint/2010/main" xmlns="" val="42279228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Multicore Programming Flow</a:t>
            </a:r>
            <a:endParaRPr lang="en-US" dirty="0"/>
          </a:p>
        </p:txBody>
      </p:sp>
      <p:sp>
        <p:nvSpPr>
          <p:cNvPr id="28" name="Content Placeholder 2"/>
          <p:cNvSpPr txBox="1">
            <a:spLocks/>
          </p:cNvSpPr>
          <p:nvPr/>
        </p:nvSpPr>
        <p:spPr bwMode="auto">
          <a:xfrm>
            <a:off x="5087046" y="1857336"/>
            <a:ext cx="3886837" cy="3898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ts val="1800"/>
              </a:spcBef>
              <a:spcAft>
                <a:spcPts val="600"/>
              </a:spcAft>
              <a:buClrTx/>
              <a:buSzPct val="150000"/>
              <a:buFont typeface="Wingdings" pitchFamily="2" charset="2"/>
              <a:buChar char="ü"/>
              <a:tabLst/>
              <a:defRPr/>
            </a:pPr>
            <a:r>
              <a:rPr kumimoji="0" lang="en-US" sz="1600" b="1" i="0" strike="noStrike" kern="0" cap="none" spc="0" normalizeH="0" baseline="0" noProof="0" dirty="0" smtClean="0">
                <a:ln>
                  <a:noFill/>
                </a:ln>
                <a:solidFill>
                  <a:srgbClr val="FE5D10"/>
                </a:solidFill>
                <a:effectLst/>
                <a:uLnTx/>
                <a:uFillTx/>
                <a:latin typeface="Myriad Pro" pitchFamily="34" charset="0"/>
              </a:rPr>
              <a:t>Analysis </a:t>
            </a:r>
            <a:r>
              <a:rPr kumimoji="0" lang="en-US" sz="1600" b="1" i="0" strike="noStrike" kern="0" cap="none" spc="0" normalizeH="0" baseline="0" noProof="0" dirty="0" smtClean="0">
                <a:ln>
                  <a:noFill/>
                </a:ln>
                <a:solidFill>
                  <a:schemeClr val="tx1"/>
                </a:solidFill>
                <a:effectLst/>
                <a:uLnTx/>
                <a:uFillTx/>
                <a:latin typeface="Myriad Pro" pitchFamily="34" charset="0"/>
              </a:rPr>
              <a:t>to discover potential parallelism in your code</a:t>
            </a:r>
            <a:endParaRPr kumimoji="0" lang="en-US" sz="1600" b="0" i="0" strike="noStrike" kern="0" cap="none" spc="0" normalizeH="0" baseline="0" noProof="0" dirty="0" smtClean="0">
              <a:ln>
                <a:noFill/>
              </a:ln>
              <a:solidFill>
                <a:schemeClr val="tx1"/>
              </a:solidFill>
              <a:effectLst/>
              <a:uLnTx/>
              <a:uFillTx/>
              <a:latin typeface="Myriad Pro" pitchFamily="34" charset="0"/>
            </a:endParaRPr>
          </a:p>
          <a:p>
            <a:pPr marL="342900" marR="0" lvl="0" indent="-342900" algn="l" defTabSz="914400" rtl="0" eaLnBrk="1" fontAlgn="base" latinLnBrk="0" hangingPunct="1">
              <a:lnSpc>
                <a:spcPct val="100000"/>
              </a:lnSpc>
              <a:spcBef>
                <a:spcPts val="1800"/>
              </a:spcBef>
              <a:spcAft>
                <a:spcPts val="600"/>
              </a:spcAft>
              <a:buClrTx/>
              <a:buSzPct val="150000"/>
              <a:buFont typeface="Wingdings" pitchFamily="2" charset="2"/>
              <a:buChar char="ü"/>
              <a:tabLst/>
              <a:defRPr/>
            </a:pPr>
            <a:r>
              <a:rPr lang="en-GB" sz="1600" b="1" kern="0" dirty="0" smtClean="0">
                <a:solidFill>
                  <a:srgbClr val="FE5D10"/>
                </a:solidFill>
                <a:latin typeface="Myriad Pro" pitchFamily="34" charset="0"/>
              </a:rPr>
              <a:t>E</a:t>
            </a:r>
            <a:r>
              <a:rPr kumimoji="0" lang="en-GB" sz="1600" b="1" i="0" strike="noStrike" kern="0" cap="none" spc="0" normalizeH="0" baseline="0" noProof="0" dirty="0" err="1" smtClean="0">
                <a:ln>
                  <a:noFill/>
                </a:ln>
                <a:solidFill>
                  <a:srgbClr val="FE5D10"/>
                </a:solidFill>
                <a:effectLst/>
                <a:uLnTx/>
                <a:uFillTx/>
                <a:latin typeface="Myriad Pro" pitchFamily="34" charset="0"/>
              </a:rPr>
              <a:t>xploration</a:t>
            </a:r>
            <a:r>
              <a:rPr kumimoji="0" lang="en-GB" sz="1600" b="1" i="0" strike="noStrike" kern="0" cap="none" spc="0" normalizeH="0" baseline="0" noProof="0" dirty="0" smtClean="0">
                <a:ln>
                  <a:noFill/>
                </a:ln>
                <a:solidFill>
                  <a:srgbClr val="FE5D10"/>
                </a:solidFill>
                <a:effectLst/>
                <a:uLnTx/>
                <a:uFillTx/>
                <a:latin typeface="Myriad Pro" pitchFamily="34" charset="0"/>
              </a:rPr>
              <a:t> </a:t>
            </a:r>
            <a:r>
              <a:rPr kumimoji="0" lang="en-US" sz="1600" b="1" i="0" strike="noStrike" kern="0" cap="none" spc="0" normalizeH="0" baseline="0" noProof="0" dirty="0" smtClean="0">
                <a:ln>
                  <a:noFill/>
                </a:ln>
                <a:solidFill>
                  <a:schemeClr val="tx1"/>
                </a:solidFill>
                <a:effectLst/>
                <a:uLnTx/>
                <a:uFillTx/>
                <a:latin typeface="Myriad Pro" pitchFamily="34" charset="0"/>
              </a:rPr>
              <a:t>to emulate different numbers of cores, threads and dependencies in the system</a:t>
            </a:r>
            <a:endParaRPr kumimoji="0" lang="en-GB" sz="1600" b="1" i="0" strike="noStrike" kern="0" cap="none" spc="0" normalizeH="0" baseline="0" noProof="0" dirty="0" smtClean="0">
              <a:ln>
                <a:noFill/>
              </a:ln>
              <a:solidFill>
                <a:schemeClr val="tx1"/>
              </a:solidFill>
              <a:effectLst/>
              <a:uLnTx/>
              <a:uFillTx/>
              <a:latin typeface="Myriad Pro" pitchFamily="34" charset="0"/>
            </a:endParaRPr>
          </a:p>
          <a:p>
            <a:pPr marL="342900" marR="0" lvl="0" indent="-342900" algn="l" defTabSz="914400" rtl="0" eaLnBrk="1" fontAlgn="base" latinLnBrk="0" hangingPunct="1">
              <a:lnSpc>
                <a:spcPct val="100000"/>
              </a:lnSpc>
              <a:spcBef>
                <a:spcPts val="1800"/>
              </a:spcBef>
              <a:spcAft>
                <a:spcPts val="600"/>
              </a:spcAft>
              <a:buClrTx/>
              <a:buSzPct val="150000"/>
              <a:buFont typeface="Wingdings" pitchFamily="2" charset="2"/>
              <a:buChar char="ü"/>
              <a:tabLst/>
              <a:defRPr/>
            </a:pPr>
            <a:r>
              <a:rPr kumimoji="0" lang="en-GB" sz="1600" b="1" i="0" strike="noStrike" kern="0" cap="none" spc="0" normalizeH="0" baseline="0" noProof="0" dirty="0" smtClean="0">
                <a:ln>
                  <a:noFill/>
                </a:ln>
                <a:solidFill>
                  <a:srgbClr val="FE5D10"/>
                </a:solidFill>
                <a:effectLst/>
                <a:uLnTx/>
                <a:uFillTx/>
                <a:latin typeface="Myriad Pro" pitchFamily="34" charset="0"/>
              </a:rPr>
              <a:t>Performance </a:t>
            </a:r>
            <a:r>
              <a:rPr kumimoji="0" lang="en-GB" sz="1600" b="1" i="0" strike="noStrike" kern="0" cap="none" spc="0" normalizeH="0" baseline="0" noProof="0" dirty="0" smtClean="0">
                <a:ln>
                  <a:noFill/>
                </a:ln>
                <a:solidFill>
                  <a:schemeClr val="tx1"/>
                </a:solidFill>
                <a:effectLst/>
                <a:uLnTx/>
                <a:uFillTx/>
                <a:latin typeface="Myriad Pro" pitchFamily="34" charset="0"/>
              </a:rPr>
              <a:t>optimization through analysis of cache and processor pipeline </a:t>
            </a:r>
            <a:r>
              <a:rPr kumimoji="0" lang="en-GB" sz="1600" b="1" i="0" strike="noStrike" kern="0" cap="none" spc="0" normalizeH="0" baseline="0" noProof="0" dirty="0" err="1" smtClean="0">
                <a:ln>
                  <a:noFill/>
                </a:ln>
                <a:solidFill>
                  <a:schemeClr val="tx1"/>
                </a:solidFill>
                <a:effectLst/>
                <a:uLnTx/>
                <a:uFillTx/>
                <a:latin typeface="Myriad Pro" pitchFamily="34" charset="0"/>
              </a:rPr>
              <a:t>behavior</a:t>
            </a:r>
            <a:endParaRPr kumimoji="0" lang="en-GB" sz="1600" b="1" i="0" strike="noStrike" kern="0" cap="none" spc="0" normalizeH="0" baseline="0" noProof="0" dirty="0" smtClean="0">
              <a:ln>
                <a:noFill/>
              </a:ln>
              <a:solidFill>
                <a:schemeClr val="tx1"/>
              </a:solidFill>
              <a:effectLst/>
              <a:uLnTx/>
              <a:uFillTx/>
              <a:latin typeface="Myriad Pro" pitchFamily="34" charset="0"/>
            </a:endParaRPr>
          </a:p>
          <a:p>
            <a:pPr marL="342900" marR="0" lvl="0" indent="-342900" algn="l" defTabSz="914400" rtl="0" eaLnBrk="1" fontAlgn="base" latinLnBrk="0" hangingPunct="1">
              <a:lnSpc>
                <a:spcPct val="100000"/>
              </a:lnSpc>
              <a:spcBef>
                <a:spcPts val="1800"/>
              </a:spcBef>
              <a:spcAft>
                <a:spcPts val="600"/>
              </a:spcAft>
              <a:buClrTx/>
              <a:buSzPct val="150000"/>
              <a:buFont typeface="Wingdings" pitchFamily="2" charset="2"/>
              <a:buChar char="ü"/>
              <a:tabLst/>
              <a:defRPr/>
            </a:pPr>
            <a:r>
              <a:rPr kumimoji="0" lang="en-GB" sz="1600" b="1" i="0" strike="noStrike" kern="0" cap="none" spc="0" normalizeH="0" baseline="0" noProof="0" dirty="0" smtClean="0">
                <a:ln>
                  <a:noFill/>
                </a:ln>
                <a:solidFill>
                  <a:srgbClr val="FE5D10"/>
                </a:solidFill>
                <a:effectLst/>
                <a:uLnTx/>
                <a:uFillTx/>
                <a:latin typeface="Myriad Pro" pitchFamily="34" charset="0"/>
              </a:rPr>
              <a:t>Verification </a:t>
            </a:r>
            <a:r>
              <a:rPr kumimoji="0" lang="en-GB" sz="1600" b="1" i="0" strike="noStrike" kern="0" cap="none" spc="0" normalizeH="0" baseline="0" noProof="0" dirty="0" smtClean="0">
                <a:ln>
                  <a:noFill/>
                </a:ln>
                <a:solidFill>
                  <a:schemeClr val="tx1"/>
                </a:solidFill>
                <a:effectLst/>
                <a:uLnTx/>
                <a:uFillTx/>
                <a:latin typeface="Myriad Pro" pitchFamily="34" charset="0"/>
              </a:rPr>
              <a:t>that threaded code is free of data races and will function predictably under all scheduling conditions</a:t>
            </a:r>
          </a:p>
        </p:txBody>
      </p:sp>
      <p:grpSp>
        <p:nvGrpSpPr>
          <p:cNvPr id="29" name="Group 28"/>
          <p:cNvGrpSpPr/>
          <p:nvPr/>
        </p:nvGrpSpPr>
        <p:grpSpPr>
          <a:xfrm>
            <a:off x="116953" y="1783969"/>
            <a:ext cx="4922624" cy="3968671"/>
            <a:chOff x="116953" y="1783969"/>
            <a:chExt cx="4922624" cy="3968671"/>
          </a:xfrm>
        </p:grpSpPr>
        <p:sp>
          <p:nvSpPr>
            <p:cNvPr id="30" name="TextBox 19"/>
            <p:cNvSpPr txBox="1">
              <a:spLocks noChangeArrowheads="1"/>
            </p:cNvSpPr>
            <p:nvPr/>
          </p:nvSpPr>
          <p:spPr bwMode="auto">
            <a:xfrm>
              <a:off x="3751511" y="3619821"/>
              <a:ext cx="1277703" cy="369332"/>
            </a:xfrm>
            <a:prstGeom prst="rect">
              <a:avLst/>
            </a:prstGeom>
            <a:noFill/>
            <a:ln w="9525">
              <a:noFill/>
              <a:miter lim="800000"/>
              <a:headEnd/>
              <a:tailEnd/>
            </a:ln>
          </p:spPr>
          <p:txBody>
            <a:bodyPr wrap="square">
              <a:spAutoFit/>
            </a:bodyPr>
            <a:lstStyle/>
            <a:p>
              <a:pPr marL="342900" indent="-342900" algn="ctr" eaLnBrk="1" hangingPunct="1"/>
              <a:r>
                <a:rPr lang="en-US" sz="1800" b="1" dirty="0" smtClean="0">
                  <a:latin typeface="Myriad Pro" pitchFamily="34" charset="0"/>
                </a:rPr>
                <a:t>Explore</a:t>
              </a:r>
              <a:r>
                <a:rPr lang="en-US" sz="1800" dirty="0" smtClean="0">
                  <a:latin typeface="Myriad Pro" pitchFamily="34" charset="0"/>
                </a:rPr>
                <a:t> </a:t>
              </a:r>
              <a:endParaRPr lang="en-US" sz="1400" dirty="0" smtClean="0">
                <a:latin typeface="Myriad Pro" pitchFamily="34" charset="0"/>
              </a:endParaRPr>
            </a:p>
          </p:txBody>
        </p:sp>
        <p:grpSp>
          <p:nvGrpSpPr>
            <p:cNvPr id="31" name="Group 30"/>
            <p:cNvGrpSpPr/>
            <p:nvPr/>
          </p:nvGrpSpPr>
          <p:grpSpPr>
            <a:xfrm>
              <a:off x="116953" y="1783969"/>
              <a:ext cx="4922624" cy="3968671"/>
              <a:chOff x="116953" y="1783969"/>
              <a:chExt cx="4922624" cy="3968671"/>
            </a:xfrm>
          </p:grpSpPr>
          <p:pic>
            <p:nvPicPr>
              <p:cNvPr id="32" name="Content Placeholder 3" descr="jpeg5.8.png"/>
              <p:cNvPicPr>
                <a:picLocks noChangeAspect="1"/>
              </p:cNvPicPr>
              <p:nvPr/>
            </p:nvPicPr>
            <p:blipFill>
              <a:blip r:embed="rId3" cstate="print"/>
              <a:srcRect/>
              <a:stretch>
                <a:fillRect/>
              </a:stretch>
            </p:blipFill>
            <p:spPr bwMode="auto">
              <a:xfrm>
                <a:off x="1782730" y="2248575"/>
                <a:ext cx="2320014" cy="1409025"/>
              </a:xfrm>
              <a:prstGeom prst="rect">
                <a:avLst/>
              </a:prstGeom>
              <a:noFill/>
              <a:ln w="9525">
                <a:noFill/>
                <a:miter lim="800000"/>
                <a:headEnd/>
                <a:tailEnd/>
              </a:ln>
            </p:spPr>
          </p:pic>
          <p:sp>
            <p:nvSpPr>
              <p:cNvPr id="33" name="TextBox 19"/>
              <p:cNvSpPr txBox="1">
                <a:spLocks noChangeArrowheads="1"/>
              </p:cNvSpPr>
              <p:nvPr/>
            </p:nvSpPr>
            <p:spPr bwMode="auto">
              <a:xfrm>
                <a:off x="1704192" y="1783969"/>
                <a:ext cx="1934111" cy="369332"/>
              </a:xfrm>
              <a:prstGeom prst="rect">
                <a:avLst/>
              </a:prstGeom>
              <a:noFill/>
              <a:ln w="9525">
                <a:noFill/>
                <a:miter lim="800000"/>
                <a:headEnd/>
                <a:tailEnd/>
              </a:ln>
            </p:spPr>
            <p:txBody>
              <a:bodyPr wrap="square">
                <a:spAutoFit/>
              </a:bodyPr>
              <a:lstStyle/>
              <a:p>
                <a:pPr marL="342900" indent="-342900" algn="ctr" eaLnBrk="1" hangingPunct="1"/>
                <a:r>
                  <a:rPr lang="en-US" sz="1800" b="1" dirty="0" smtClean="0">
                    <a:latin typeface="Myriad Pro" pitchFamily="34" charset="0"/>
                  </a:rPr>
                  <a:t>Analyze</a:t>
                </a:r>
                <a:r>
                  <a:rPr lang="en-US" sz="1800" b="1" dirty="0" smtClean="0">
                    <a:solidFill>
                      <a:srgbClr val="0070C0"/>
                    </a:solidFill>
                    <a:latin typeface="Myriad Pro" pitchFamily="34" charset="0"/>
                  </a:rPr>
                  <a:t> </a:t>
                </a:r>
                <a:endParaRPr lang="en-US" sz="1400" b="1" dirty="0" smtClean="0">
                  <a:solidFill>
                    <a:srgbClr val="0070C0"/>
                  </a:solidFill>
                  <a:latin typeface="Myriad Pro" pitchFamily="34" charset="0"/>
                </a:endParaRPr>
              </a:p>
            </p:txBody>
          </p:sp>
          <p:sp>
            <p:nvSpPr>
              <p:cNvPr id="34" name="TextBox 19"/>
              <p:cNvSpPr txBox="1">
                <a:spLocks noChangeArrowheads="1"/>
              </p:cNvSpPr>
              <p:nvPr/>
            </p:nvSpPr>
            <p:spPr bwMode="auto">
              <a:xfrm>
                <a:off x="1725763" y="5383308"/>
                <a:ext cx="1934111" cy="369332"/>
              </a:xfrm>
              <a:prstGeom prst="rect">
                <a:avLst/>
              </a:prstGeom>
              <a:noFill/>
              <a:ln w="9525">
                <a:noFill/>
                <a:miter lim="800000"/>
                <a:headEnd/>
                <a:tailEnd/>
              </a:ln>
            </p:spPr>
            <p:txBody>
              <a:bodyPr wrap="square">
                <a:spAutoFit/>
              </a:bodyPr>
              <a:lstStyle/>
              <a:p>
                <a:pPr marL="342900" indent="-342900" algn="ctr" eaLnBrk="1" hangingPunct="1"/>
                <a:r>
                  <a:rPr lang="en-US" sz="1800" b="1" dirty="0" smtClean="0">
                    <a:latin typeface="Myriad Pro" pitchFamily="34" charset="0"/>
                  </a:rPr>
                  <a:t>Tune</a:t>
                </a:r>
                <a:r>
                  <a:rPr lang="en-US" sz="1800" dirty="0" smtClean="0">
                    <a:solidFill>
                      <a:srgbClr val="0070C0"/>
                    </a:solidFill>
                    <a:latin typeface="Myriad Pro" pitchFamily="34" charset="0"/>
                  </a:rPr>
                  <a:t> </a:t>
                </a:r>
                <a:endParaRPr lang="en-US" sz="1400" dirty="0" smtClean="0">
                  <a:solidFill>
                    <a:srgbClr val="0070C0"/>
                  </a:solidFill>
                  <a:latin typeface="Myriad Pro" pitchFamily="34" charset="0"/>
                </a:endParaRPr>
              </a:p>
            </p:txBody>
          </p:sp>
          <p:sp>
            <p:nvSpPr>
              <p:cNvPr id="35" name="TextBox 19"/>
              <p:cNvSpPr txBox="1">
                <a:spLocks noChangeArrowheads="1"/>
              </p:cNvSpPr>
              <p:nvPr/>
            </p:nvSpPr>
            <p:spPr bwMode="auto">
              <a:xfrm>
                <a:off x="116953" y="3632885"/>
                <a:ext cx="1354595" cy="369332"/>
              </a:xfrm>
              <a:prstGeom prst="rect">
                <a:avLst/>
              </a:prstGeom>
              <a:noFill/>
              <a:ln w="9525">
                <a:noFill/>
                <a:miter lim="800000"/>
                <a:headEnd/>
                <a:tailEnd/>
              </a:ln>
            </p:spPr>
            <p:txBody>
              <a:bodyPr wrap="square">
                <a:spAutoFit/>
              </a:bodyPr>
              <a:lstStyle/>
              <a:p>
                <a:pPr marL="342900" indent="-342900" algn="ctr" eaLnBrk="1" hangingPunct="1"/>
                <a:r>
                  <a:rPr lang="en-US" sz="1800" b="1" dirty="0" smtClean="0">
                    <a:latin typeface="Myriad Pro" pitchFamily="34" charset="0"/>
                  </a:rPr>
                  <a:t>Verify</a:t>
                </a:r>
                <a:r>
                  <a:rPr lang="en-US" sz="1800" dirty="0" smtClean="0">
                    <a:solidFill>
                      <a:srgbClr val="0070C0"/>
                    </a:solidFill>
                    <a:latin typeface="Myriad Pro" pitchFamily="34" charset="0"/>
                  </a:rPr>
                  <a:t> </a:t>
                </a:r>
                <a:endParaRPr lang="en-US" sz="1400" dirty="0" smtClean="0">
                  <a:solidFill>
                    <a:srgbClr val="0070C0"/>
                  </a:solidFill>
                  <a:latin typeface="Myriad Pro" pitchFamily="34" charset="0"/>
                </a:endParaRPr>
              </a:p>
            </p:txBody>
          </p:sp>
          <p:sp>
            <p:nvSpPr>
              <p:cNvPr id="36" name="Bent Arrow 35"/>
              <p:cNvSpPr/>
              <p:nvPr/>
            </p:nvSpPr>
            <p:spPr bwMode="auto">
              <a:xfrm rot="5400000">
                <a:off x="2984758" y="2066804"/>
                <a:ext cx="1725767" cy="1403796"/>
              </a:xfrm>
              <a:prstGeom prst="bentArrow">
                <a:avLst>
                  <a:gd name="adj1" fmla="val 10852"/>
                  <a:gd name="adj2" fmla="val 11878"/>
                  <a:gd name="adj3" fmla="val 15476"/>
                  <a:gd name="adj4" fmla="val 25291"/>
                </a:avLst>
              </a:prstGeom>
              <a:solidFill>
                <a:srgbClr val="FE5D1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strike="noStrike" cap="none" normalizeH="0" baseline="0" smtClean="0">
                  <a:ln>
                    <a:noFill/>
                  </a:ln>
                  <a:solidFill>
                    <a:schemeClr val="tx1"/>
                  </a:solidFill>
                  <a:effectLst/>
                  <a:latin typeface="Times" charset="0"/>
                </a:endParaRPr>
              </a:p>
            </p:txBody>
          </p:sp>
          <p:sp>
            <p:nvSpPr>
              <p:cNvPr id="37" name="Bent Arrow 36"/>
              <p:cNvSpPr/>
              <p:nvPr/>
            </p:nvSpPr>
            <p:spPr bwMode="auto">
              <a:xfrm rot="10800000">
                <a:off x="3042711" y="4005071"/>
                <a:ext cx="1434679" cy="1738650"/>
              </a:xfrm>
              <a:prstGeom prst="bentArrow">
                <a:avLst>
                  <a:gd name="adj1" fmla="val 11707"/>
                  <a:gd name="adj2" fmla="val 11567"/>
                  <a:gd name="adj3" fmla="val 15177"/>
                  <a:gd name="adj4" fmla="val 36569"/>
                </a:avLst>
              </a:prstGeom>
              <a:solidFill>
                <a:srgbClr val="FE5D1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strike="noStrike" cap="none" normalizeH="0" baseline="0" smtClean="0">
                  <a:ln>
                    <a:noFill/>
                  </a:ln>
                  <a:solidFill>
                    <a:schemeClr val="tx1"/>
                  </a:solidFill>
                  <a:effectLst/>
                  <a:latin typeface="Times" charset="0"/>
                </a:endParaRPr>
              </a:p>
            </p:txBody>
          </p:sp>
          <p:sp>
            <p:nvSpPr>
              <p:cNvPr id="38" name="Bent Arrow 37"/>
              <p:cNvSpPr/>
              <p:nvPr/>
            </p:nvSpPr>
            <p:spPr bwMode="auto">
              <a:xfrm rot="16200000">
                <a:off x="599347" y="3995809"/>
                <a:ext cx="1712890" cy="1679901"/>
              </a:xfrm>
              <a:prstGeom prst="bentArrow">
                <a:avLst>
                  <a:gd name="adj1" fmla="val 10903"/>
                  <a:gd name="adj2" fmla="val 10588"/>
                  <a:gd name="adj3" fmla="val 12605"/>
                  <a:gd name="adj4" fmla="val 30755"/>
                </a:avLst>
              </a:prstGeom>
              <a:solidFill>
                <a:srgbClr val="FE5D1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strike="noStrike" cap="none" normalizeH="0" baseline="0" smtClean="0">
                  <a:ln>
                    <a:noFill/>
                  </a:ln>
                  <a:solidFill>
                    <a:schemeClr val="tx1"/>
                  </a:solidFill>
                  <a:effectLst/>
                  <a:latin typeface="Times" charset="0"/>
                </a:endParaRPr>
              </a:p>
            </p:txBody>
          </p:sp>
          <p:sp useBgFill="1">
            <p:nvSpPr>
              <p:cNvPr id="39" name="TextBox 19"/>
              <p:cNvSpPr txBox="1">
                <a:spLocks noChangeArrowheads="1"/>
              </p:cNvSpPr>
              <p:nvPr/>
            </p:nvSpPr>
            <p:spPr bwMode="auto">
              <a:xfrm>
                <a:off x="3699124" y="4776936"/>
                <a:ext cx="1340453" cy="369332"/>
              </a:xfrm>
              <a:prstGeom prst="rect">
                <a:avLst/>
              </a:prstGeom>
              <a:ln w="9525">
                <a:noFill/>
                <a:miter lim="800000"/>
                <a:headEnd/>
                <a:tailEnd/>
              </a:ln>
            </p:spPr>
            <p:txBody>
              <a:bodyPr wrap="square">
                <a:spAutoFit/>
              </a:bodyPr>
              <a:lstStyle/>
              <a:p>
                <a:pPr marL="342900" indent="-342900" algn="ctr" eaLnBrk="1" hangingPunct="1"/>
                <a:r>
                  <a:rPr lang="en-US" sz="1800" b="1" i="1" dirty="0" smtClean="0">
                    <a:solidFill>
                      <a:srgbClr val="FE5D10"/>
                    </a:solidFill>
                    <a:latin typeface="Myriad Pro" pitchFamily="34" charset="0"/>
                  </a:rPr>
                  <a:t>Implement</a:t>
                </a:r>
                <a:r>
                  <a:rPr lang="en-US" sz="1800" i="1" dirty="0" smtClean="0">
                    <a:solidFill>
                      <a:srgbClr val="FE5D10"/>
                    </a:solidFill>
                    <a:latin typeface="Myriad Pro" pitchFamily="34" charset="0"/>
                  </a:rPr>
                  <a:t> </a:t>
                </a:r>
                <a:endParaRPr lang="en-US" sz="1200" i="1" dirty="0" smtClean="0">
                  <a:solidFill>
                    <a:srgbClr val="FE5D10"/>
                  </a:solidFill>
                  <a:latin typeface="Myriad Pro" pitchFamily="34" charset="0"/>
                </a:endParaRPr>
              </a:p>
            </p:txBody>
          </p:sp>
          <p:pic>
            <p:nvPicPr>
              <p:cNvPr id="40" name="Picture 5" descr="scalableschedule.png"/>
              <p:cNvPicPr>
                <a:picLocks noChangeAspect="1"/>
              </p:cNvPicPr>
              <p:nvPr/>
            </p:nvPicPr>
            <p:blipFill>
              <a:blip r:embed="rId4" cstate="print"/>
              <a:srcRect/>
              <a:stretch>
                <a:fillRect/>
              </a:stretch>
            </p:blipFill>
            <p:spPr bwMode="auto">
              <a:xfrm>
                <a:off x="1079469" y="4092521"/>
                <a:ext cx="2478461" cy="1269118"/>
              </a:xfrm>
              <a:prstGeom prst="rect">
                <a:avLst/>
              </a:prstGeom>
              <a:noFill/>
              <a:ln w="9525">
                <a:noFill/>
                <a:miter lim="800000"/>
                <a:headEnd/>
                <a:tailEnd/>
              </a:ln>
            </p:spPr>
          </p:pic>
          <p:pic>
            <p:nvPicPr>
              <p:cNvPr id="41" name="Picture 4" descr="http://ian.umces.edu/imagelibrary/albums/userpics/12789/normal_iil-symbol-positive.png"/>
              <p:cNvPicPr>
                <a:picLocks noChangeAspect="1" noChangeArrowheads="1"/>
              </p:cNvPicPr>
              <p:nvPr/>
            </p:nvPicPr>
            <p:blipFill>
              <a:blip r:embed="rId5" cstate="print"/>
              <a:srcRect/>
              <a:stretch>
                <a:fillRect/>
              </a:stretch>
            </p:blipFill>
            <p:spPr bwMode="auto">
              <a:xfrm>
                <a:off x="545241" y="3023918"/>
                <a:ext cx="655794" cy="623004"/>
              </a:xfrm>
              <a:prstGeom prst="rect">
                <a:avLst/>
              </a:prstGeom>
              <a:noFill/>
            </p:spPr>
          </p:pic>
          <p:sp>
            <p:nvSpPr>
              <p:cNvPr id="42" name="Bent Arrow 41"/>
              <p:cNvSpPr/>
              <p:nvPr/>
            </p:nvSpPr>
            <p:spPr bwMode="auto">
              <a:xfrm>
                <a:off x="715930" y="1828800"/>
                <a:ext cx="1447800" cy="1371600"/>
              </a:xfrm>
              <a:prstGeom prst="bentArrow">
                <a:avLst>
                  <a:gd name="adj1" fmla="val 10852"/>
                  <a:gd name="adj2" fmla="val 11878"/>
                  <a:gd name="adj3" fmla="val 15476"/>
                  <a:gd name="adj4" fmla="val 25291"/>
                </a:avLst>
              </a:prstGeom>
              <a:solidFill>
                <a:srgbClr val="FE5D1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strike="noStrike" cap="none" normalizeH="0" baseline="0" smtClean="0">
                  <a:ln>
                    <a:noFill/>
                  </a:ln>
                  <a:solidFill>
                    <a:schemeClr val="tx1"/>
                  </a:solidFill>
                  <a:effectLst/>
                  <a:latin typeface="Times" charset="0"/>
                </a:endParaRPr>
              </a:p>
            </p:txBody>
          </p:sp>
        </p:grpSp>
      </p:grpSp>
      <p:sp>
        <p:nvSpPr>
          <p:cNvPr id="22" name="Donut 21"/>
          <p:cNvSpPr/>
          <p:nvPr/>
        </p:nvSpPr>
        <p:spPr bwMode="auto">
          <a:xfrm>
            <a:off x="3735504" y="2846757"/>
            <a:ext cx="1267691" cy="1693718"/>
          </a:xfrm>
          <a:prstGeom prst="donut">
            <a:avLst>
              <a:gd name="adj" fmla="val 8910"/>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Tree>
    <p:extLst>
      <p:ext uri="{BB962C8B-B14F-4D97-AF65-F5344CB8AC3E}">
        <p14:creationId xmlns:p14="http://schemas.microsoft.com/office/powerpoint/2010/main" xmlns="" val="42640815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cstate="print"/>
          <a:srcRect/>
          <a:stretch>
            <a:fillRect/>
          </a:stretch>
        </p:blipFill>
        <p:spPr bwMode="auto">
          <a:xfrm>
            <a:off x="1083730" y="956732"/>
            <a:ext cx="7003646" cy="5253038"/>
          </a:xfrm>
          <a:prstGeom prst="rect">
            <a:avLst/>
          </a:prstGeom>
          <a:noFill/>
          <a:ln w="9525">
            <a:noFill/>
            <a:miter lim="800000"/>
            <a:headEnd/>
            <a:tailEnd/>
          </a:ln>
        </p:spPr>
      </p:pic>
      <p:sp>
        <p:nvSpPr>
          <p:cNvPr id="4" name="Title 3"/>
          <p:cNvSpPr>
            <a:spLocks noGrp="1"/>
          </p:cNvSpPr>
          <p:nvPr>
            <p:ph type="title"/>
          </p:nvPr>
        </p:nvSpPr>
        <p:spPr/>
        <p:txBody>
          <a:bodyPr/>
          <a:lstStyle/>
          <a:p>
            <a:pPr>
              <a:defRPr/>
            </a:pPr>
            <a:r>
              <a:rPr sz="2300" dirty="0" smtClean="0"/>
              <a:t>Power Architecture</a:t>
            </a:r>
            <a:r>
              <a:rPr lang="en-US" sz="2300" baseline="30000" dirty="0" smtClean="0"/>
              <a:t>® </a:t>
            </a:r>
            <a:r>
              <a:rPr lang="en-US" sz="2300" dirty="0" smtClean="0"/>
              <a:t>Technology—</a:t>
            </a:r>
            <a:r>
              <a:rPr sz="2300" dirty="0" smtClean="0"/>
              <a:t>Powering Infrastructure</a:t>
            </a:r>
            <a:endParaRPr sz="2300"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GB" smtClean="0"/>
              <a:t>Increase Concurrency with What-if Analysis</a:t>
            </a:r>
            <a:endParaRPr lang="en-US" dirty="0" smtClean="0"/>
          </a:p>
        </p:txBody>
      </p:sp>
      <p:pic>
        <p:nvPicPr>
          <p:cNvPr id="36868" name="Picture 4"/>
          <p:cNvPicPr>
            <a:picLocks noChangeAspect="1" noChangeArrowheads="1"/>
          </p:cNvPicPr>
          <p:nvPr/>
        </p:nvPicPr>
        <p:blipFill>
          <a:blip r:embed="rId2" cstate="print"/>
          <a:srcRect/>
          <a:stretch>
            <a:fillRect/>
          </a:stretch>
        </p:blipFill>
        <p:spPr bwMode="auto">
          <a:xfrm>
            <a:off x="1363663" y="1168718"/>
            <a:ext cx="6265862" cy="3868737"/>
          </a:xfrm>
          <a:prstGeom prst="rect">
            <a:avLst/>
          </a:prstGeom>
          <a:noFill/>
          <a:ln w="9525">
            <a:noFill/>
            <a:miter lim="800000"/>
            <a:headEnd/>
            <a:tailEnd/>
          </a:ln>
        </p:spPr>
      </p:pic>
      <p:sp>
        <p:nvSpPr>
          <p:cNvPr id="36869" name="TextBox 5"/>
          <p:cNvSpPr txBox="1">
            <a:spLocks noChangeArrowheads="1"/>
          </p:cNvSpPr>
          <p:nvPr/>
        </p:nvSpPr>
        <p:spPr bwMode="auto">
          <a:xfrm>
            <a:off x="682625" y="5251450"/>
            <a:ext cx="8423275" cy="708025"/>
          </a:xfrm>
          <a:prstGeom prst="rect">
            <a:avLst/>
          </a:prstGeom>
          <a:noFill/>
          <a:ln w="9525">
            <a:noFill/>
            <a:miter lim="800000"/>
            <a:headEnd/>
            <a:tailEnd/>
          </a:ln>
        </p:spPr>
        <p:txBody>
          <a:bodyPr>
            <a:spAutoFit/>
          </a:bodyPr>
          <a:lstStyle/>
          <a:p>
            <a:r>
              <a:rPr lang="en-GB" sz="2000" dirty="0" smtClean="0">
                <a:latin typeface="Myriad Pro" pitchFamily="34" charset="0"/>
              </a:rPr>
              <a:t>Analysis </a:t>
            </a:r>
            <a:r>
              <a:rPr lang="en-GB" sz="2000" dirty="0">
                <a:latin typeface="Myriad Pro" pitchFamily="34" charset="0"/>
              </a:rPr>
              <a:t>Conclusion – Hard real time processing can be split </a:t>
            </a:r>
            <a:r>
              <a:rPr lang="en-GB" sz="2000" dirty="0" smtClean="0">
                <a:latin typeface="Myriad Pro" pitchFamily="34" charset="0"/>
              </a:rPr>
              <a:t>into </a:t>
            </a:r>
            <a:br>
              <a:rPr lang="en-GB" sz="2000" dirty="0" smtClean="0">
                <a:latin typeface="Myriad Pro" pitchFamily="34" charset="0"/>
              </a:rPr>
            </a:br>
            <a:r>
              <a:rPr lang="en-GB" sz="2000" dirty="0" smtClean="0">
                <a:latin typeface="Myriad Pro" pitchFamily="34" charset="0"/>
              </a:rPr>
              <a:t>up and down link threads provided </a:t>
            </a:r>
            <a:r>
              <a:rPr lang="en-GB" sz="2000" dirty="0">
                <a:latin typeface="Myriad Pro" pitchFamily="34" charset="0"/>
              </a:rPr>
              <a:t>certain dependencies are removed</a:t>
            </a:r>
          </a:p>
        </p:txBody>
      </p:sp>
    </p:spTree>
    <p:extLst>
      <p:ext uri="{BB962C8B-B14F-4D97-AF65-F5344CB8AC3E}">
        <p14:creationId xmlns:p14="http://schemas.microsoft.com/office/powerpoint/2010/main" xmlns="" val="308101330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GB" smtClean="0"/>
              <a:t>Implement Concurrent Uplink and Downlink</a:t>
            </a:r>
            <a:endParaRPr lang="en-US" dirty="0" smtClean="0"/>
          </a:p>
        </p:txBody>
      </p:sp>
      <p:sp>
        <p:nvSpPr>
          <p:cNvPr id="37892" name="AutoShape 63"/>
          <p:cNvSpPr>
            <a:spLocks noChangeArrowheads="1"/>
          </p:cNvSpPr>
          <p:nvPr/>
        </p:nvSpPr>
        <p:spPr bwMode="auto">
          <a:xfrm>
            <a:off x="5545138" y="1530350"/>
            <a:ext cx="2847975" cy="2786063"/>
          </a:xfrm>
          <a:prstGeom prst="flowChartAlternateProcess">
            <a:avLst/>
          </a:prstGeom>
          <a:solidFill>
            <a:schemeClr val="accent2"/>
          </a:solidFill>
          <a:ln w="9525">
            <a:solidFill>
              <a:schemeClr val="tx1"/>
            </a:solidFill>
            <a:miter lim="800000"/>
            <a:headEnd/>
            <a:tailEnd/>
          </a:ln>
        </p:spPr>
        <p:txBody>
          <a:bodyPr wrap="none" anchor="ctr"/>
          <a:lstStyle/>
          <a:p>
            <a:pPr algn="ctr"/>
            <a:endParaRPr lang="en-US" sz="1200"/>
          </a:p>
        </p:txBody>
      </p:sp>
      <p:sp>
        <p:nvSpPr>
          <p:cNvPr id="37893" name="AutoShape 65"/>
          <p:cNvSpPr>
            <a:spLocks noChangeArrowheads="1"/>
          </p:cNvSpPr>
          <p:nvPr/>
        </p:nvSpPr>
        <p:spPr bwMode="auto">
          <a:xfrm>
            <a:off x="6580188" y="2049463"/>
            <a:ext cx="793750" cy="1803400"/>
          </a:xfrm>
          <a:prstGeom prst="flowChartAlternateProcess">
            <a:avLst/>
          </a:prstGeom>
          <a:solidFill>
            <a:schemeClr val="accent1"/>
          </a:solidFill>
          <a:ln w="9525">
            <a:solidFill>
              <a:schemeClr val="tx1"/>
            </a:solidFill>
            <a:miter lim="800000"/>
            <a:headEnd/>
            <a:tailEnd/>
          </a:ln>
        </p:spPr>
        <p:txBody>
          <a:bodyPr wrap="none" anchor="ctr"/>
          <a:lstStyle/>
          <a:p>
            <a:pPr algn="ctr"/>
            <a:r>
              <a:rPr lang="en-GB" sz="1200">
                <a:solidFill>
                  <a:schemeClr val="bg1"/>
                </a:solidFill>
              </a:rPr>
              <a:t>DL</a:t>
            </a:r>
          </a:p>
          <a:p>
            <a:pPr algn="ctr"/>
            <a:r>
              <a:rPr lang="en-GB" sz="1200">
                <a:solidFill>
                  <a:schemeClr val="bg1"/>
                </a:solidFill>
              </a:rPr>
              <a:t>SCH/</a:t>
            </a:r>
          </a:p>
          <a:p>
            <a:pPr algn="ctr"/>
            <a:r>
              <a:rPr lang="en-GB" sz="1200">
                <a:solidFill>
                  <a:schemeClr val="bg1"/>
                </a:solidFill>
              </a:rPr>
              <a:t>RLC/MAC</a:t>
            </a:r>
            <a:endParaRPr lang="en-US" sz="1200">
              <a:solidFill>
                <a:schemeClr val="bg1"/>
              </a:solidFill>
            </a:endParaRPr>
          </a:p>
        </p:txBody>
      </p:sp>
      <p:sp>
        <p:nvSpPr>
          <p:cNvPr id="37894" name="Text Box 66"/>
          <p:cNvSpPr txBox="1">
            <a:spLocks noChangeArrowheads="1"/>
          </p:cNvSpPr>
          <p:nvPr/>
        </p:nvSpPr>
        <p:spPr bwMode="auto">
          <a:xfrm>
            <a:off x="5795963" y="1603375"/>
            <a:ext cx="1425575" cy="368300"/>
          </a:xfrm>
          <a:prstGeom prst="rect">
            <a:avLst/>
          </a:prstGeom>
          <a:noFill/>
          <a:ln w="9525">
            <a:noFill/>
            <a:miter lim="800000"/>
            <a:headEnd/>
            <a:tailEnd/>
          </a:ln>
        </p:spPr>
        <p:txBody>
          <a:bodyPr wrap="none">
            <a:spAutoFit/>
          </a:bodyPr>
          <a:lstStyle/>
          <a:p>
            <a:r>
              <a:rPr lang="en-GB">
                <a:latin typeface="Arial" pitchFamily="34" charset="0"/>
              </a:rPr>
              <a:t>LTE Layer 2</a:t>
            </a:r>
            <a:endParaRPr lang="en-US">
              <a:latin typeface="Arial" pitchFamily="34" charset="0"/>
            </a:endParaRPr>
          </a:p>
        </p:txBody>
      </p:sp>
      <p:sp>
        <p:nvSpPr>
          <p:cNvPr id="7" name="Right Arrow 6"/>
          <p:cNvSpPr/>
          <p:nvPr/>
        </p:nvSpPr>
        <p:spPr>
          <a:xfrm>
            <a:off x="3627438" y="2449513"/>
            <a:ext cx="1428750" cy="952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7896" name="AutoShape 42"/>
          <p:cNvSpPr>
            <a:spLocks noChangeArrowheads="1"/>
          </p:cNvSpPr>
          <p:nvPr/>
        </p:nvSpPr>
        <p:spPr bwMode="auto">
          <a:xfrm>
            <a:off x="5703888" y="2082800"/>
            <a:ext cx="781050" cy="1782763"/>
          </a:xfrm>
          <a:prstGeom prst="flowChartAlternateProcess">
            <a:avLst/>
          </a:prstGeom>
          <a:solidFill>
            <a:schemeClr val="accent1"/>
          </a:solidFill>
          <a:ln w="9525">
            <a:solidFill>
              <a:schemeClr val="tx1"/>
            </a:solidFill>
            <a:miter lim="800000"/>
            <a:headEnd/>
            <a:tailEnd/>
          </a:ln>
        </p:spPr>
        <p:txBody>
          <a:bodyPr wrap="none" anchor="ctr"/>
          <a:lstStyle/>
          <a:p>
            <a:pPr algn="ctr"/>
            <a:r>
              <a:rPr lang="en-GB" sz="1200">
                <a:solidFill>
                  <a:schemeClr val="bg1"/>
                </a:solidFill>
              </a:rPr>
              <a:t>Packet</a:t>
            </a:r>
          </a:p>
          <a:p>
            <a:pPr algn="ctr"/>
            <a:r>
              <a:rPr lang="en-GB" sz="1200">
                <a:solidFill>
                  <a:schemeClr val="bg1"/>
                </a:solidFill>
              </a:rPr>
              <a:t>Reception</a:t>
            </a:r>
          </a:p>
          <a:p>
            <a:pPr algn="ctr"/>
            <a:r>
              <a:rPr lang="en-GB" sz="1200">
                <a:solidFill>
                  <a:schemeClr val="bg1"/>
                </a:solidFill>
              </a:rPr>
              <a:t>&amp; PDCP</a:t>
            </a:r>
          </a:p>
        </p:txBody>
      </p:sp>
      <p:sp>
        <p:nvSpPr>
          <p:cNvPr id="37897" name="AutoShape 63"/>
          <p:cNvSpPr>
            <a:spLocks noChangeArrowheads="1"/>
          </p:cNvSpPr>
          <p:nvPr/>
        </p:nvSpPr>
        <p:spPr bwMode="auto">
          <a:xfrm>
            <a:off x="636588" y="1682750"/>
            <a:ext cx="2435225" cy="2595563"/>
          </a:xfrm>
          <a:prstGeom prst="flowChartAlternateProcess">
            <a:avLst/>
          </a:prstGeom>
          <a:solidFill>
            <a:schemeClr val="accent2"/>
          </a:solidFill>
          <a:ln w="9525">
            <a:solidFill>
              <a:schemeClr val="tx1"/>
            </a:solidFill>
            <a:miter lim="800000"/>
            <a:headEnd/>
            <a:tailEnd/>
          </a:ln>
        </p:spPr>
        <p:txBody>
          <a:bodyPr wrap="none" anchor="ctr"/>
          <a:lstStyle/>
          <a:p>
            <a:pPr algn="ctr"/>
            <a:endParaRPr lang="en-US" sz="1200"/>
          </a:p>
        </p:txBody>
      </p:sp>
      <p:sp>
        <p:nvSpPr>
          <p:cNvPr id="37898" name="AutoShape 65"/>
          <p:cNvSpPr>
            <a:spLocks noChangeArrowheads="1"/>
          </p:cNvSpPr>
          <p:nvPr/>
        </p:nvSpPr>
        <p:spPr bwMode="auto">
          <a:xfrm>
            <a:off x="1992313" y="2265363"/>
            <a:ext cx="933450" cy="1462087"/>
          </a:xfrm>
          <a:prstGeom prst="flowChartAlternateProcess">
            <a:avLst/>
          </a:prstGeom>
          <a:solidFill>
            <a:schemeClr val="accent1"/>
          </a:solidFill>
          <a:ln w="9525">
            <a:solidFill>
              <a:schemeClr val="tx1"/>
            </a:solidFill>
            <a:miter lim="800000"/>
            <a:headEnd/>
            <a:tailEnd/>
          </a:ln>
        </p:spPr>
        <p:txBody>
          <a:bodyPr wrap="none" anchor="ctr"/>
          <a:lstStyle/>
          <a:p>
            <a:pPr algn="ctr"/>
            <a:r>
              <a:rPr lang="en-GB" sz="1200">
                <a:solidFill>
                  <a:schemeClr val="bg1"/>
                </a:solidFill>
              </a:rPr>
              <a:t>DL &amp;UL</a:t>
            </a:r>
          </a:p>
          <a:p>
            <a:pPr algn="ctr"/>
            <a:r>
              <a:rPr lang="en-GB" sz="1200">
                <a:solidFill>
                  <a:schemeClr val="bg1"/>
                </a:solidFill>
              </a:rPr>
              <a:t>SCH/</a:t>
            </a:r>
          </a:p>
          <a:p>
            <a:pPr algn="ctr"/>
            <a:r>
              <a:rPr lang="en-GB" sz="1200">
                <a:solidFill>
                  <a:schemeClr val="bg1"/>
                </a:solidFill>
              </a:rPr>
              <a:t>RLC/MAC</a:t>
            </a:r>
            <a:endParaRPr lang="en-US" sz="1200">
              <a:solidFill>
                <a:schemeClr val="bg1"/>
              </a:solidFill>
            </a:endParaRPr>
          </a:p>
        </p:txBody>
      </p:sp>
      <p:sp>
        <p:nvSpPr>
          <p:cNvPr id="37899" name="Text Box 66"/>
          <p:cNvSpPr txBox="1">
            <a:spLocks noChangeArrowheads="1"/>
          </p:cNvSpPr>
          <p:nvPr/>
        </p:nvSpPr>
        <p:spPr bwMode="auto">
          <a:xfrm>
            <a:off x="1119188" y="1741488"/>
            <a:ext cx="1987550" cy="369887"/>
          </a:xfrm>
          <a:prstGeom prst="rect">
            <a:avLst/>
          </a:prstGeom>
          <a:noFill/>
          <a:ln w="9525">
            <a:noFill/>
            <a:miter lim="800000"/>
            <a:headEnd/>
            <a:tailEnd/>
          </a:ln>
        </p:spPr>
        <p:txBody>
          <a:bodyPr>
            <a:spAutoFit/>
          </a:bodyPr>
          <a:lstStyle/>
          <a:p>
            <a:r>
              <a:rPr lang="en-GB">
                <a:latin typeface="Arial" pitchFamily="34" charset="0"/>
              </a:rPr>
              <a:t>LTE Layer 2</a:t>
            </a:r>
            <a:endParaRPr lang="en-US">
              <a:latin typeface="Arial" pitchFamily="34" charset="0"/>
            </a:endParaRPr>
          </a:p>
        </p:txBody>
      </p:sp>
      <p:sp>
        <p:nvSpPr>
          <p:cNvPr id="37900" name="AutoShape 42"/>
          <p:cNvSpPr>
            <a:spLocks noChangeArrowheads="1"/>
          </p:cNvSpPr>
          <p:nvPr/>
        </p:nvSpPr>
        <p:spPr bwMode="auto">
          <a:xfrm>
            <a:off x="782638" y="2273300"/>
            <a:ext cx="933450" cy="1422400"/>
          </a:xfrm>
          <a:prstGeom prst="flowChartAlternateProcess">
            <a:avLst/>
          </a:prstGeom>
          <a:solidFill>
            <a:schemeClr val="accent1"/>
          </a:solidFill>
          <a:ln w="9525">
            <a:solidFill>
              <a:schemeClr val="tx1"/>
            </a:solidFill>
            <a:miter lim="800000"/>
            <a:headEnd/>
            <a:tailEnd/>
          </a:ln>
        </p:spPr>
        <p:txBody>
          <a:bodyPr wrap="none" anchor="ctr"/>
          <a:lstStyle/>
          <a:p>
            <a:pPr algn="ctr"/>
            <a:r>
              <a:rPr lang="en-GB" sz="1200">
                <a:solidFill>
                  <a:schemeClr val="bg1"/>
                </a:solidFill>
              </a:rPr>
              <a:t>Packet</a:t>
            </a:r>
          </a:p>
          <a:p>
            <a:pPr algn="ctr"/>
            <a:r>
              <a:rPr lang="en-GB" sz="1200">
                <a:solidFill>
                  <a:schemeClr val="bg1"/>
                </a:solidFill>
              </a:rPr>
              <a:t>Reception</a:t>
            </a:r>
          </a:p>
          <a:p>
            <a:pPr algn="ctr"/>
            <a:r>
              <a:rPr lang="en-GB" sz="1200">
                <a:solidFill>
                  <a:schemeClr val="bg1"/>
                </a:solidFill>
              </a:rPr>
              <a:t>&amp; PDCP</a:t>
            </a:r>
          </a:p>
        </p:txBody>
      </p:sp>
      <p:sp>
        <p:nvSpPr>
          <p:cNvPr id="37901" name="AutoShape 65"/>
          <p:cNvSpPr>
            <a:spLocks noChangeArrowheads="1"/>
          </p:cNvSpPr>
          <p:nvPr/>
        </p:nvSpPr>
        <p:spPr bwMode="auto">
          <a:xfrm>
            <a:off x="7453313" y="2046288"/>
            <a:ext cx="822325" cy="1819275"/>
          </a:xfrm>
          <a:prstGeom prst="flowChartAlternateProcess">
            <a:avLst/>
          </a:prstGeom>
          <a:solidFill>
            <a:schemeClr val="accent1"/>
          </a:solidFill>
          <a:ln w="9525">
            <a:solidFill>
              <a:schemeClr val="tx1"/>
            </a:solidFill>
            <a:miter lim="800000"/>
            <a:headEnd/>
            <a:tailEnd/>
          </a:ln>
        </p:spPr>
        <p:txBody>
          <a:bodyPr wrap="none" anchor="ctr"/>
          <a:lstStyle/>
          <a:p>
            <a:pPr algn="ctr"/>
            <a:r>
              <a:rPr lang="en-GB" sz="1200">
                <a:solidFill>
                  <a:schemeClr val="bg1"/>
                </a:solidFill>
              </a:rPr>
              <a:t>UL</a:t>
            </a:r>
          </a:p>
          <a:p>
            <a:pPr algn="ctr"/>
            <a:r>
              <a:rPr lang="en-GB" sz="1200">
                <a:solidFill>
                  <a:schemeClr val="bg1"/>
                </a:solidFill>
              </a:rPr>
              <a:t>SCH/</a:t>
            </a:r>
          </a:p>
          <a:p>
            <a:pPr algn="ctr"/>
            <a:r>
              <a:rPr lang="en-GB" sz="1200">
                <a:solidFill>
                  <a:schemeClr val="bg1"/>
                </a:solidFill>
              </a:rPr>
              <a:t>RLC/MAC</a:t>
            </a:r>
            <a:endParaRPr lang="en-US" sz="1200">
              <a:solidFill>
                <a:schemeClr val="bg1"/>
              </a:solidFill>
            </a:endParaRPr>
          </a:p>
        </p:txBody>
      </p:sp>
      <p:sp>
        <p:nvSpPr>
          <p:cNvPr id="37902" name="AutoShape 6"/>
          <p:cNvSpPr>
            <a:spLocks noChangeArrowheads="1"/>
          </p:cNvSpPr>
          <p:nvPr/>
        </p:nvSpPr>
        <p:spPr bwMode="auto">
          <a:xfrm>
            <a:off x="1874838" y="5218113"/>
            <a:ext cx="901700" cy="447675"/>
          </a:xfrm>
          <a:prstGeom prst="roundRect">
            <a:avLst>
              <a:gd name="adj" fmla="val 16667"/>
            </a:avLst>
          </a:prstGeom>
          <a:solidFill>
            <a:srgbClr val="003A7E"/>
          </a:solidFill>
          <a:ln w="9525">
            <a:solidFill>
              <a:schemeClr val="bg1"/>
            </a:solidFill>
            <a:round/>
            <a:headEnd/>
            <a:tailEnd/>
          </a:ln>
        </p:spPr>
        <p:txBody>
          <a:bodyPr wrap="none" anchor="ctr"/>
          <a:lstStyle/>
          <a:p>
            <a:pPr algn="ctr"/>
            <a:r>
              <a:rPr lang="en-US" sz="1400">
                <a:solidFill>
                  <a:schemeClr val="bg1"/>
                </a:solidFill>
              </a:rPr>
              <a:t/>
            </a:r>
            <a:br>
              <a:rPr lang="en-US" sz="1400">
                <a:solidFill>
                  <a:schemeClr val="bg1"/>
                </a:solidFill>
              </a:rPr>
            </a:br>
            <a:r>
              <a:rPr lang="en-US" sz="700">
                <a:solidFill>
                  <a:schemeClr val="bg1"/>
                </a:solidFill>
              </a:rPr>
              <a:t>Power Architecture™</a:t>
            </a:r>
          </a:p>
          <a:p>
            <a:pPr algn="ctr"/>
            <a:r>
              <a:rPr lang="en-US" sz="800">
                <a:solidFill>
                  <a:schemeClr val="bg1"/>
                </a:solidFill>
              </a:rPr>
              <a:t> Core</a:t>
            </a:r>
          </a:p>
          <a:p>
            <a:pPr algn="ctr"/>
            <a:endParaRPr lang="en-US" sz="800">
              <a:solidFill>
                <a:schemeClr val="bg1"/>
              </a:solidFill>
            </a:endParaRPr>
          </a:p>
          <a:p>
            <a:pPr algn="ctr"/>
            <a:endParaRPr lang="en-US" sz="1400">
              <a:solidFill>
                <a:schemeClr val="bg1"/>
              </a:solidFill>
            </a:endParaRPr>
          </a:p>
        </p:txBody>
      </p:sp>
      <p:sp>
        <p:nvSpPr>
          <p:cNvPr id="37903" name="AutoShape 7"/>
          <p:cNvSpPr>
            <a:spLocks noChangeArrowheads="1"/>
          </p:cNvSpPr>
          <p:nvPr/>
        </p:nvSpPr>
        <p:spPr bwMode="auto">
          <a:xfrm>
            <a:off x="1871663" y="5503863"/>
            <a:ext cx="447675" cy="198437"/>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D-Cache</a:t>
            </a:r>
          </a:p>
        </p:txBody>
      </p:sp>
      <p:sp>
        <p:nvSpPr>
          <p:cNvPr id="37904" name="AutoShape 8"/>
          <p:cNvSpPr>
            <a:spLocks noChangeArrowheads="1"/>
          </p:cNvSpPr>
          <p:nvPr/>
        </p:nvSpPr>
        <p:spPr bwMode="auto">
          <a:xfrm>
            <a:off x="2322513" y="5503863"/>
            <a:ext cx="447675" cy="198437"/>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I-Cache</a:t>
            </a:r>
          </a:p>
        </p:txBody>
      </p:sp>
      <p:sp>
        <p:nvSpPr>
          <p:cNvPr id="37905" name="AutoShape 24"/>
          <p:cNvSpPr>
            <a:spLocks noChangeArrowheads="1"/>
          </p:cNvSpPr>
          <p:nvPr/>
        </p:nvSpPr>
        <p:spPr bwMode="auto">
          <a:xfrm>
            <a:off x="954088" y="5214938"/>
            <a:ext cx="901700" cy="439737"/>
          </a:xfrm>
          <a:prstGeom prst="roundRect">
            <a:avLst>
              <a:gd name="adj" fmla="val 16667"/>
            </a:avLst>
          </a:prstGeom>
          <a:solidFill>
            <a:srgbClr val="003A7E"/>
          </a:solidFill>
          <a:ln w="9525">
            <a:solidFill>
              <a:schemeClr val="bg1"/>
            </a:solidFill>
            <a:round/>
            <a:headEnd/>
            <a:tailEnd/>
          </a:ln>
        </p:spPr>
        <p:txBody>
          <a:bodyPr wrap="none" anchor="ctr"/>
          <a:lstStyle/>
          <a:p>
            <a:pPr algn="ctr"/>
            <a:r>
              <a:rPr lang="en-US" sz="1400">
                <a:solidFill>
                  <a:schemeClr val="bg1"/>
                </a:solidFill>
              </a:rPr>
              <a:t/>
            </a:r>
            <a:br>
              <a:rPr lang="en-US" sz="1400">
                <a:solidFill>
                  <a:schemeClr val="bg1"/>
                </a:solidFill>
              </a:rPr>
            </a:br>
            <a:r>
              <a:rPr lang="en-US" sz="700">
                <a:solidFill>
                  <a:schemeClr val="bg1"/>
                </a:solidFill>
              </a:rPr>
              <a:t>Power Architecture™</a:t>
            </a:r>
          </a:p>
          <a:p>
            <a:pPr algn="ctr"/>
            <a:r>
              <a:rPr lang="en-US" sz="800">
                <a:solidFill>
                  <a:schemeClr val="bg1"/>
                </a:solidFill>
              </a:rPr>
              <a:t> Core</a:t>
            </a:r>
          </a:p>
          <a:p>
            <a:pPr algn="ctr"/>
            <a:endParaRPr lang="en-US" sz="800">
              <a:solidFill>
                <a:schemeClr val="bg1"/>
              </a:solidFill>
            </a:endParaRPr>
          </a:p>
          <a:p>
            <a:pPr algn="ctr"/>
            <a:endParaRPr lang="en-US" sz="1400">
              <a:solidFill>
                <a:schemeClr val="bg1"/>
              </a:solidFill>
            </a:endParaRPr>
          </a:p>
        </p:txBody>
      </p:sp>
      <p:sp>
        <p:nvSpPr>
          <p:cNvPr id="37906" name="AutoShape 25"/>
          <p:cNvSpPr>
            <a:spLocks noChangeArrowheads="1"/>
          </p:cNvSpPr>
          <p:nvPr/>
        </p:nvSpPr>
        <p:spPr bwMode="auto">
          <a:xfrm>
            <a:off x="950913" y="5495925"/>
            <a:ext cx="447675" cy="195263"/>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D-Cache</a:t>
            </a:r>
          </a:p>
        </p:txBody>
      </p:sp>
      <p:sp>
        <p:nvSpPr>
          <p:cNvPr id="37907" name="AutoShape 26"/>
          <p:cNvSpPr>
            <a:spLocks noChangeArrowheads="1"/>
          </p:cNvSpPr>
          <p:nvPr/>
        </p:nvSpPr>
        <p:spPr bwMode="auto">
          <a:xfrm>
            <a:off x="1404938" y="5495925"/>
            <a:ext cx="444500" cy="195263"/>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I-Cache</a:t>
            </a:r>
          </a:p>
        </p:txBody>
      </p:sp>
      <p:sp>
        <p:nvSpPr>
          <p:cNvPr id="37908" name="AutoShape 56"/>
          <p:cNvSpPr>
            <a:spLocks noChangeArrowheads="1"/>
          </p:cNvSpPr>
          <p:nvPr/>
        </p:nvSpPr>
        <p:spPr bwMode="auto">
          <a:xfrm>
            <a:off x="947738" y="4432300"/>
            <a:ext cx="1790700" cy="236538"/>
          </a:xfrm>
          <a:prstGeom prst="triangle">
            <a:avLst>
              <a:gd name="adj" fmla="val 50000"/>
            </a:avLst>
          </a:prstGeom>
          <a:solidFill>
            <a:srgbClr val="97CFE1"/>
          </a:solidFill>
          <a:ln w="9525">
            <a:noFill/>
            <a:miter lim="800000"/>
            <a:headEnd/>
            <a:tailEnd/>
          </a:ln>
        </p:spPr>
        <p:txBody>
          <a:bodyPr wrap="none" anchor="ctr"/>
          <a:lstStyle/>
          <a:p>
            <a:pPr algn="ctr">
              <a:spcBef>
                <a:spcPct val="50000"/>
              </a:spcBef>
            </a:pPr>
            <a:endParaRPr lang="en-US" sz="1400"/>
          </a:p>
        </p:txBody>
      </p:sp>
      <p:sp>
        <p:nvSpPr>
          <p:cNvPr id="37909" name="Rectangle 41"/>
          <p:cNvSpPr>
            <a:spLocks noChangeArrowheads="1"/>
          </p:cNvSpPr>
          <p:nvPr/>
        </p:nvSpPr>
        <p:spPr bwMode="auto">
          <a:xfrm>
            <a:off x="998538" y="4737100"/>
            <a:ext cx="1739900" cy="236538"/>
          </a:xfrm>
          <a:prstGeom prst="rect">
            <a:avLst/>
          </a:prstGeom>
          <a:solidFill>
            <a:schemeClr val="accent2"/>
          </a:solidFill>
          <a:ln w="9525">
            <a:noFill/>
            <a:miter lim="800000"/>
            <a:headEnd/>
            <a:tailEnd/>
          </a:ln>
        </p:spPr>
        <p:txBody>
          <a:bodyPr wrap="none" anchor="ctr"/>
          <a:lstStyle/>
          <a:p>
            <a:pPr algn="ctr"/>
            <a:r>
              <a:rPr lang="en-GB"/>
              <a:t>Linux SMP</a:t>
            </a:r>
            <a:endParaRPr lang="en-US"/>
          </a:p>
        </p:txBody>
      </p:sp>
      <p:sp>
        <p:nvSpPr>
          <p:cNvPr id="37910" name="AutoShape 15"/>
          <p:cNvSpPr>
            <a:spLocks noChangeArrowheads="1"/>
          </p:cNvSpPr>
          <p:nvPr/>
        </p:nvSpPr>
        <p:spPr bwMode="auto">
          <a:xfrm>
            <a:off x="969963" y="4995863"/>
            <a:ext cx="1752600" cy="203200"/>
          </a:xfrm>
          <a:prstGeom prst="roundRect">
            <a:avLst>
              <a:gd name="adj" fmla="val 16667"/>
            </a:avLst>
          </a:prstGeom>
          <a:solidFill>
            <a:srgbClr val="003A7E"/>
          </a:solidFill>
          <a:ln w="12700">
            <a:solidFill>
              <a:schemeClr val="bg1"/>
            </a:solidFill>
            <a:round/>
            <a:headEnd/>
            <a:tailEnd/>
          </a:ln>
        </p:spPr>
        <p:txBody>
          <a:bodyPr wrap="none" anchor="ctr"/>
          <a:lstStyle/>
          <a:p>
            <a:pPr algn="ctr"/>
            <a:r>
              <a:rPr lang="en-US" sz="700">
                <a:solidFill>
                  <a:schemeClr val="bg1"/>
                </a:solidFill>
              </a:rPr>
              <a:t> L2 Cache</a:t>
            </a:r>
          </a:p>
        </p:txBody>
      </p:sp>
      <p:sp>
        <p:nvSpPr>
          <p:cNvPr id="37911" name="AutoShape 6"/>
          <p:cNvSpPr>
            <a:spLocks noChangeArrowheads="1"/>
          </p:cNvSpPr>
          <p:nvPr/>
        </p:nvSpPr>
        <p:spPr bwMode="auto">
          <a:xfrm>
            <a:off x="7037388" y="5192713"/>
            <a:ext cx="901700" cy="447675"/>
          </a:xfrm>
          <a:prstGeom prst="roundRect">
            <a:avLst>
              <a:gd name="adj" fmla="val 16667"/>
            </a:avLst>
          </a:prstGeom>
          <a:solidFill>
            <a:srgbClr val="003A7E"/>
          </a:solidFill>
          <a:ln w="9525">
            <a:solidFill>
              <a:schemeClr val="bg1"/>
            </a:solidFill>
            <a:round/>
            <a:headEnd/>
            <a:tailEnd/>
          </a:ln>
        </p:spPr>
        <p:txBody>
          <a:bodyPr wrap="none" anchor="ctr"/>
          <a:lstStyle/>
          <a:p>
            <a:pPr algn="ctr"/>
            <a:r>
              <a:rPr lang="en-US" sz="1400">
                <a:solidFill>
                  <a:schemeClr val="bg1"/>
                </a:solidFill>
              </a:rPr>
              <a:t/>
            </a:r>
            <a:br>
              <a:rPr lang="en-US" sz="1400">
                <a:solidFill>
                  <a:schemeClr val="bg1"/>
                </a:solidFill>
              </a:rPr>
            </a:br>
            <a:r>
              <a:rPr lang="en-US" sz="700">
                <a:solidFill>
                  <a:schemeClr val="bg1"/>
                </a:solidFill>
              </a:rPr>
              <a:t>Power Architecture™</a:t>
            </a:r>
          </a:p>
          <a:p>
            <a:pPr algn="ctr"/>
            <a:r>
              <a:rPr lang="en-US" sz="800">
                <a:solidFill>
                  <a:schemeClr val="bg1"/>
                </a:solidFill>
              </a:rPr>
              <a:t> Core</a:t>
            </a:r>
          </a:p>
          <a:p>
            <a:pPr algn="ctr"/>
            <a:endParaRPr lang="en-US" sz="800">
              <a:solidFill>
                <a:schemeClr val="bg1"/>
              </a:solidFill>
            </a:endParaRPr>
          </a:p>
          <a:p>
            <a:pPr algn="ctr"/>
            <a:endParaRPr lang="en-US" sz="1400">
              <a:solidFill>
                <a:schemeClr val="bg1"/>
              </a:solidFill>
            </a:endParaRPr>
          </a:p>
        </p:txBody>
      </p:sp>
      <p:sp>
        <p:nvSpPr>
          <p:cNvPr id="37912" name="AutoShape 7"/>
          <p:cNvSpPr>
            <a:spLocks noChangeArrowheads="1"/>
          </p:cNvSpPr>
          <p:nvPr/>
        </p:nvSpPr>
        <p:spPr bwMode="auto">
          <a:xfrm>
            <a:off x="7034213" y="5478463"/>
            <a:ext cx="447675" cy="198437"/>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D-Cache</a:t>
            </a:r>
          </a:p>
        </p:txBody>
      </p:sp>
      <p:sp>
        <p:nvSpPr>
          <p:cNvPr id="37913" name="AutoShape 8"/>
          <p:cNvSpPr>
            <a:spLocks noChangeArrowheads="1"/>
          </p:cNvSpPr>
          <p:nvPr/>
        </p:nvSpPr>
        <p:spPr bwMode="auto">
          <a:xfrm>
            <a:off x="7485063" y="5478463"/>
            <a:ext cx="447675" cy="198437"/>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I-Cache</a:t>
            </a:r>
          </a:p>
        </p:txBody>
      </p:sp>
      <p:sp>
        <p:nvSpPr>
          <p:cNvPr id="37914" name="AutoShape 24"/>
          <p:cNvSpPr>
            <a:spLocks noChangeArrowheads="1"/>
          </p:cNvSpPr>
          <p:nvPr/>
        </p:nvSpPr>
        <p:spPr bwMode="auto">
          <a:xfrm>
            <a:off x="6116638" y="5189538"/>
            <a:ext cx="901700" cy="439737"/>
          </a:xfrm>
          <a:prstGeom prst="roundRect">
            <a:avLst>
              <a:gd name="adj" fmla="val 16667"/>
            </a:avLst>
          </a:prstGeom>
          <a:solidFill>
            <a:srgbClr val="003A7E"/>
          </a:solidFill>
          <a:ln w="9525">
            <a:solidFill>
              <a:schemeClr val="bg1"/>
            </a:solidFill>
            <a:round/>
            <a:headEnd/>
            <a:tailEnd/>
          </a:ln>
        </p:spPr>
        <p:txBody>
          <a:bodyPr wrap="none" anchor="ctr"/>
          <a:lstStyle/>
          <a:p>
            <a:pPr algn="ctr"/>
            <a:r>
              <a:rPr lang="en-US" sz="1400">
                <a:solidFill>
                  <a:schemeClr val="bg1"/>
                </a:solidFill>
              </a:rPr>
              <a:t/>
            </a:r>
            <a:br>
              <a:rPr lang="en-US" sz="1400">
                <a:solidFill>
                  <a:schemeClr val="bg1"/>
                </a:solidFill>
              </a:rPr>
            </a:br>
            <a:r>
              <a:rPr lang="en-US" sz="700">
                <a:solidFill>
                  <a:schemeClr val="bg1"/>
                </a:solidFill>
              </a:rPr>
              <a:t>Power Architecture™</a:t>
            </a:r>
          </a:p>
          <a:p>
            <a:pPr algn="ctr"/>
            <a:r>
              <a:rPr lang="en-US" sz="800">
                <a:solidFill>
                  <a:schemeClr val="bg1"/>
                </a:solidFill>
              </a:rPr>
              <a:t> Core</a:t>
            </a:r>
          </a:p>
          <a:p>
            <a:pPr algn="ctr"/>
            <a:endParaRPr lang="en-US" sz="800">
              <a:solidFill>
                <a:schemeClr val="bg1"/>
              </a:solidFill>
            </a:endParaRPr>
          </a:p>
          <a:p>
            <a:pPr algn="ctr"/>
            <a:endParaRPr lang="en-US" sz="1400">
              <a:solidFill>
                <a:schemeClr val="bg1"/>
              </a:solidFill>
            </a:endParaRPr>
          </a:p>
        </p:txBody>
      </p:sp>
      <p:sp>
        <p:nvSpPr>
          <p:cNvPr id="37915" name="AutoShape 25"/>
          <p:cNvSpPr>
            <a:spLocks noChangeArrowheads="1"/>
          </p:cNvSpPr>
          <p:nvPr/>
        </p:nvSpPr>
        <p:spPr bwMode="auto">
          <a:xfrm>
            <a:off x="6113463" y="5470525"/>
            <a:ext cx="447675" cy="195263"/>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D-Cache</a:t>
            </a:r>
          </a:p>
        </p:txBody>
      </p:sp>
      <p:sp>
        <p:nvSpPr>
          <p:cNvPr id="37916" name="AutoShape 26"/>
          <p:cNvSpPr>
            <a:spLocks noChangeArrowheads="1"/>
          </p:cNvSpPr>
          <p:nvPr/>
        </p:nvSpPr>
        <p:spPr bwMode="auto">
          <a:xfrm>
            <a:off x="6564313" y="5470525"/>
            <a:ext cx="447675" cy="195263"/>
          </a:xfrm>
          <a:prstGeom prst="roundRect">
            <a:avLst>
              <a:gd name="adj" fmla="val 16667"/>
            </a:avLst>
          </a:prstGeom>
          <a:solidFill>
            <a:srgbClr val="003A7E"/>
          </a:solidFill>
          <a:ln w="12700">
            <a:solidFill>
              <a:schemeClr val="bg1"/>
            </a:solidFill>
            <a:round/>
            <a:headEnd/>
            <a:tailEnd/>
          </a:ln>
        </p:spPr>
        <p:txBody>
          <a:bodyPr wrap="none" anchor="ctr"/>
          <a:lstStyle/>
          <a:p>
            <a:pPr algn="ctr"/>
            <a:endParaRPr lang="en-US" sz="700">
              <a:solidFill>
                <a:schemeClr val="bg1"/>
              </a:solidFill>
            </a:endParaRPr>
          </a:p>
          <a:p>
            <a:pPr algn="ctr"/>
            <a:r>
              <a:rPr lang="en-US" sz="700">
                <a:solidFill>
                  <a:schemeClr val="bg1"/>
                </a:solidFill>
              </a:rPr>
              <a:t>I-Cache</a:t>
            </a:r>
          </a:p>
        </p:txBody>
      </p:sp>
      <p:sp>
        <p:nvSpPr>
          <p:cNvPr id="37917" name="AutoShape 56"/>
          <p:cNvSpPr>
            <a:spLocks noChangeArrowheads="1"/>
          </p:cNvSpPr>
          <p:nvPr/>
        </p:nvSpPr>
        <p:spPr bwMode="auto">
          <a:xfrm>
            <a:off x="6110288" y="4406900"/>
            <a:ext cx="1787525" cy="236538"/>
          </a:xfrm>
          <a:prstGeom prst="triangle">
            <a:avLst>
              <a:gd name="adj" fmla="val 50000"/>
            </a:avLst>
          </a:prstGeom>
          <a:solidFill>
            <a:srgbClr val="97CFE1"/>
          </a:solidFill>
          <a:ln w="9525">
            <a:noFill/>
            <a:miter lim="800000"/>
            <a:headEnd/>
            <a:tailEnd/>
          </a:ln>
        </p:spPr>
        <p:txBody>
          <a:bodyPr wrap="none" anchor="ctr"/>
          <a:lstStyle/>
          <a:p>
            <a:pPr algn="ctr">
              <a:spcBef>
                <a:spcPct val="50000"/>
              </a:spcBef>
            </a:pPr>
            <a:endParaRPr lang="en-US" sz="1400"/>
          </a:p>
        </p:txBody>
      </p:sp>
      <p:sp>
        <p:nvSpPr>
          <p:cNvPr id="37918" name="Rectangle 41"/>
          <p:cNvSpPr>
            <a:spLocks noChangeArrowheads="1"/>
          </p:cNvSpPr>
          <p:nvPr/>
        </p:nvSpPr>
        <p:spPr bwMode="auto">
          <a:xfrm>
            <a:off x="6161088" y="4713288"/>
            <a:ext cx="1739900" cy="236537"/>
          </a:xfrm>
          <a:prstGeom prst="rect">
            <a:avLst/>
          </a:prstGeom>
          <a:solidFill>
            <a:schemeClr val="accent2"/>
          </a:solidFill>
          <a:ln w="9525">
            <a:noFill/>
            <a:miter lim="800000"/>
            <a:headEnd/>
            <a:tailEnd/>
          </a:ln>
        </p:spPr>
        <p:txBody>
          <a:bodyPr wrap="none" anchor="ctr"/>
          <a:lstStyle/>
          <a:p>
            <a:pPr algn="ctr"/>
            <a:r>
              <a:rPr lang="en-GB"/>
              <a:t>Linux SMP</a:t>
            </a:r>
            <a:endParaRPr lang="en-US"/>
          </a:p>
        </p:txBody>
      </p:sp>
      <p:sp>
        <p:nvSpPr>
          <p:cNvPr id="37919" name="AutoShape 15"/>
          <p:cNvSpPr>
            <a:spLocks noChangeArrowheads="1"/>
          </p:cNvSpPr>
          <p:nvPr/>
        </p:nvSpPr>
        <p:spPr bwMode="auto">
          <a:xfrm>
            <a:off x="6132513" y="4972050"/>
            <a:ext cx="1749425" cy="203200"/>
          </a:xfrm>
          <a:prstGeom prst="roundRect">
            <a:avLst>
              <a:gd name="adj" fmla="val 16667"/>
            </a:avLst>
          </a:prstGeom>
          <a:solidFill>
            <a:srgbClr val="003A7E"/>
          </a:solidFill>
          <a:ln w="12700">
            <a:solidFill>
              <a:schemeClr val="bg1"/>
            </a:solidFill>
            <a:round/>
            <a:headEnd/>
            <a:tailEnd/>
          </a:ln>
        </p:spPr>
        <p:txBody>
          <a:bodyPr wrap="none" anchor="ctr"/>
          <a:lstStyle/>
          <a:p>
            <a:pPr algn="ctr"/>
            <a:r>
              <a:rPr lang="en-US" sz="700">
                <a:solidFill>
                  <a:schemeClr val="bg1"/>
                </a:solidFill>
              </a:rPr>
              <a:t> L2 Cache</a:t>
            </a:r>
          </a:p>
        </p:txBody>
      </p:sp>
      <p:cxnSp>
        <p:nvCxnSpPr>
          <p:cNvPr id="32" name="Straight Connector 31"/>
          <p:cNvCxnSpPr>
            <a:stCxn id="37921" idx="0"/>
            <a:endCxn id="37893" idx="2"/>
          </p:cNvCxnSpPr>
          <p:nvPr/>
        </p:nvCxnSpPr>
        <p:spPr>
          <a:xfrm flipV="1">
            <a:off x="4414838" y="3852863"/>
            <a:ext cx="2562225" cy="533400"/>
          </a:xfrm>
          <a:prstGeom prst="line">
            <a:avLst/>
          </a:prstGeom>
        </p:spPr>
        <p:style>
          <a:lnRef idx="1">
            <a:schemeClr val="accent1"/>
          </a:lnRef>
          <a:fillRef idx="0">
            <a:schemeClr val="accent1"/>
          </a:fillRef>
          <a:effectRef idx="0">
            <a:schemeClr val="accent1"/>
          </a:effectRef>
          <a:fontRef idx="minor">
            <a:schemeClr val="tx1"/>
          </a:fontRef>
        </p:style>
      </p:cxnSp>
      <p:sp>
        <p:nvSpPr>
          <p:cNvPr id="37921" name="TextBox 35"/>
          <p:cNvSpPr txBox="1">
            <a:spLocks noChangeArrowheads="1"/>
          </p:cNvSpPr>
          <p:nvPr/>
        </p:nvSpPr>
        <p:spPr bwMode="auto">
          <a:xfrm>
            <a:off x="3186113" y="4386263"/>
            <a:ext cx="2457450" cy="1200150"/>
          </a:xfrm>
          <a:prstGeom prst="rect">
            <a:avLst/>
          </a:prstGeom>
          <a:noFill/>
          <a:ln w="9525">
            <a:noFill/>
            <a:miter lim="800000"/>
            <a:headEnd/>
            <a:tailEnd/>
          </a:ln>
        </p:spPr>
        <p:txBody>
          <a:bodyPr>
            <a:spAutoFit/>
          </a:bodyPr>
          <a:lstStyle/>
          <a:p>
            <a:r>
              <a:rPr lang="en-GB">
                <a:latin typeface="Myriad Pro" pitchFamily="34" charset="0"/>
              </a:rPr>
              <a:t>Hard Real Time Processing Threaded</a:t>
            </a:r>
          </a:p>
        </p:txBody>
      </p:sp>
      <p:cxnSp>
        <p:nvCxnSpPr>
          <p:cNvPr id="34" name="Straight Connector 33"/>
          <p:cNvCxnSpPr>
            <a:stCxn id="37921" idx="0"/>
            <a:endCxn id="37901" idx="2"/>
          </p:cNvCxnSpPr>
          <p:nvPr/>
        </p:nvCxnSpPr>
        <p:spPr>
          <a:xfrm flipV="1">
            <a:off x="4414838" y="3865563"/>
            <a:ext cx="3451225" cy="5207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9720786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smtClean="0"/>
              <a:t>Implementation, Verification and Tuning</a:t>
            </a:r>
            <a:endParaRPr lang="en-US" dirty="0" smtClean="0"/>
          </a:p>
        </p:txBody>
      </p:sp>
      <p:sp>
        <p:nvSpPr>
          <p:cNvPr id="6" name="Content Placeholder 5"/>
          <p:cNvSpPr>
            <a:spLocks noGrp="1"/>
          </p:cNvSpPr>
          <p:nvPr>
            <p:ph type="body" sz="quarter" idx="10"/>
          </p:nvPr>
        </p:nvSpPr>
        <p:spPr>
          <a:xfrm>
            <a:off x="533399" y="1019780"/>
            <a:ext cx="8277225" cy="1374534"/>
          </a:xfrm>
        </p:spPr>
        <p:txBody>
          <a:bodyPr>
            <a:normAutofit fontScale="92500" lnSpcReduction="10000"/>
          </a:bodyPr>
          <a:lstStyle/>
          <a:p>
            <a:r>
              <a:rPr lang="en-GB" dirty="0" smtClean="0"/>
              <a:t>Code executed properly but with unexpected performance degradation</a:t>
            </a:r>
          </a:p>
          <a:p>
            <a:r>
              <a:rPr lang="en-GB" dirty="0" smtClean="0"/>
              <a:t>Analysis highlighted uplink thread waiting on a conditional variable</a:t>
            </a:r>
          </a:p>
          <a:p>
            <a:r>
              <a:rPr lang="en-GB" dirty="0" smtClean="0"/>
              <a:t>After correction, uplink could go first, realizing a </a:t>
            </a:r>
            <a:r>
              <a:rPr lang="en-GB" b="1" dirty="0" smtClean="0">
                <a:solidFill>
                  <a:schemeClr val="accent1"/>
                </a:solidFill>
              </a:rPr>
              <a:t>~1.6x</a:t>
            </a:r>
            <a:r>
              <a:rPr lang="en-GB" dirty="0" smtClean="0">
                <a:solidFill>
                  <a:schemeClr val="tx1"/>
                </a:solidFill>
              </a:rPr>
              <a:t> improvement</a:t>
            </a:r>
          </a:p>
        </p:txBody>
      </p:sp>
      <p:pic>
        <p:nvPicPr>
          <p:cNvPr id="38916" name="Picture 4" descr="lte_1"/>
          <p:cNvPicPr>
            <a:picLocks noChangeAspect="1" noChangeArrowheads="1"/>
          </p:cNvPicPr>
          <p:nvPr/>
        </p:nvPicPr>
        <p:blipFill>
          <a:blip r:embed="rId2" cstate="print"/>
          <a:srcRect/>
          <a:stretch>
            <a:fillRect/>
          </a:stretch>
        </p:blipFill>
        <p:spPr bwMode="auto">
          <a:xfrm>
            <a:off x="674688" y="2436846"/>
            <a:ext cx="7761287" cy="3673475"/>
          </a:xfrm>
          <a:prstGeom prst="rect">
            <a:avLst/>
          </a:prstGeom>
          <a:noFill/>
          <a:ln w="9525">
            <a:noFill/>
            <a:miter lim="800000"/>
            <a:headEnd/>
            <a:tailEnd/>
          </a:ln>
        </p:spPr>
      </p:pic>
    </p:spTree>
    <p:extLst>
      <p:ext uri="{BB962C8B-B14F-4D97-AF65-F5344CB8AC3E}">
        <p14:creationId xmlns:p14="http://schemas.microsoft.com/office/powerpoint/2010/main" xmlns="" val="6011550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mtClean="0"/>
              <a:t>Freescale LTE Migration Results</a:t>
            </a:r>
            <a:endParaRPr lang="en-US" dirty="0" smtClean="0"/>
          </a:p>
        </p:txBody>
      </p:sp>
      <p:sp>
        <p:nvSpPr>
          <p:cNvPr id="39941" name="TextBox 4"/>
          <p:cNvSpPr txBox="1">
            <a:spLocks noChangeArrowheads="1"/>
          </p:cNvSpPr>
          <p:nvPr/>
        </p:nvSpPr>
        <p:spPr bwMode="auto">
          <a:xfrm>
            <a:off x="823913" y="5136213"/>
            <a:ext cx="7923212" cy="798364"/>
          </a:xfrm>
          <a:prstGeom prst="rect">
            <a:avLst/>
          </a:prstGeom>
          <a:noFill/>
          <a:ln w="9525">
            <a:noFill/>
            <a:miter lim="800000"/>
            <a:headEnd/>
            <a:tailEnd/>
          </a:ln>
        </p:spPr>
        <p:txBody>
          <a:bodyPr>
            <a:normAutofit/>
          </a:bodyPr>
          <a:lstStyle/>
          <a:p>
            <a:pPr marL="225425" indent="-225425">
              <a:spcBef>
                <a:spcPts val="1200"/>
              </a:spcBef>
              <a:buFont typeface="Arial" pitchFamily="34" charset="0"/>
              <a:buChar char="•"/>
            </a:pPr>
            <a:r>
              <a:rPr lang="en-GB" dirty="0">
                <a:latin typeface="Myriad Pro" pitchFamily="34" charset="0"/>
              </a:rPr>
              <a:t>Application defects </a:t>
            </a:r>
            <a:r>
              <a:rPr lang="en-GB" dirty="0" smtClean="0">
                <a:latin typeface="Myriad Pro" pitchFamily="34" charset="0"/>
              </a:rPr>
              <a:t>were removed</a:t>
            </a:r>
          </a:p>
          <a:p>
            <a:pPr marL="225425" indent="-225425">
              <a:spcBef>
                <a:spcPts val="1200"/>
              </a:spcBef>
              <a:buFont typeface="Arial" pitchFamily="34" charset="0"/>
              <a:buChar char="•"/>
            </a:pPr>
            <a:r>
              <a:rPr lang="en-GB" dirty="0" smtClean="0">
                <a:latin typeface="Myriad Pro" pitchFamily="34" charset="0"/>
              </a:rPr>
              <a:t>Hard real time </a:t>
            </a:r>
            <a:r>
              <a:rPr lang="en-GB" dirty="0">
                <a:latin typeface="Myriad Pro" pitchFamily="34" charset="0"/>
              </a:rPr>
              <a:t>processing improved by </a:t>
            </a:r>
            <a:r>
              <a:rPr lang="en-GB" dirty="0" smtClean="0">
                <a:latin typeface="Myriad Pro" pitchFamily="34" charset="0"/>
              </a:rPr>
              <a:t>~1.6x</a:t>
            </a:r>
            <a:endParaRPr lang="en-GB" dirty="0">
              <a:latin typeface="Myriad Pro" pitchFamily="34" charset="0"/>
            </a:endParaRPr>
          </a:p>
        </p:txBody>
      </p:sp>
      <p:graphicFrame>
        <p:nvGraphicFramePr>
          <p:cNvPr id="2" name="Chart 1"/>
          <p:cNvGraphicFramePr/>
          <p:nvPr>
            <p:extLst>
              <p:ext uri="{D42A27DB-BD31-4B8C-83A1-F6EECF244321}">
                <p14:modId xmlns:p14="http://schemas.microsoft.com/office/powerpoint/2010/main" xmlns="" val="2688606819"/>
              </p:ext>
            </p:extLst>
          </p:nvPr>
        </p:nvGraphicFramePr>
        <p:xfrm>
          <a:off x="1377387" y="891251"/>
          <a:ext cx="6336058" cy="4094491"/>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bwMode="auto">
          <a:xfrm rot="16200000">
            <a:off x="995435" y="2257055"/>
            <a:ext cx="1210588" cy="369332"/>
          </a:xfrm>
          <a:prstGeom prst="rect">
            <a:avLst/>
          </a:prstGeom>
          <a:noFill/>
          <a:ln w="9525">
            <a:noFill/>
            <a:miter lim="800000"/>
            <a:headEnd/>
            <a:tailEnd/>
          </a:ln>
          <a:scene3d>
            <a:camera prst="orthographicFront">
              <a:rot lat="0" lon="0" rev="0"/>
            </a:camera>
            <a:lightRig rig="threePt" dir="t"/>
          </a:scene3d>
        </p:spPr>
        <p:txBody>
          <a:bodyPr wrap="none" rtlCol="0">
            <a:spAutoFit/>
          </a:bodyPr>
          <a:lstStyle/>
          <a:p>
            <a:r>
              <a:rPr lang="en-US" dirty="0" smtClean="0">
                <a:latin typeface="Myriad Pro" pitchFamily="34" charset="0"/>
              </a:rPr>
              <a:t>Speed Up</a:t>
            </a:r>
            <a:endParaRPr lang="en-US" dirty="0">
              <a:latin typeface="Myriad Pro" pitchFamily="34" charset="0"/>
            </a:endParaRPr>
          </a:p>
        </p:txBody>
      </p:sp>
    </p:spTree>
    <p:extLst>
      <p:ext uri="{BB962C8B-B14F-4D97-AF65-F5344CB8AC3E}">
        <p14:creationId xmlns:p14="http://schemas.microsoft.com/office/powerpoint/2010/main" xmlns="" val="415027927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Discussion</a:t>
            </a:r>
            <a:endParaRPr lang="en-US" dirty="0" smtClean="0"/>
          </a:p>
        </p:txBody>
      </p:sp>
      <p:sp>
        <p:nvSpPr>
          <p:cNvPr id="19459" name="Content Placeholder 2"/>
          <p:cNvSpPr>
            <a:spLocks noGrp="1"/>
          </p:cNvSpPr>
          <p:nvPr>
            <p:ph type="body" sz="quarter" idx="10"/>
          </p:nvPr>
        </p:nvSpPr>
        <p:spPr>
          <a:xfrm>
            <a:off x="533399" y="1062312"/>
            <a:ext cx="8277225" cy="4934451"/>
          </a:xfrm>
        </p:spPr>
        <p:txBody>
          <a:bodyPr/>
          <a:lstStyle/>
          <a:p>
            <a:pPr>
              <a:spcBef>
                <a:spcPts val="1200"/>
              </a:spcBef>
            </a:pPr>
            <a:r>
              <a:rPr lang="en-GB" dirty="0" smtClean="0"/>
              <a:t>What multicore SW issues are you facing?</a:t>
            </a:r>
          </a:p>
          <a:p>
            <a:pPr>
              <a:spcBef>
                <a:spcPts val="1200"/>
              </a:spcBef>
            </a:pPr>
            <a:r>
              <a:rPr lang="en-GB" dirty="0" smtClean="0"/>
              <a:t>Some common desired benefits</a:t>
            </a:r>
          </a:p>
          <a:p>
            <a:pPr lvl="1">
              <a:spcBef>
                <a:spcPts val="1200"/>
              </a:spcBef>
            </a:pPr>
            <a:r>
              <a:rPr lang="en-GB" dirty="0" smtClean="0"/>
              <a:t>Better performance (same load, less time)</a:t>
            </a:r>
          </a:p>
          <a:p>
            <a:pPr lvl="1">
              <a:spcBef>
                <a:spcPts val="1200"/>
              </a:spcBef>
            </a:pPr>
            <a:r>
              <a:rPr lang="en-GB" dirty="0" smtClean="0"/>
              <a:t>Increasing workload (more load, same time)</a:t>
            </a:r>
          </a:p>
          <a:p>
            <a:pPr lvl="1">
              <a:spcBef>
                <a:spcPts val="1200"/>
              </a:spcBef>
            </a:pPr>
            <a:r>
              <a:rPr lang="en-GB" dirty="0" smtClean="0"/>
              <a:t>Reduced power (same local, same time)</a:t>
            </a:r>
          </a:p>
          <a:p>
            <a:pPr>
              <a:spcBef>
                <a:spcPts val="1200"/>
              </a:spcBef>
            </a:pPr>
            <a:r>
              <a:rPr lang="en-GB" dirty="0" smtClean="0"/>
              <a:t>Some common perceived risks</a:t>
            </a:r>
          </a:p>
          <a:p>
            <a:pPr lvl="1">
              <a:spcBef>
                <a:spcPts val="1200"/>
              </a:spcBef>
            </a:pPr>
            <a:r>
              <a:rPr lang="en-GB" dirty="0" smtClean="0"/>
              <a:t>Selecting HW &amp; SW platform</a:t>
            </a:r>
          </a:p>
          <a:p>
            <a:pPr lvl="1">
              <a:spcBef>
                <a:spcPts val="1200"/>
              </a:spcBef>
            </a:pPr>
            <a:r>
              <a:rPr lang="en-GB" dirty="0" smtClean="0"/>
              <a:t>Lack of parallel programming skills</a:t>
            </a:r>
          </a:p>
          <a:p>
            <a:pPr lvl="1">
              <a:spcBef>
                <a:spcPts val="1200"/>
              </a:spcBef>
            </a:pPr>
            <a:r>
              <a:rPr lang="en-GB" dirty="0" smtClean="0"/>
              <a:t>Debug/verification concerns</a:t>
            </a:r>
          </a:p>
          <a:p>
            <a:pPr lvl="1">
              <a:spcBef>
                <a:spcPts val="1200"/>
              </a:spcBef>
            </a:pPr>
            <a:r>
              <a:rPr lang="en-GB" dirty="0" smtClean="0"/>
              <a:t>Knowing where to start</a:t>
            </a:r>
          </a:p>
          <a:p>
            <a:pPr lvl="1">
              <a:spcBef>
                <a:spcPts val="1200"/>
              </a:spcBef>
            </a:pPr>
            <a:endParaRPr lang="en-GB" dirty="0" smtClean="0"/>
          </a:p>
          <a:p>
            <a:pPr>
              <a:spcBef>
                <a:spcPts val="1200"/>
              </a:spcBef>
            </a:pPr>
            <a:endParaRPr lang="en-GB" dirty="0" smtClean="0"/>
          </a:p>
          <a:p>
            <a:pPr>
              <a:spcBef>
                <a:spcPts val="1200"/>
              </a:spcBef>
            </a:pPr>
            <a:endParaRPr lang="en-US" dirty="0" smtClean="0"/>
          </a:p>
        </p:txBody>
      </p:sp>
    </p:spTree>
    <p:extLst>
      <p:ext uri="{BB962C8B-B14F-4D97-AF65-F5344CB8AC3E}">
        <p14:creationId xmlns:p14="http://schemas.microsoft.com/office/powerpoint/2010/main" xmlns="" val="55122725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Parallelism in All its Forms</a:t>
            </a:r>
            <a:endParaRPr lang="en-US" dirty="0"/>
          </a:p>
        </p:txBody>
      </p:sp>
      <p:sp>
        <p:nvSpPr>
          <p:cNvPr id="3" name="Text Placeholder 2"/>
          <p:cNvSpPr>
            <a:spLocks noGrp="1"/>
          </p:cNvSpPr>
          <p:nvPr>
            <p:ph type="body" sz="quarter" idx="10"/>
          </p:nvPr>
        </p:nvSpPr>
        <p:spPr>
          <a:xfrm>
            <a:off x="533399" y="1354238"/>
            <a:ext cx="8277225" cy="4375323"/>
          </a:xfrm>
        </p:spPr>
        <p:txBody>
          <a:bodyPr>
            <a:normAutofit/>
          </a:bodyPr>
          <a:lstStyle/>
          <a:p>
            <a:pPr>
              <a:spcBef>
                <a:spcPts val="1200"/>
              </a:spcBef>
            </a:pPr>
            <a:r>
              <a:rPr lang="en-US" sz="2400" dirty="0" smtClean="0">
                <a:solidFill>
                  <a:schemeClr val="tx1"/>
                </a:solidFill>
              </a:rPr>
              <a:t>Instruction level parallelism (ILP)</a:t>
            </a:r>
          </a:p>
          <a:p>
            <a:pPr>
              <a:spcBef>
                <a:spcPts val="1200"/>
              </a:spcBef>
            </a:pPr>
            <a:r>
              <a:rPr lang="en-US" sz="2400" dirty="0" smtClean="0">
                <a:solidFill>
                  <a:schemeClr val="tx1"/>
                </a:solidFill>
              </a:rPr>
              <a:t>Simultaneous multithreading</a:t>
            </a:r>
          </a:p>
          <a:p>
            <a:pPr>
              <a:spcBef>
                <a:spcPts val="1200"/>
              </a:spcBef>
            </a:pPr>
            <a:r>
              <a:rPr lang="en-US" sz="2400" dirty="0" smtClean="0">
                <a:solidFill>
                  <a:schemeClr val="tx1"/>
                </a:solidFill>
              </a:rPr>
              <a:t>Single instruction, multiple data (SIMD)</a:t>
            </a:r>
          </a:p>
          <a:p>
            <a:pPr>
              <a:spcBef>
                <a:spcPts val="1200"/>
              </a:spcBef>
            </a:pPr>
            <a:r>
              <a:rPr lang="en-US" sz="2400" dirty="0" smtClean="0">
                <a:solidFill>
                  <a:schemeClr val="tx1"/>
                </a:solidFill>
              </a:rPr>
              <a:t>Graphical processing unit (GPU)</a:t>
            </a:r>
          </a:p>
          <a:p>
            <a:pPr>
              <a:spcBef>
                <a:spcPts val="1200"/>
              </a:spcBef>
            </a:pPr>
            <a:r>
              <a:rPr lang="en-US" sz="2400" dirty="0" smtClean="0">
                <a:solidFill>
                  <a:schemeClr val="tx1"/>
                </a:solidFill>
              </a:rPr>
              <a:t>Symmetric multicore processing (SMP)</a:t>
            </a:r>
          </a:p>
          <a:p>
            <a:pPr>
              <a:spcBef>
                <a:spcPts val="1200"/>
              </a:spcBef>
            </a:pPr>
            <a:r>
              <a:rPr lang="en-US" sz="2400" dirty="0" smtClean="0">
                <a:solidFill>
                  <a:schemeClr val="tx1"/>
                </a:solidFill>
              </a:rPr>
              <a:t>Asymmetric multicore processing (AMP)</a:t>
            </a:r>
          </a:p>
          <a:p>
            <a:pPr>
              <a:spcBef>
                <a:spcPts val="1200"/>
              </a:spcBef>
            </a:pPr>
            <a:r>
              <a:rPr lang="en-US" sz="2400" dirty="0" smtClean="0">
                <a:solidFill>
                  <a:schemeClr val="tx1"/>
                </a:solidFill>
              </a:rPr>
              <a:t>Accelerators / Coprocessors</a:t>
            </a:r>
          </a:p>
          <a:p>
            <a:pPr>
              <a:spcBef>
                <a:spcPts val="1200"/>
              </a:spcBef>
            </a:pPr>
            <a:r>
              <a:rPr lang="en-US" sz="2400" dirty="0" smtClean="0">
                <a:solidFill>
                  <a:schemeClr val="tx1"/>
                </a:solidFill>
              </a:rPr>
              <a:t>Virtualization</a:t>
            </a:r>
            <a:endParaRPr lang="en-US" sz="2400" dirty="0">
              <a:solidFill>
                <a:schemeClr val="tx1"/>
              </a:solidFill>
            </a:endParaRPr>
          </a:p>
        </p:txBody>
      </p:sp>
      <p:pic>
        <p:nvPicPr>
          <p:cNvPr id="8194" name="Picture 2" descr="C:\Program Files\Microsoft Office\MEDIA\CAGCAT10\j0195812.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65838" y="71396"/>
            <a:ext cx="886511" cy="91211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5613317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ILP – Diminishing Returns</a:t>
            </a:r>
            <a:endParaRPr lang="en-US" dirty="0"/>
          </a:p>
        </p:txBody>
      </p:sp>
      <p:sp>
        <p:nvSpPr>
          <p:cNvPr id="3" name="Text Placeholder 2"/>
          <p:cNvSpPr>
            <a:spLocks noGrp="1"/>
          </p:cNvSpPr>
          <p:nvPr>
            <p:ph type="body" sz="quarter" idx="10"/>
          </p:nvPr>
        </p:nvSpPr>
        <p:spPr>
          <a:xfrm>
            <a:off x="533399" y="1655180"/>
            <a:ext cx="8277225" cy="4074381"/>
          </a:xfrm>
        </p:spPr>
        <p:txBody>
          <a:bodyPr>
            <a:normAutofit/>
          </a:bodyPr>
          <a:lstStyle/>
          <a:p>
            <a:pPr>
              <a:spcBef>
                <a:spcPts val="2400"/>
              </a:spcBef>
            </a:pPr>
            <a:r>
              <a:rPr lang="en-US" dirty="0"/>
              <a:t>Instruction </a:t>
            </a:r>
            <a:r>
              <a:rPr lang="en-US" dirty="0" smtClean="0"/>
              <a:t>pipelining</a:t>
            </a:r>
          </a:p>
          <a:p>
            <a:pPr>
              <a:spcBef>
                <a:spcPts val="2400"/>
              </a:spcBef>
            </a:pPr>
            <a:r>
              <a:rPr lang="en-US" dirty="0" smtClean="0"/>
              <a:t>Superscalar execution</a:t>
            </a:r>
          </a:p>
          <a:p>
            <a:pPr>
              <a:spcBef>
                <a:spcPts val="2400"/>
              </a:spcBef>
            </a:pPr>
            <a:r>
              <a:rPr lang="en-US" dirty="0" smtClean="0"/>
              <a:t>Out-of-order execution</a:t>
            </a:r>
          </a:p>
          <a:p>
            <a:pPr>
              <a:spcBef>
                <a:spcPts val="2400"/>
              </a:spcBef>
            </a:pPr>
            <a:r>
              <a:rPr lang="en-US" dirty="0" smtClean="0"/>
              <a:t>Register renaming</a:t>
            </a:r>
          </a:p>
          <a:p>
            <a:pPr>
              <a:spcBef>
                <a:spcPts val="2400"/>
              </a:spcBef>
            </a:pPr>
            <a:r>
              <a:rPr lang="en-US" dirty="0" smtClean="0"/>
              <a:t>Speculative execution</a:t>
            </a:r>
          </a:p>
          <a:p>
            <a:pPr>
              <a:spcBef>
                <a:spcPts val="2400"/>
              </a:spcBef>
            </a:pPr>
            <a:r>
              <a:rPr lang="en-US" dirty="0" smtClean="0"/>
              <a:t>Branch prediction</a:t>
            </a:r>
            <a:endParaRPr lang="en-US" dirty="0"/>
          </a:p>
        </p:txBody>
      </p:sp>
      <p:pic>
        <p:nvPicPr>
          <p:cNvPr id="1126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01608" y="2425559"/>
            <a:ext cx="4369300" cy="2181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013559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Simultaneous Multithreading</a:t>
            </a:r>
            <a:endParaRPr lang="en-US" dirty="0"/>
          </a:p>
        </p:txBody>
      </p:sp>
      <p:sp>
        <p:nvSpPr>
          <p:cNvPr id="3" name="Text Placeholder 2"/>
          <p:cNvSpPr>
            <a:spLocks noGrp="1"/>
          </p:cNvSpPr>
          <p:nvPr>
            <p:ph type="body" sz="quarter" idx="10"/>
          </p:nvPr>
        </p:nvSpPr>
        <p:spPr>
          <a:xfrm>
            <a:off x="533399" y="5509549"/>
            <a:ext cx="8277225" cy="532436"/>
          </a:xfrm>
        </p:spPr>
        <p:txBody>
          <a:bodyPr>
            <a:normAutofit/>
          </a:bodyPr>
          <a:lstStyle/>
          <a:p>
            <a:r>
              <a:rPr lang="en-US" dirty="0" smtClean="0"/>
              <a:t>Hide pipeline stalls and memory latency</a:t>
            </a:r>
            <a:endParaRPr lang="en-US" dirty="0"/>
          </a:p>
        </p:txBody>
      </p:sp>
      <p:pic>
        <p:nvPicPr>
          <p:cNvPr id="1229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893" t="1927" r="3147" b="2064"/>
          <a:stretch/>
        </p:blipFill>
        <p:spPr bwMode="auto">
          <a:xfrm>
            <a:off x="2338085" y="1342664"/>
            <a:ext cx="4386805" cy="40511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6489067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Instruction, Multiple Data (SIMD)</a:t>
            </a:r>
            <a:endParaRPr lang="en-US" dirty="0"/>
          </a:p>
        </p:txBody>
      </p:sp>
      <p:sp>
        <p:nvSpPr>
          <p:cNvPr id="3" name="Text Placeholder 2"/>
          <p:cNvSpPr>
            <a:spLocks noGrp="1"/>
          </p:cNvSpPr>
          <p:nvPr>
            <p:ph type="body" sz="quarter" idx="10"/>
          </p:nvPr>
        </p:nvSpPr>
        <p:spPr>
          <a:xfrm>
            <a:off x="533399" y="4606714"/>
            <a:ext cx="8277225" cy="1122847"/>
          </a:xfrm>
        </p:spPr>
        <p:txBody>
          <a:bodyPr>
            <a:normAutofit lnSpcReduction="10000"/>
          </a:bodyPr>
          <a:lstStyle/>
          <a:p>
            <a:r>
              <a:rPr lang="en-US" dirty="0" smtClean="0"/>
              <a:t>Many multimedia operations apply the same set of instructions to multiple narrow data elements</a:t>
            </a:r>
          </a:p>
          <a:p>
            <a:r>
              <a:rPr lang="en-US" dirty="0" smtClean="0"/>
              <a:t>SIMD register widths growing - 64, 128, 256…</a:t>
            </a:r>
            <a:endParaRPr lang="en-US" dirty="0"/>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52906" y="1854700"/>
            <a:ext cx="4459208" cy="22086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0753006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Graphical Processing Unit (GPU)</a:t>
            </a:r>
            <a:endParaRPr lang="en-US" dirty="0"/>
          </a:p>
        </p:txBody>
      </p:sp>
      <p:sp>
        <p:nvSpPr>
          <p:cNvPr id="3" name="Text Placeholder 2"/>
          <p:cNvSpPr>
            <a:spLocks noGrp="1"/>
          </p:cNvSpPr>
          <p:nvPr>
            <p:ph type="body" sz="quarter" idx="10"/>
          </p:nvPr>
        </p:nvSpPr>
        <p:spPr>
          <a:xfrm>
            <a:off x="533399" y="4826643"/>
            <a:ext cx="8277225" cy="1192293"/>
          </a:xfrm>
        </p:spPr>
        <p:txBody>
          <a:bodyPr>
            <a:normAutofit lnSpcReduction="10000"/>
          </a:bodyPr>
          <a:lstStyle/>
          <a:p>
            <a:r>
              <a:rPr lang="en-US" dirty="0" smtClean="0"/>
              <a:t>Massive data parallelism</a:t>
            </a:r>
          </a:p>
          <a:p>
            <a:r>
              <a:rPr lang="en-US" dirty="0" smtClean="0"/>
              <a:t>Becoming more programmable (GPGPU)</a:t>
            </a:r>
          </a:p>
          <a:p>
            <a:r>
              <a:rPr lang="en-US" dirty="0" smtClean="0"/>
              <a:t>More challenging to program (</a:t>
            </a:r>
            <a:r>
              <a:rPr lang="en-US" dirty="0" err="1" smtClean="0"/>
              <a:t>OpenCL</a:t>
            </a:r>
            <a:r>
              <a:rPr lang="en-US" dirty="0" smtClean="0"/>
              <a:t>)</a:t>
            </a:r>
            <a:endParaRPr lang="en-US" dirty="0"/>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42248" y="1135988"/>
            <a:ext cx="4186901" cy="3491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6015118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1"/>
          <p:cNvSpPr>
            <a:spLocks noChangeArrowheads="1"/>
          </p:cNvSpPr>
          <p:nvPr/>
        </p:nvSpPr>
        <p:spPr bwMode="auto">
          <a:xfrm>
            <a:off x="6070480" y="1219200"/>
            <a:ext cx="2629943" cy="4700588"/>
          </a:xfrm>
          <a:prstGeom prst="rect">
            <a:avLst/>
          </a:prstGeom>
          <a:gradFill rotWithShape="1">
            <a:gsLst>
              <a:gs pos="0">
                <a:schemeClr val="bg1"/>
              </a:gs>
              <a:gs pos="100000">
                <a:srgbClr val="E5E9EB"/>
              </a:gs>
            </a:gsLst>
            <a:lin ang="0" scaled="1"/>
          </a:gradFill>
          <a:ln w="9525">
            <a:noFill/>
            <a:miter lim="800000"/>
            <a:headEnd/>
            <a:tailEnd/>
          </a:ln>
        </p:spPr>
        <p:txBody>
          <a:bodyPr wrap="none" lIns="91435" tIns="45718" rIns="91435" bIns="45718" anchor="ctr"/>
          <a:lstStyle/>
          <a:p>
            <a:endParaRPr lang="en-US" dirty="0"/>
          </a:p>
        </p:txBody>
      </p:sp>
      <p:sp>
        <p:nvSpPr>
          <p:cNvPr id="21507" name="Rectangle 2"/>
          <p:cNvSpPr>
            <a:spLocks noGrp="1" noChangeArrowheads="1"/>
          </p:cNvSpPr>
          <p:nvPr>
            <p:ph type="title"/>
          </p:nvPr>
        </p:nvSpPr>
        <p:spPr>
          <a:xfrm>
            <a:off x="464234" y="381000"/>
            <a:ext cx="8131126" cy="654050"/>
          </a:xfrm>
        </p:spPr>
        <p:txBody>
          <a:bodyPr/>
          <a:lstStyle/>
          <a:p>
            <a:pPr eaLnBrk="1" hangingPunct="1">
              <a:defRPr/>
            </a:pPr>
            <a:r>
              <a:rPr dirty="0" smtClean="0"/>
              <a:t>Power Architecture Technology Advantages</a:t>
            </a:r>
          </a:p>
        </p:txBody>
      </p:sp>
      <p:sp>
        <p:nvSpPr>
          <p:cNvPr id="21508" name="Rectangle 3"/>
          <p:cNvSpPr>
            <a:spLocks noGrp="1" noChangeArrowheads="1"/>
          </p:cNvSpPr>
          <p:nvPr>
            <p:ph type="body" idx="4294967295"/>
          </p:nvPr>
        </p:nvSpPr>
        <p:spPr>
          <a:xfrm>
            <a:off x="533400" y="1219200"/>
            <a:ext cx="5562600" cy="4795838"/>
          </a:xfrm>
        </p:spPr>
        <p:txBody>
          <a:bodyPr anchor="ctr">
            <a:noAutofit/>
          </a:bodyPr>
          <a:lstStyle/>
          <a:p>
            <a:pPr marL="285736" indent="-285736">
              <a:spcBef>
                <a:spcPts val="300"/>
              </a:spcBef>
              <a:spcAft>
                <a:spcPts val="0"/>
              </a:spcAft>
              <a:defRPr/>
            </a:pPr>
            <a:r>
              <a:rPr lang="en-US" sz="1600" b="1" dirty="0" smtClean="0">
                <a:solidFill>
                  <a:schemeClr val="tx1"/>
                </a:solidFill>
              </a:rPr>
              <a:t>#1 embedded architecture worldwide</a:t>
            </a:r>
          </a:p>
          <a:p>
            <a:pPr marL="285736" indent="-285736">
              <a:spcBef>
                <a:spcPts val="300"/>
              </a:spcBef>
              <a:spcAft>
                <a:spcPts val="0"/>
              </a:spcAft>
              <a:defRPr/>
            </a:pPr>
            <a:endParaRPr lang="en-US" sz="1600" b="1" dirty="0" smtClean="0">
              <a:solidFill>
                <a:schemeClr val="tx1"/>
              </a:solidFill>
            </a:endParaRPr>
          </a:p>
          <a:p>
            <a:pPr marL="285736" indent="-285736">
              <a:spcBef>
                <a:spcPts val="300"/>
              </a:spcBef>
              <a:spcAft>
                <a:spcPts val="0"/>
              </a:spcAft>
              <a:defRPr/>
            </a:pPr>
            <a:r>
              <a:rPr lang="en-US" sz="1600" b="1" dirty="0" smtClean="0">
                <a:solidFill>
                  <a:schemeClr val="tx1"/>
                </a:solidFill>
              </a:rPr>
              <a:t>Scalable performance, efficiency:  </a:t>
            </a:r>
          </a:p>
          <a:p>
            <a:pPr marL="622278" lvl="2" indent="-285736">
              <a:spcBef>
                <a:spcPts val="300"/>
              </a:spcBef>
              <a:spcAft>
                <a:spcPts val="0"/>
              </a:spcAft>
              <a:buFont typeface="Arial"/>
              <a:buChar char="•"/>
              <a:defRPr/>
            </a:pPr>
            <a:r>
              <a:rPr lang="en-US" sz="1200" dirty="0" smtClean="0">
                <a:solidFill>
                  <a:schemeClr val="tx1"/>
                </a:solidFill>
              </a:rPr>
              <a:t>Wide options for power and cost</a:t>
            </a:r>
          </a:p>
          <a:p>
            <a:pPr marL="285736" indent="-285736">
              <a:spcBef>
                <a:spcPts val="300"/>
              </a:spcBef>
              <a:spcAft>
                <a:spcPts val="0"/>
              </a:spcAft>
              <a:defRPr/>
            </a:pPr>
            <a:endParaRPr lang="en-US" sz="1200" b="1" dirty="0" smtClean="0">
              <a:solidFill>
                <a:schemeClr val="tx1"/>
              </a:solidFill>
            </a:endParaRPr>
          </a:p>
          <a:p>
            <a:pPr marL="285736" indent="-285736">
              <a:spcBef>
                <a:spcPts val="300"/>
              </a:spcBef>
              <a:spcAft>
                <a:spcPts val="0"/>
              </a:spcAft>
              <a:defRPr/>
            </a:pPr>
            <a:r>
              <a:rPr lang="en-US" sz="1600" b="1" dirty="0" smtClean="0">
                <a:solidFill>
                  <a:schemeClr val="tx1"/>
                </a:solidFill>
              </a:rPr>
              <a:t>Secure and safe: Trust architecture</a:t>
            </a:r>
          </a:p>
          <a:p>
            <a:pPr marL="285736" indent="-285736">
              <a:spcBef>
                <a:spcPts val="300"/>
              </a:spcBef>
              <a:spcAft>
                <a:spcPts val="0"/>
              </a:spcAft>
              <a:buFont typeface="Arial" pitchFamily="34" charset="0"/>
              <a:buNone/>
              <a:defRPr/>
            </a:pPr>
            <a:endParaRPr lang="en-US" sz="1600" dirty="0" smtClean="0">
              <a:solidFill>
                <a:schemeClr val="tx1"/>
              </a:solidFill>
            </a:endParaRPr>
          </a:p>
          <a:p>
            <a:pPr marL="285736" indent="-285736">
              <a:spcBef>
                <a:spcPts val="300"/>
              </a:spcBef>
              <a:spcAft>
                <a:spcPts val="0"/>
              </a:spcAft>
              <a:defRPr/>
            </a:pPr>
            <a:r>
              <a:rPr lang="en-US" sz="1600" b="1" dirty="0" smtClean="0">
                <a:solidFill>
                  <a:schemeClr val="tx1"/>
                </a:solidFill>
              </a:rPr>
              <a:t>Hardware offload for networking acceleration </a:t>
            </a:r>
          </a:p>
          <a:p>
            <a:pPr marL="622278" lvl="2" indent="-285736">
              <a:spcBef>
                <a:spcPct val="30000"/>
              </a:spcBef>
              <a:buFont typeface="Arial"/>
              <a:buChar char="•"/>
              <a:defRPr/>
            </a:pPr>
            <a:r>
              <a:rPr lang="en-US" sz="1200" dirty="0" smtClean="0">
                <a:solidFill>
                  <a:schemeClr val="tx1"/>
                </a:solidFill>
              </a:rPr>
              <a:t>Crypto engine (encryption for security)</a:t>
            </a:r>
          </a:p>
          <a:p>
            <a:pPr marL="622278" lvl="2" indent="-285736">
              <a:spcBef>
                <a:spcPct val="30000"/>
              </a:spcBef>
              <a:buFont typeface="Arial"/>
              <a:buChar char="•"/>
              <a:defRPr/>
            </a:pPr>
            <a:r>
              <a:rPr lang="en-US" sz="1200" dirty="0" smtClean="0">
                <a:solidFill>
                  <a:schemeClr val="tx1"/>
                </a:solidFill>
              </a:rPr>
              <a:t>PME—pattern matching (regular expression)</a:t>
            </a:r>
          </a:p>
          <a:p>
            <a:pPr marL="622278" lvl="2" indent="-285736">
              <a:spcBef>
                <a:spcPct val="30000"/>
              </a:spcBef>
              <a:buFont typeface="Arial"/>
              <a:buChar char="•"/>
              <a:defRPr/>
            </a:pPr>
            <a:r>
              <a:rPr lang="en-US" sz="1200" dirty="0" smtClean="0">
                <a:solidFill>
                  <a:schemeClr val="tx1"/>
                </a:solidFill>
              </a:rPr>
              <a:t>Data Path Acceleration Architecture (DPAA) for </a:t>
            </a:r>
            <a:br>
              <a:rPr lang="en-US" sz="1200" dirty="0" smtClean="0">
                <a:solidFill>
                  <a:schemeClr val="tx1"/>
                </a:solidFill>
              </a:rPr>
            </a:br>
            <a:r>
              <a:rPr lang="en-US" sz="1200" dirty="0" smtClean="0">
                <a:solidFill>
                  <a:schemeClr val="tx1"/>
                </a:solidFill>
              </a:rPr>
              <a:t>offload processing</a:t>
            </a:r>
          </a:p>
          <a:p>
            <a:pPr marL="622278" lvl="2" indent="-285736">
              <a:spcBef>
                <a:spcPct val="30000"/>
              </a:spcBef>
              <a:buFont typeface="Arial"/>
              <a:buChar char="•"/>
              <a:defRPr/>
            </a:pPr>
            <a:r>
              <a:rPr lang="en-US" sz="1200" dirty="0" smtClean="0">
                <a:solidFill>
                  <a:schemeClr val="tx1"/>
                </a:solidFill>
              </a:rPr>
              <a:t>RAID acceleration engine (XOR parity—storage) </a:t>
            </a:r>
          </a:p>
          <a:p>
            <a:pPr marL="454003" lvl="1" indent="-285736">
              <a:spcBef>
                <a:spcPts val="300"/>
              </a:spcBef>
              <a:buFont typeface="Arial" pitchFamily="34" charset="0"/>
              <a:buNone/>
              <a:defRPr/>
            </a:pPr>
            <a:endParaRPr lang="en-US" sz="1600" dirty="0" smtClean="0">
              <a:solidFill>
                <a:schemeClr val="tx1"/>
              </a:solidFill>
            </a:endParaRPr>
          </a:p>
          <a:p>
            <a:pPr marL="285736" indent="-285736">
              <a:spcBef>
                <a:spcPts val="300"/>
              </a:spcBef>
              <a:defRPr/>
            </a:pPr>
            <a:r>
              <a:rPr lang="en-US" sz="1600" b="1" dirty="0" smtClean="0">
                <a:solidFill>
                  <a:schemeClr val="tx1"/>
                </a:solidFill>
              </a:rPr>
              <a:t>Part of a world-class Product Longevity Program</a:t>
            </a:r>
          </a:p>
          <a:p>
            <a:pPr marL="622286" lvl="2" indent="-285736">
              <a:spcBef>
                <a:spcPts val="300"/>
              </a:spcBef>
              <a:defRPr/>
            </a:pPr>
            <a:r>
              <a:rPr lang="en-US" sz="1200" dirty="0" smtClean="0">
                <a:solidFill>
                  <a:schemeClr val="tx1"/>
                </a:solidFill>
              </a:rPr>
              <a:t>For Terms and Conditions and to obtain a list of available products please see: www.freescale.com/productlongevity.</a:t>
            </a:r>
          </a:p>
          <a:p>
            <a:pPr marL="285736" indent="-285736">
              <a:spcBef>
                <a:spcPts val="300"/>
              </a:spcBef>
              <a:buFont typeface="Arial" pitchFamily="34" charset="0"/>
              <a:buNone/>
              <a:defRPr/>
            </a:pPr>
            <a:endParaRPr lang="en-US" sz="1600" dirty="0" smtClean="0">
              <a:solidFill>
                <a:schemeClr val="tx1"/>
              </a:solidFill>
            </a:endParaRPr>
          </a:p>
          <a:p>
            <a:pPr marL="285736" indent="-285736">
              <a:spcBef>
                <a:spcPts val="300"/>
              </a:spcBef>
              <a:defRPr/>
            </a:pPr>
            <a:r>
              <a:rPr lang="en-US" sz="1600" b="1" dirty="0" smtClean="0">
                <a:solidFill>
                  <a:schemeClr val="tx1"/>
                </a:solidFill>
              </a:rPr>
              <a:t>Broad ecosystem: OS, HW, applications and tools</a:t>
            </a:r>
          </a:p>
        </p:txBody>
      </p:sp>
      <p:pic>
        <p:nvPicPr>
          <p:cNvPr id="23557" name="Picture 19" descr="jmcu"/>
          <p:cNvPicPr>
            <a:picLocks noChangeAspect="1" noChangeArrowheads="1"/>
          </p:cNvPicPr>
          <p:nvPr/>
        </p:nvPicPr>
        <p:blipFill>
          <a:blip r:embed="rId3" cstate="print"/>
          <a:srcRect/>
          <a:stretch>
            <a:fillRect/>
          </a:stretch>
        </p:blipFill>
        <p:spPr bwMode="auto">
          <a:xfrm>
            <a:off x="6015038" y="1081088"/>
            <a:ext cx="2781300" cy="4956175"/>
          </a:xfrm>
          <a:prstGeom prst="rect">
            <a:avLst/>
          </a:prstGeom>
          <a:noFill/>
          <a:ln w="9525">
            <a:noFill/>
            <a:miter lim="800000"/>
            <a:headEnd/>
            <a:tailEnd/>
          </a:ln>
        </p:spPr>
      </p:pic>
      <p:pic>
        <p:nvPicPr>
          <p:cNvPr id="23558" name="Picture 47" descr="p_built_c-SMALL"/>
          <p:cNvPicPr>
            <a:picLocks noChangeAspect="1" noChangeArrowheads="1"/>
          </p:cNvPicPr>
          <p:nvPr/>
        </p:nvPicPr>
        <p:blipFill>
          <a:blip r:embed="rId4" cstate="print"/>
          <a:srcRect/>
          <a:stretch>
            <a:fillRect/>
          </a:stretch>
        </p:blipFill>
        <p:spPr bwMode="auto">
          <a:xfrm>
            <a:off x="8459788" y="155575"/>
            <a:ext cx="471487" cy="685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r>
              <a:rPr lang="en-US" dirty="0" smtClean="0"/>
              <a:t>Multicore Architectures</a:t>
            </a:r>
            <a:endParaRPr lang="en-US" dirty="0"/>
          </a:p>
        </p:txBody>
      </p:sp>
      <p:sp>
        <p:nvSpPr>
          <p:cNvPr id="209923" name="Rectangle 3"/>
          <p:cNvSpPr>
            <a:spLocks noGrp="1" noChangeArrowheads="1"/>
          </p:cNvSpPr>
          <p:nvPr>
            <p:ph type="body" sz="quarter" idx="10"/>
          </p:nvPr>
        </p:nvSpPr>
        <p:spPr/>
        <p:txBody>
          <a:bodyPr/>
          <a:lstStyle/>
          <a:p>
            <a:r>
              <a:rPr lang="en-US" dirty="0" smtClean="0"/>
              <a:t>Homogeneous or heterogeneous processors</a:t>
            </a:r>
          </a:p>
          <a:p>
            <a:r>
              <a:rPr lang="en-US" dirty="0" smtClean="0"/>
              <a:t>Shared or distributed memory</a:t>
            </a:r>
          </a:p>
          <a:p>
            <a:r>
              <a:rPr lang="en-US" dirty="0" smtClean="0"/>
              <a:t>Uniform or non-uniform memory access</a:t>
            </a:r>
          </a:p>
          <a:p>
            <a:r>
              <a:rPr lang="en-US" dirty="0" smtClean="0"/>
              <a:t>Coherent or incoherent memory</a:t>
            </a:r>
          </a:p>
        </p:txBody>
      </p:sp>
      <p:grpSp>
        <p:nvGrpSpPr>
          <p:cNvPr id="2" name="Group 11"/>
          <p:cNvGrpSpPr/>
          <p:nvPr/>
        </p:nvGrpSpPr>
        <p:grpSpPr>
          <a:xfrm>
            <a:off x="1136016" y="3265711"/>
            <a:ext cx="6721937" cy="2580534"/>
            <a:chOff x="1213505" y="3591171"/>
            <a:chExt cx="6721937" cy="2580534"/>
          </a:xfrm>
        </p:grpSpPr>
        <p:grpSp>
          <p:nvGrpSpPr>
            <p:cNvPr id="3" name="Group 13"/>
            <p:cNvGrpSpPr>
              <a:grpSpLocks noChangeAspect="1"/>
            </p:cNvGrpSpPr>
            <p:nvPr/>
          </p:nvGrpSpPr>
          <p:grpSpPr bwMode="auto">
            <a:xfrm>
              <a:off x="1213505" y="3591171"/>
              <a:ext cx="6721937" cy="2213087"/>
              <a:chOff x="635" y="2266"/>
              <a:chExt cx="4553" cy="1499"/>
            </a:xfrm>
          </p:grpSpPr>
          <p:pic>
            <p:nvPicPr>
              <p:cNvPr id="209931" name="Picture 11"/>
              <p:cNvPicPr>
                <a:picLocks noChangeAspect="1" noChangeArrowheads="1"/>
              </p:cNvPicPr>
              <p:nvPr/>
            </p:nvPicPr>
            <p:blipFill>
              <a:blip r:embed="rId3" cstate="print"/>
              <a:srcRect/>
              <a:stretch>
                <a:fillRect/>
              </a:stretch>
            </p:blipFill>
            <p:spPr bwMode="auto">
              <a:xfrm>
                <a:off x="635" y="2273"/>
                <a:ext cx="1913" cy="1484"/>
              </a:xfrm>
              <a:prstGeom prst="rect">
                <a:avLst/>
              </a:prstGeom>
              <a:noFill/>
              <a:ln w="38100" algn="ctr">
                <a:noFill/>
                <a:miter lim="800000"/>
                <a:headEnd/>
                <a:tailEnd/>
              </a:ln>
              <a:effectLst/>
            </p:spPr>
          </p:pic>
          <p:pic>
            <p:nvPicPr>
              <p:cNvPr id="209932" name="Picture 12"/>
              <p:cNvPicPr>
                <a:picLocks noChangeAspect="1" noChangeArrowheads="1"/>
              </p:cNvPicPr>
              <p:nvPr/>
            </p:nvPicPr>
            <p:blipFill>
              <a:blip r:embed="rId4" cstate="print"/>
              <a:srcRect/>
              <a:stretch>
                <a:fillRect/>
              </a:stretch>
            </p:blipFill>
            <p:spPr bwMode="auto">
              <a:xfrm>
                <a:off x="3275" y="2266"/>
                <a:ext cx="1913" cy="1499"/>
              </a:xfrm>
              <a:prstGeom prst="rect">
                <a:avLst/>
              </a:prstGeom>
              <a:noFill/>
              <a:ln w="38100" algn="ctr">
                <a:noFill/>
                <a:miter lim="800000"/>
                <a:headEnd/>
                <a:tailEnd/>
              </a:ln>
              <a:effectLst/>
            </p:spPr>
          </p:pic>
        </p:grpSp>
        <p:sp>
          <p:nvSpPr>
            <p:cNvPr id="8" name="TextBox 7"/>
            <p:cNvSpPr txBox="1"/>
            <p:nvPr/>
          </p:nvSpPr>
          <p:spPr>
            <a:xfrm>
              <a:off x="1516057" y="5771595"/>
              <a:ext cx="2220480" cy="400110"/>
            </a:xfrm>
            <a:prstGeom prst="rect">
              <a:avLst/>
            </a:prstGeom>
            <a:noFill/>
          </p:spPr>
          <p:txBody>
            <a:bodyPr wrap="none" rtlCol="0">
              <a:spAutoFit/>
            </a:bodyPr>
            <a:lstStyle/>
            <a:p>
              <a:r>
                <a:rPr lang="en-US" sz="2000" b="1" i="1" dirty="0" smtClean="0">
                  <a:solidFill>
                    <a:schemeClr val="bg1">
                      <a:lumMod val="10000"/>
                    </a:schemeClr>
                  </a:solidFill>
                  <a:latin typeface="Arial" pitchFamily="34" charset="0"/>
                  <a:cs typeface="Arial" pitchFamily="34" charset="0"/>
                </a:rPr>
                <a:t>Symmetric(SMP)</a:t>
              </a:r>
              <a:endParaRPr lang="en-US" sz="2000" dirty="0">
                <a:solidFill>
                  <a:schemeClr val="bg1">
                    <a:lumMod val="10000"/>
                  </a:schemeClr>
                </a:solidFill>
                <a:latin typeface="Arial" pitchFamily="34" charset="0"/>
                <a:cs typeface="Arial" pitchFamily="34" charset="0"/>
              </a:endParaRPr>
            </a:p>
          </p:txBody>
        </p:sp>
        <p:sp>
          <p:nvSpPr>
            <p:cNvPr id="9" name="TextBox 8"/>
            <p:cNvSpPr txBox="1"/>
            <p:nvPr/>
          </p:nvSpPr>
          <p:spPr>
            <a:xfrm>
              <a:off x="5319128" y="5771595"/>
              <a:ext cx="2392001" cy="400110"/>
            </a:xfrm>
            <a:prstGeom prst="rect">
              <a:avLst/>
            </a:prstGeom>
            <a:noFill/>
          </p:spPr>
          <p:txBody>
            <a:bodyPr wrap="none" rtlCol="0">
              <a:spAutoFit/>
            </a:bodyPr>
            <a:lstStyle/>
            <a:p>
              <a:r>
                <a:rPr lang="en-US" sz="2000" b="1" i="1" dirty="0" smtClean="0">
                  <a:solidFill>
                    <a:schemeClr val="bg1">
                      <a:lumMod val="10000"/>
                    </a:schemeClr>
                  </a:solidFill>
                  <a:latin typeface="Arial" pitchFamily="34" charset="0"/>
                  <a:cs typeface="Arial" pitchFamily="34" charset="0"/>
                </a:rPr>
                <a:t>Asymmetric(AMP)</a:t>
              </a:r>
              <a:endParaRPr lang="en-US" sz="2000" dirty="0">
                <a:solidFill>
                  <a:schemeClr val="bg1">
                    <a:lumMod val="10000"/>
                  </a:schemeClr>
                </a:solidFill>
                <a:latin typeface="Arial" pitchFamily="34" charset="0"/>
                <a:cs typeface="Arial" pitchFamily="34" charset="0"/>
              </a:endParaRPr>
            </a:p>
          </p:txBody>
        </p:sp>
      </p:grpSp>
    </p:spTree>
    <p:extLst>
      <p:ext uri="{BB962C8B-B14F-4D97-AF65-F5344CB8AC3E}">
        <p14:creationId xmlns:p14="http://schemas.microsoft.com/office/powerpoint/2010/main" xmlns="" val="15726025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9923">
                                            <p:txEl>
                                              <p:pRg st="0" end="0"/>
                                            </p:txEl>
                                          </p:spTgt>
                                        </p:tgtEl>
                                        <p:attrNameLst>
                                          <p:attrName>style.visibility</p:attrName>
                                        </p:attrNameLst>
                                      </p:cBhvr>
                                      <p:to>
                                        <p:strVal val="visible"/>
                                      </p:to>
                                    </p:set>
                                    <p:animEffect transition="in" filter="fade">
                                      <p:cBhvr>
                                        <p:cTn id="7" dur="1000"/>
                                        <p:tgtEl>
                                          <p:spTgt spid="2099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9923">
                                            <p:txEl>
                                              <p:pRg st="1" end="1"/>
                                            </p:txEl>
                                          </p:spTgt>
                                        </p:tgtEl>
                                        <p:attrNameLst>
                                          <p:attrName>style.visibility</p:attrName>
                                        </p:attrNameLst>
                                      </p:cBhvr>
                                      <p:to>
                                        <p:strVal val="visible"/>
                                      </p:to>
                                    </p:set>
                                    <p:animEffect transition="in" filter="fade">
                                      <p:cBhvr>
                                        <p:cTn id="12" dur="1000"/>
                                        <p:tgtEl>
                                          <p:spTgt spid="2099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9923">
                                            <p:txEl>
                                              <p:pRg st="2" end="2"/>
                                            </p:txEl>
                                          </p:spTgt>
                                        </p:tgtEl>
                                        <p:attrNameLst>
                                          <p:attrName>style.visibility</p:attrName>
                                        </p:attrNameLst>
                                      </p:cBhvr>
                                      <p:to>
                                        <p:strVal val="visible"/>
                                      </p:to>
                                    </p:set>
                                    <p:animEffect transition="in" filter="fade">
                                      <p:cBhvr>
                                        <p:cTn id="17" dur="1000"/>
                                        <p:tgtEl>
                                          <p:spTgt spid="2099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9923">
                                            <p:txEl>
                                              <p:pRg st="3" end="3"/>
                                            </p:txEl>
                                          </p:spTgt>
                                        </p:tgtEl>
                                        <p:attrNameLst>
                                          <p:attrName>style.visibility</p:attrName>
                                        </p:attrNameLst>
                                      </p:cBhvr>
                                      <p:to>
                                        <p:strVal val="visible"/>
                                      </p:to>
                                    </p:set>
                                    <p:animEffect transition="in" filter="fade">
                                      <p:cBhvr>
                                        <p:cTn id="22" dur="1000"/>
                                        <p:tgtEl>
                                          <p:spTgt spid="2099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r>
              <a:rPr lang="en-US" smtClean="0"/>
              <a:t>P4080 QorIQ™</a:t>
            </a:r>
            <a:endParaRPr lang="en-US" dirty="0"/>
          </a:p>
        </p:txBody>
      </p:sp>
      <p:sp>
        <p:nvSpPr>
          <p:cNvPr id="210947" name="Rectangle 3"/>
          <p:cNvSpPr>
            <a:spLocks noGrp="1" noChangeArrowheads="1"/>
          </p:cNvSpPr>
          <p:nvPr>
            <p:ph type="body" sz="quarter" idx="10"/>
          </p:nvPr>
        </p:nvSpPr>
        <p:spPr>
          <a:xfrm>
            <a:off x="533399" y="1295400"/>
            <a:ext cx="8277225" cy="4434161"/>
          </a:xfrm>
        </p:spPr>
        <p:txBody>
          <a:bodyPr/>
          <a:lstStyle/>
          <a:p>
            <a:pPr>
              <a:spcBef>
                <a:spcPts val="1800"/>
              </a:spcBef>
            </a:pPr>
            <a:r>
              <a:rPr lang="en-US" dirty="0" smtClean="0"/>
              <a:t>8 e500mc cores</a:t>
            </a:r>
          </a:p>
          <a:p>
            <a:pPr>
              <a:spcBef>
                <a:spcPts val="1800"/>
              </a:spcBef>
            </a:pPr>
            <a:r>
              <a:rPr lang="en-US" dirty="0" smtClean="0"/>
              <a:t>Symmetric (SMP)</a:t>
            </a:r>
          </a:p>
          <a:p>
            <a:pPr>
              <a:spcBef>
                <a:spcPts val="1800"/>
              </a:spcBef>
            </a:pPr>
            <a:r>
              <a:rPr lang="en-US" dirty="0" smtClean="0"/>
              <a:t>Shared memory</a:t>
            </a:r>
          </a:p>
          <a:p>
            <a:pPr>
              <a:spcBef>
                <a:spcPts val="1800"/>
              </a:spcBef>
            </a:pPr>
            <a:r>
              <a:rPr lang="en-US" dirty="0" smtClean="0"/>
              <a:t>Cache coherent</a:t>
            </a:r>
          </a:p>
          <a:p>
            <a:pPr>
              <a:spcBef>
                <a:spcPts val="1800"/>
              </a:spcBef>
            </a:pPr>
            <a:r>
              <a:rPr lang="en-US" dirty="0" smtClean="0"/>
              <a:t>Accelerators</a:t>
            </a:r>
          </a:p>
        </p:txBody>
      </p:sp>
      <p:pic>
        <p:nvPicPr>
          <p:cNvPr id="5" name="Picture 4" descr="freescale_qoriq_p4080_block.jpg"/>
          <p:cNvPicPr>
            <a:picLocks noChangeAspect="1"/>
          </p:cNvPicPr>
          <p:nvPr/>
        </p:nvPicPr>
        <p:blipFill>
          <a:blip r:embed="rId3" cstate="print"/>
          <a:stretch>
            <a:fillRect/>
          </a:stretch>
        </p:blipFill>
        <p:spPr>
          <a:xfrm>
            <a:off x="3855558" y="1295400"/>
            <a:ext cx="4831242" cy="3167679"/>
          </a:xfrm>
          <a:prstGeom prst="rect">
            <a:avLst/>
          </a:prstGeom>
        </p:spPr>
      </p:pic>
      <p:sp>
        <p:nvSpPr>
          <p:cNvPr id="7" name="Rectangle 3"/>
          <p:cNvSpPr txBox="1">
            <a:spLocks noChangeArrowheads="1"/>
          </p:cNvSpPr>
          <p:nvPr/>
        </p:nvSpPr>
        <p:spPr bwMode="auto">
          <a:xfrm>
            <a:off x="541337" y="5127327"/>
            <a:ext cx="8069263" cy="4143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0" fontAlgn="base" latinLnBrk="0" hangingPunct="0">
              <a:lnSpc>
                <a:spcPct val="100000"/>
              </a:lnSpc>
              <a:spcBef>
                <a:spcPct val="150000"/>
              </a:spcBef>
              <a:spcAft>
                <a:spcPct val="0"/>
              </a:spcAft>
              <a:buClrTx/>
              <a:buSzTx/>
              <a:tabLst/>
              <a:defRPr/>
            </a:pPr>
            <a:r>
              <a:rPr lang="en-US" kern="0" dirty="0" smtClean="0">
                <a:solidFill>
                  <a:schemeClr val="accent1"/>
                </a:solidFill>
                <a:latin typeface="Arial" pitchFamily="34" charset="0"/>
                <a:cs typeface="Arial" pitchFamily="34" charset="0"/>
              </a:rPr>
              <a:t>SMP architectures need not be programmed symmetrically</a:t>
            </a:r>
            <a:endParaRPr kumimoji="0" lang="en-US" u="none" strike="noStrike" kern="0" cap="none" spc="0" normalizeH="0" baseline="0" noProof="0" dirty="0" smtClean="0">
              <a:ln>
                <a:noFill/>
              </a:ln>
              <a:solidFill>
                <a:schemeClr val="accent1"/>
              </a:solidFill>
              <a:effectLst/>
              <a:uLnTx/>
              <a:uFillTx/>
              <a:latin typeface="Arial" pitchFamily="34" charset="0"/>
              <a:cs typeface="Arial" pitchFamily="34" charset="0"/>
            </a:endParaRPr>
          </a:p>
        </p:txBody>
      </p:sp>
    </p:spTree>
    <p:extLst>
      <p:ext uri="{BB962C8B-B14F-4D97-AF65-F5344CB8AC3E}">
        <p14:creationId xmlns:p14="http://schemas.microsoft.com/office/powerpoint/2010/main" xmlns="" val="30074791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0947">
                                            <p:txEl>
                                              <p:pRg st="0" end="0"/>
                                            </p:txEl>
                                          </p:spTgt>
                                        </p:tgtEl>
                                        <p:attrNameLst>
                                          <p:attrName>style.visibility</p:attrName>
                                        </p:attrNameLst>
                                      </p:cBhvr>
                                      <p:to>
                                        <p:strVal val="visible"/>
                                      </p:to>
                                    </p:set>
                                    <p:animEffect transition="in" filter="fade">
                                      <p:cBhvr>
                                        <p:cTn id="7" dur="1000"/>
                                        <p:tgtEl>
                                          <p:spTgt spid="2109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0947">
                                            <p:txEl>
                                              <p:pRg st="1" end="1"/>
                                            </p:txEl>
                                          </p:spTgt>
                                        </p:tgtEl>
                                        <p:attrNameLst>
                                          <p:attrName>style.visibility</p:attrName>
                                        </p:attrNameLst>
                                      </p:cBhvr>
                                      <p:to>
                                        <p:strVal val="visible"/>
                                      </p:to>
                                    </p:set>
                                    <p:animEffect transition="in" filter="fade">
                                      <p:cBhvr>
                                        <p:cTn id="12" dur="1000"/>
                                        <p:tgtEl>
                                          <p:spTgt spid="2109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0947">
                                            <p:txEl>
                                              <p:pRg st="2" end="2"/>
                                            </p:txEl>
                                          </p:spTgt>
                                        </p:tgtEl>
                                        <p:attrNameLst>
                                          <p:attrName>style.visibility</p:attrName>
                                        </p:attrNameLst>
                                      </p:cBhvr>
                                      <p:to>
                                        <p:strVal val="visible"/>
                                      </p:to>
                                    </p:set>
                                    <p:animEffect transition="in" filter="fade">
                                      <p:cBhvr>
                                        <p:cTn id="17" dur="1000"/>
                                        <p:tgtEl>
                                          <p:spTgt spid="2109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0947">
                                            <p:txEl>
                                              <p:pRg st="3" end="3"/>
                                            </p:txEl>
                                          </p:spTgt>
                                        </p:tgtEl>
                                        <p:attrNameLst>
                                          <p:attrName>style.visibility</p:attrName>
                                        </p:attrNameLst>
                                      </p:cBhvr>
                                      <p:to>
                                        <p:strVal val="visible"/>
                                      </p:to>
                                    </p:set>
                                    <p:animEffect transition="in" filter="fade">
                                      <p:cBhvr>
                                        <p:cTn id="22" dur="1000"/>
                                        <p:tgtEl>
                                          <p:spTgt spid="2109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0947">
                                            <p:txEl>
                                              <p:pRg st="4" end="4"/>
                                            </p:txEl>
                                          </p:spTgt>
                                        </p:tgtEl>
                                        <p:attrNameLst>
                                          <p:attrName>style.visibility</p:attrName>
                                        </p:attrNameLst>
                                      </p:cBhvr>
                                      <p:to>
                                        <p:strVal val="visible"/>
                                      </p:to>
                                    </p:set>
                                    <p:animEffect transition="in" filter="fade">
                                      <p:cBhvr>
                                        <p:cTn id="27" dur="1000"/>
                                        <p:tgtEl>
                                          <p:spTgt spid="2109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7" grpId="0" build="p"/>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QorIQ</a:t>
            </a:r>
            <a:r>
              <a:rPr lang="en-US" dirty="0" smtClean="0"/>
              <a:t> </a:t>
            </a:r>
            <a:r>
              <a:rPr lang="en-US" dirty="0" err="1" smtClean="0"/>
              <a:t>Qonverge</a:t>
            </a:r>
            <a:r>
              <a:rPr lang="en-US" dirty="0" smtClean="0"/>
              <a:t>™</a:t>
            </a:r>
            <a:endParaRPr lang="en-US" dirty="0"/>
          </a:p>
        </p:txBody>
      </p:sp>
      <p:sp>
        <p:nvSpPr>
          <p:cNvPr id="3" name="Content Placeholder 2"/>
          <p:cNvSpPr>
            <a:spLocks noGrp="1"/>
          </p:cNvSpPr>
          <p:nvPr>
            <p:ph type="body" sz="quarter" idx="10"/>
          </p:nvPr>
        </p:nvSpPr>
        <p:spPr>
          <a:xfrm>
            <a:off x="533400" y="1600319"/>
            <a:ext cx="4665922" cy="4129242"/>
          </a:xfrm>
        </p:spPr>
        <p:txBody>
          <a:bodyPr/>
          <a:lstStyle/>
          <a:p>
            <a:pPr>
              <a:spcBef>
                <a:spcPts val="1800"/>
              </a:spcBef>
            </a:pPr>
            <a:r>
              <a:rPr lang="en-US" dirty="0" err="1" smtClean="0"/>
              <a:t>Basestation</a:t>
            </a:r>
            <a:r>
              <a:rPr lang="en-US" dirty="0" smtClean="0"/>
              <a:t> on a chip</a:t>
            </a:r>
          </a:p>
          <a:p>
            <a:pPr>
              <a:spcBef>
                <a:spcPts val="1800"/>
              </a:spcBef>
            </a:pPr>
            <a:r>
              <a:rPr lang="en-US" dirty="0" smtClean="0"/>
              <a:t>2 Power e500 and 2 SC3850 </a:t>
            </a:r>
            <a:r>
              <a:rPr lang="en-US" dirty="0" err="1" smtClean="0"/>
              <a:t>Starcore</a:t>
            </a:r>
            <a:r>
              <a:rPr lang="en-US" dirty="0" smtClean="0"/>
              <a:t>® cores</a:t>
            </a:r>
          </a:p>
          <a:p>
            <a:pPr>
              <a:spcBef>
                <a:spcPts val="1800"/>
              </a:spcBef>
            </a:pPr>
            <a:r>
              <a:rPr lang="en-US" dirty="0" smtClean="0"/>
              <a:t>Hybrid AMP architecture</a:t>
            </a:r>
          </a:p>
          <a:p>
            <a:pPr>
              <a:spcBef>
                <a:spcPts val="1800"/>
              </a:spcBef>
            </a:pPr>
            <a:r>
              <a:rPr lang="en-US" dirty="0" smtClean="0"/>
              <a:t>Different cores tend to be programmed by different groups</a:t>
            </a:r>
          </a:p>
        </p:txBody>
      </p:sp>
      <p:pic>
        <p:nvPicPr>
          <p:cNvPr id="11" name="Picture 10" descr="freescale_qoriq_converge_psc9132_arch.jpg"/>
          <p:cNvPicPr>
            <a:picLocks noChangeAspect="1"/>
          </p:cNvPicPr>
          <p:nvPr/>
        </p:nvPicPr>
        <p:blipFill>
          <a:blip r:embed="rId3" cstate="print"/>
          <a:stretch>
            <a:fillRect/>
          </a:stretch>
        </p:blipFill>
        <p:spPr>
          <a:xfrm>
            <a:off x="5444090" y="1600319"/>
            <a:ext cx="3289986" cy="2829388"/>
          </a:xfrm>
          <a:prstGeom prst="rect">
            <a:avLst/>
          </a:prstGeom>
        </p:spPr>
      </p:pic>
      <p:sp>
        <p:nvSpPr>
          <p:cNvPr id="5" name="Rectangle 3"/>
          <p:cNvSpPr txBox="1">
            <a:spLocks noChangeArrowheads="1"/>
          </p:cNvSpPr>
          <p:nvPr/>
        </p:nvSpPr>
        <p:spPr bwMode="auto">
          <a:xfrm>
            <a:off x="1380339" y="4977076"/>
            <a:ext cx="6392061" cy="8903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763" indent="-4763" algn="ctr" eaLnBrk="0" hangingPunct="0">
              <a:spcBef>
                <a:spcPct val="150000"/>
              </a:spcBef>
              <a:defRPr/>
            </a:pPr>
            <a:r>
              <a:rPr lang="en-US" kern="0" dirty="0" smtClean="0">
                <a:solidFill>
                  <a:schemeClr val="accent1"/>
                </a:solidFill>
                <a:latin typeface="Arial" pitchFamily="34" charset="0"/>
                <a:cs typeface="Arial" pitchFamily="34" charset="0"/>
              </a:rPr>
              <a:t>M</a:t>
            </a:r>
            <a:r>
              <a:rPr lang="en-US" dirty="0" smtClean="0">
                <a:solidFill>
                  <a:schemeClr val="accent1"/>
                </a:solidFill>
                <a:latin typeface="Arial" pitchFamily="34" charset="0"/>
                <a:cs typeface="Arial" pitchFamily="34" charset="0"/>
              </a:rPr>
              <a:t>ost programmer’s first full </a:t>
            </a:r>
            <a:r>
              <a:rPr lang="en-US" dirty="0" err="1" smtClean="0">
                <a:solidFill>
                  <a:schemeClr val="accent1"/>
                </a:solidFill>
                <a:latin typeface="Arial" pitchFamily="34" charset="0"/>
                <a:cs typeface="Arial" pitchFamily="34" charset="0"/>
              </a:rPr>
              <a:t>multicore</a:t>
            </a:r>
            <a:r>
              <a:rPr lang="en-US" dirty="0" smtClean="0">
                <a:solidFill>
                  <a:schemeClr val="accent1"/>
                </a:solidFill>
                <a:latin typeface="Arial" pitchFamily="34" charset="0"/>
                <a:cs typeface="Arial" pitchFamily="34" charset="0"/>
              </a:rPr>
              <a:t> programming experience is with SMP</a:t>
            </a:r>
          </a:p>
        </p:txBody>
      </p:sp>
    </p:spTree>
    <p:extLst>
      <p:ext uri="{BB962C8B-B14F-4D97-AF65-F5344CB8AC3E}">
        <p14:creationId xmlns:p14="http://schemas.microsoft.com/office/powerpoint/2010/main" xmlns="" val="39310767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ARM big LITTLE</a:t>
            </a:r>
            <a:r>
              <a:rPr lang="en-US" dirty="0"/>
              <a:t> ™</a:t>
            </a:r>
          </a:p>
        </p:txBody>
      </p:sp>
      <p:sp>
        <p:nvSpPr>
          <p:cNvPr id="3" name="Text Placeholder 2"/>
          <p:cNvSpPr>
            <a:spLocks noGrp="1"/>
          </p:cNvSpPr>
          <p:nvPr>
            <p:ph type="body" sz="quarter" idx="10"/>
          </p:nvPr>
        </p:nvSpPr>
        <p:spPr>
          <a:xfrm>
            <a:off x="533399" y="1076446"/>
            <a:ext cx="8277225" cy="5162308"/>
          </a:xfrm>
        </p:spPr>
        <p:txBody>
          <a:bodyPr>
            <a:normAutofit/>
          </a:bodyPr>
          <a:lstStyle/>
          <a:p>
            <a:r>
              <a:rPr lang="en-US" dirty="0" smtClean="0"/>
              <a:t>Something in between</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r>
              <a:rPr lang="en-US" dirty="0" smtClean="0"/>
              <a:t>Heterogeneous processing with same instruction-set</a:t>
            </a:r>
          </a:p>
          <a:p>
            <a:r>
              <a:rPr lang="en-US" dirty="0" smtClean="0"/>
              <a:t>Simpler programming model</a:t>
            </a:r>
            <a:endParaRPr lang="en-US" dirty="0"/>
          </a:p>
        </p:txBody>
      </p:sp>
      <p:pic>
        <p:nvPicPr>
          <p:cNvPr id="15364" name="Picture 4"/>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6296"/>
          <a:stretch/>
        </p:blipFill>
        <p:spPr bwMode="auto">
          <a:xfrm>
            <a:off x="1662000" y="1597303"/>
            <a:ext cx="5554294" cy="36807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8297280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5635" name="Rectangle 2"/>
          <p:cNvSpPr>
            <a:spLocks noGrp="1" noChangeArrowheads="1"/>
          </p:cNvSpPr>
          <p:nvPr>
            <p:ph type="title" idx="4294967295"/>
          </p:nvPr>
        </p:nvSpPr>
        <p:spPr/>
        <p:txBody>
          <a:bodyPr/>
          <a:lstStyle/>
          <a:p>
            <a:r>
              <a:rPr lang="en-US" dirty="0" err="1" smtClean="0"/>
              <a:t>QorIQ</a:t>
            </a:r>
            <a:r>
              <a:rPr lang="en-US" dirty="0" smtClean="0"/>
              <a:t> DPAA Acceleration</a:t>
            </a:r>
            <a:endParaRPr lang="en-US" dirty="0"/>
          </a:p>
        </p:txBody>
      </p:sp>
      <p:sp>
        <p:nvSpPr>
          <p:cNvPr id="1605636" name="Rectangle 3"/>
          <p:cNvSpPr>
            <a:spLocks noGrp="1" noChangeArrowheads="1"/>
          </p:cNvSpPr>
          <p:nvPr>
            <p:ph type="body" sz="half" idx="4294967295"/>
          </p:nvPr>
        </p:nvSpPr>
        <p:spPr>
          <a:xfrm>
            <a:off x="677550" y="1083925"/>
            <a:ext cx="4491038" cy="4908550"/>
          </a:xfrm>
        </p:spPr>
        <p:txBody>
          <a:bodyPr>
            <a:normAutofit lnSpcReduction="10000"/>
          </a:bodyPr>
          <a:lstStyle/>
          <a:p>
            <a:r>
              <a:rPr lang="en-US" dirty="0"/>
              <a:t>“Infrastructure” components</a:t>
            </a:r>
          </a:p>
          <a:p>
            <a:pPr lvl="1"/>
            <a:r>
              <a:rPr lang="en-US" sz="1600" dirty="0"/>
              <a:t>Queue Manager (</a:t>
            </a:r>
            <a:r>
              <a:rPr lang="en-US" sz="1600" dirty="0" err="1"/>
              <a:t>QMan</a:t>
            </a:r>
            <a:r>
              <a:rPr lang="en-US" sz="1600" dirty="0"/>
              <a:t>)</a:t>
            </a:r>
          </a:p>
          <a:p>
            <a:pPr lvl="1"/>
            <a:r>
              <a:rPr lang="en-US" sz="1600" dirty="0"/>
              <a:t>Buffer Manager (</a:t>
            </a:r>
            <a:r>
              <a:rPr lang="en-US" sz="1600" dirty="0" err="1"/>
              <a:t>BMan</a:t>
            </a:r>
            <a:r>
              <a:rPr lang="en-US" sz="1600" dirty="0"/>
              <a:t>)</a:t>
            </a:r>
          </a:p>
          <a:p>
            <a:r>
              <a:rPr lang="en-US" dirty="0"/>
              <a:t>Network I/O</a:t>
            </a:r>
          </a:p>
          <a:p>
            <a:pPr lvl="1"/>
            <a:r>
              <a:rPr lang="en-US" sz="1600" dirty="0"/>
              <a:t>Frame Manager (</a:t>
            </a:r>
            <a:r>
              <a:rPr lang="en-US" sz="1600" dirty="0" err="1"/>
              <a:t>FMan</a:t>
            </a:r>
            <a:r>
              <a:rPr lang="en-US" sz="1600" dirty="0"/>
              <a:t>)</a:t>
            </a:r>
          </a:p>
          <a:p>
            <a:r>
              <a:rPr lang="en-US" dirty="0"/>
              <a:t>Hardware accelerators</a:t>
            </a:r>
          </a:p>
          <a:p>
            <a:pPr lvl="1"/>
            <a:r>
              <a:rPr lang="en-US" sz="1600" dirty="0" smtClean="0"/>
              <a:t>Cryptographic accelerator (SEC 4.x)</a:t>
            </a:r>
            <a:endParaRPr lang="en-US" sz="1600" dirty="0"/>
          </a:p>
          <a:p>
            <a:pPr lvl="1"/>
            <a:r>
              <a:rPr lang="en-US" sz="1600" dirty="0" smtClean="0"/>
              <a:t>Pattern </a:t>
            </a:r>
            <a:r>
              <a:rPr lang="en-US" sz="1600" dirty="0"/>
              <a:t>matching </a:t>
            </a:r>
            <a:r>
              <a:rPr lang="en-US" sz="1600" dirty="0" smtClean="0"/>
              <a:t>engine (PME 2.x)</a:t>
            </a:r>
          </a:p>
          <a:p>
            <a:pPr lvl="1"/>
            <a:r>
              <a:rPr lang="en-US" sz="1600" dirty="0" err="1" smtClean="0"/>
              <a:t>RapidIO</a:t>
            </a:r>
            <a:r>
              <a:rPr lang="en-US" sz="1600" dirty="0" smtClean="0"/>
              <a:t> Message Manager (RMAN)</a:t>
            </a:r>
          </a:p>
          <a:p>
            <a:pPr lvl="1"/>
            <a:r>
              <a:rPr lang="en-US" sz="1600" dirty="0" smtClean="0"/>
              <a:t>RAID Engine (RE 1.x)</a:t>
            </a:r>
            <a:endParaRPr lang="en-US" sz="1600" dirty="0"/>
          </a:p>
          <a:p>
            <a:r>
              <a:rPr lang="en-US" dirty="0" smtClean="0"/>
              <a:t>Cores</a:t>
            </a:r>
            <a:endParaRPr lang="en-US" dirty="0"/>
          </a:p>
          <a:p>
            <a:r>
              <a:rPr lang="en-US" dirty="0" err="1" smtClean="0"/>
              <a:t>CoreNet</a:t>
            </a:r>
            <a:endParaRPr lang="en-US" dirty="0" smtClean="0"/>
          </a:p>
          <a:p>
            <a:pPr lvl="1"/>
            <a:r>
              <a:rPr lang="en-US" sz="1600" dirty="0" smtClean="0"/>
              <a:t>Provides </a:t>
            </a:r>
            <a:r>
              <a:rPr lang="en-US" sz="1600" dirty="0"/>
              <a:t>the interconnect between the cores and the DPAA infrastructure as well as access to memory (DRAM)</a:t>
            </a:r>
          </a:p>
        </p:txBody>
      </p:sp>
      <p:grpSp>
        <p:nvGrpSpPr>
          <p:cNvPr id="2" name="Group 4"/>
          <p:cNvGrpSpPr>
            <a:grpSpLocks/>
          </p:cNvGrpSpPr>
          <p:nvPr/>
        </p:nvGrpSpPr>
        <p:grpSpPr bwMode="auto">
          <a:xfrm>
            <a:off x="7434925" y="1217075"/>
            <a:ext cx="930275" cy="728663"/>
            <a:chOff x="5174" y="2138"/>
            <a:chExt cx="586" cy="459"/>
          </a:xfrm>
        </p:grpSpPr>
        <p:sp>
          <p:nvSpPr>
            <p:cNvPr id="1605638" name="AutoShape 13"/>
            <p:cNvSpPr>
              <a:spLocks noChangeArrowheads="1"/>
            </p:cNvSpPr>
            <p:nvPr/>
          </p:nvSpPr>
          <p:spPr bwMode="auto">
            <a:xfrm>
              <a:off x="5201" y="2140"/>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39" name="AutoShape 14"/>
            <p:cNvSpPr>
              <a:spLocks noChangeArrowheads="1"/>
            </p:cNvSpPr>
            <p:nvPr/>
          </p:nvSpPr>
          <p:spPr bwMode="auto">
            <a:xfrm>
              <a:off x="5425" y="2138"/>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40" name="AutoShape 13"/>
            <p:cNvSpPr>
              <a:spLocks noChangeArrowheads="1"/>
            </p:cNvSpPr>
            <p:nvPr/>
          </p:nvSpPr>
          <p:spPr bwMode="auto">
            <a:xfrm>
              <a:off x="5264" y="2301"/>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41" name="AutoShape 14"/>
            <p:cNvSpPr>
              <a:spLocks noChangeArrowheads="1"/>
            </p:cNvSpPr>
            <p:nvPr/>
          </p:nvSpPr>
          <p:spPr bwMode="auto">
            <a:xfrm>
              <a:off x="5488" y="2299"/>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42" name="AutoShape 11"/>
            <p:cNvSpPr>
              <a:spLocks noChangeArrowheads="1"/>
            </p:cNvSpPr>
            <p:nvPr/>
          </p:nvSpPr>
          <p:spPr bwMode="auto">
            <a:xfrm>
              <a:off x="5174" y="2139"/>
              <a:ext cx="181" cy="457"/>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L2$  </a:t>
              </a:r>
            </a:p>
          </p:txBody>
        </p:sp>
        <p:sp>
          <p:nvSpPr>
            <p:cNvPr id="1605643" name="AutoShape 12"/>
            <p:cNvSpPr>
              <a:spLocks noChangeArrowheads="1"/>
            </p:cNvSpPr>
            <p:nvPr/>
          </p:nvSpPr>
          <p:spPr bwMode="auto">
            <a:xfrm>
              <a:off x="5327" y="2139"/>
              <a:ext cx="428" cy="453"/>
            </a:xfrm>
            <a:prstGeom prst="roundRect">
              <a:avLst>
                <a:gd name="adj" fmla="val 0"/>
              </a:avLst>
            </a:prstGeom>
            <a:solidFill>
              <a:srgbClr val="A7BB08"/>
            </a:solidFill>
            <a:ln w="9525">
              <a:solidFill>
                <a:schemeClr val="bg1"/>
              </a:solidFill>
              <a:round/>
              <a:headEnd/>
              <a:tailEnd/>
            </a:ln>
          </p:spPr>
          <p:txBody>
            <a:bodyPr wrap="none" anchor="ctr"/>
            <a:lstStyle/>
            <a:p>
              <a:pPr algn="ctr"/>
              <a:r>
                <a:rPr lang="en-US" sz="1200">
                  <a:solidFill>
                    <a:schemeClr val="bg1"/>
                  </a:solidFill>
                  <a:cs typeface="Arial" pitchFamily="34" charset="0"/>
                </a:rPr>
                <a:t>e500mc</a:t>
              </a:r>
              <a:r>
                <a:rPr lang="en-US" sz="1400">
                  <a:solidFill>
                    <a:schemeClr val="bg1"/>
                  </a:solidFill>
                  <a:cs typeface="Arial" pitchFamily="34" charset="0"/>
                </a:rPr>
                <a:t> </a:t>
              </a:r>
            </a:p>
            <a:p>
              <a:pPr algn="ctr"/>
              <a:r>
                <a:rPr lang="en-US" sz="1200">
                  <a:solidFill>
                    <a:schemeClr val="bg1"/>
                  </a:solidFill>
                  <a:cs typeface="Arial" pitchFamily="34" charset="0"/>
                </a:rPr>
                <a:t>Core</a:t>
              </a:r>
            </a:p>
            <a:p>
              <a:pPr algn="ctr"/>
              <a:endParaRPr lang="en-US" sz="1200">
                <a:solidFill>
                  <a:schemeClr val="bg1"/>
                </a:solidFill>
                <a:cs typeface="Arial" pitchFamily="34" charset="0"/>
              </a:endParaRPr>
            </a:p>
          </p:txBody>
        </p:sp>
        <p:sp>
          <p:nvSpPr>
            <p:cNvPr id="1605644" name="AutoShape 13"/>
            <p:cNvSpPr>
              <a:spLocks noChangeArrowheads="1"/>
            </p:cNvSpPr>
            <p:nvPr/>
          </p:nvSpPr>
          <p:spPr bwMode="auto">
            <a:xfrm>
              <a:off x="5327" y="2462"/>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45" name="AutoShape 14"/>
            <p:cNvSpPr>
              <a:spLocks noChangeArrowheads="1"/>
            </p:cNvSpPr>
            <p:nvPr/>
          </p:nvSpPr>
          <p:spPr bwMode="auto">
            <a:xfrm>
              <a:off x="5551" y="2460"/>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grpSp>
      <p:grpSp>
        <p:nvGrpSpPr>
          <p:cNvPr id="3" name="Group 13"/>
          <p:cNvGrpSpPr>
            <a:grpSpLocks/>
          </p:cNvGrpSpPr>
          <p:nvPr/>
        </p:nvGrpSpPr>
        <p:grpSpPr bwMode="auto">
          <a:xfrm>
            <a:off x="7231725" y="1255175"/>
            <a:ext cx="930275" cy="728663"/>
            <a:chOff x="5174" y="2138"/>
            <a:chExt cx="586" cy="459"/>
          </a:xfrm>
        </p:grpSpPr>
        <p:sp>
          <p:nvSpPr>
            <p:cNvPr id="1605647" name="AutoShape 13"/>
            <p:cNvSpPr>
              <a:spLocks noChangeArrowheads="1"/>
            </p:cNvSpPr>
            <p:nvPr/>
          </p:nvSpPr>
          <p:spPr bwMode="auto">
            <a:xfrm>
              <a:off x="5201" y="2140"/>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48" name="AutoShape 14"/>
            <p:cNvSpPr>
              <a:spLocks noChangeArrowheads="1"/>
            </p:cNvSpPr>
            <p:nvPr/>
          </p:nvSpPr>
          <p:spPr bwMode="auto">
            <a:xfrm>
              <a:off x="5425" y="2138"/>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49" name="AutoShape 13"/>
            <p:cNvSpPr>
              <a:spLocks noChangeArrowheads="1"/>
            </p:cNvSpPr>
            <p:nvPr/>
          </p:nvSpPr>
          <p:spPr bwMode="auto">
            <a:xfrm>
              <a:off x="5264" y="2301"/>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50" name="AutoShape 14"/>
            <p:cNvSpPr>
              <a:spLocks noChangeArrowheads="1"/>
            </p:cNvSpPr>
            <p:nvPr/>
          </p:nvSpPr>
          <p:spPr bwMode="auto">
            <a:xfrm>
              <a:off x="5488" y="2299"/>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51" name="AutoShape 11"/>
            <p:cNvSpPr>
              <a:spLocks noChangeArrowheads="1"/>
            </p:cNvSpPr>
            <p:nvPr/>
          </p:nvSpPr>
          <p:spPr bwMode="auto">
            <a:xfrm>
              <a:off x="5174" y="2139"/>
              <a:ext cx="181" cy="457"/>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L2$  </a:t>
              </a:r>
            </a:p>
          </p:txBody>
        </p:sp>
        <p:sp>
          <p:nvSpPr>
            <p:cNvPr id="1605652" name="AutoShape 12"/>
            <p:cNvSpPr>
              <a:spLocks noChangeArrowheads="1"/>
            </p:cNvSpPr>
            <p:nvPr/>
          </p:nvSpPr>
          <p:spPr bwMode="auto">
            <a:xfrm>
              <a:off x="5327" y="2139"/>
              <a:ext cx="428" cy="453"/>
            </a:xfrm>
            <a:prstGeom prst="roundRect">
              <a:avLst>
                <a:gd name="adj" fmla="val 0"/>
              </a:avLst>
            </a:prstGeom>
            <a:solidFill>
              <a:srgbClr val="A7BB08"/>
            </a:solidFill>
            <a:ln w="9525">
              <a:solidFill>
                <a:schemeClr val="bg1"/>
              </a:solidFill>
              <a:round/>
              <a:headEnd/>
              <a:tailEnd/>
            </a:ln>
          </p:spPr>
          <p:txBody>
            <a:bodyPr wrap="none" anchor="ctr"/>
            <a:lstStyle/>
            <a:p>
              <a:pPr algn="ctr"/>
              <a:r>
                <a:rPr lang="en-US" sz="1200">
                  <a:solidFill>
                    <a:schemeClr val="bg1"/>
                  </a:solidFill>
                  <a:cs typeface="Arial" pitchFamily="34" charset="0"/>
                </a:rPr>
                <a:t>e500mc</a:t>
              </a:r>
              <a:r>
                <a:rPr lang="en-US" sz="1400">
                  <a:solidFill>
                    <a:schemeClr val="bg1"/>
                  </a:solidFill>
                  <a:cs typeface="Arial" pitchFamily="34" charset="0"/>
                </a:rPr>
                <a:t> </a:t>
              </a:r>
            </a:p>
            <a:p>
              <a:pPr algn="ctr"/>
              <a:r>
                <a:rPr lang="en-US" sz="1200">
                  <a:solidFill>
                    <a:schemeClr val="bg1"/>
                  </a:solidFill>
                  <a:cs typeface="Arial" pitchFamily="34" charset="0"/>
                </a:rPr>
                <a:t>Core</a:t>
              </a:r>
            </a:p>
            <a:p>
              <a:pPr algn="ctr"/>
              <a:endParaRPr lang="en-US" sz="1200">
                <a:solidFill>
                  <a:schemeClr val="bg1"/>
                </a:solidFill>
                <a:cs typeface="Arial" pitchFamily="34" charset="0"/>
              </a:endParaRPr>
            </a:p>
          </p:txBody>
        </p:sp>
        <p:sp>
          <p:nvSpPr>
            <p:cNvPr id="1605653" name="AutoShape 13"/>
            <p:cNvSpPr>
              <a:spLocks noChangeArrowheads="1"/>
            </p:cNvSpPr>
            <p:nvPr/>
          </p:nvSpPr>
          <p:spPr bwMode="auto">
            <a:xfrm>
              <a:off x="5327" y="2462"/>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54" name="AutoShape 14"/>
            <p:cNvSpPr>
              <a:spLocks noChangeArrowheads="1"/>
            </p:cNvSpPr>
            <p:nvPr/>
          </p:nvSpPr>
          <p:spPr bwMode="auto">
            <a:xfrm>
              <a:off x="5551" y="2460"/>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grpSp>
      <p:grpSp>
        <p:nvGrpSpPr>
          <p:cNvPr id="4" name="Group 22"/>
          <p:cNvGrpSpPr>
            <a:grpSpLocks/>
          </p:cNvGrpSpPr>
          <p:nvPr/>
        </p:nvGrpSpPr>
        <p:grpSpPr bwMode="auto">
          <a:xfrm>
            <a:off x="7028525" y="1293275"/>
            <a:ext cx="930275" cy="728663"/>
            <a:chOff x="5174" y="2138"/>
            <a:chExt cx="586" cy="459"/>
          </a:xfrm>
        </p:grpSpPr>
        <p:sp>
          <p:nvSpPr>
            <p:cNvPr id="1605656" name="AutoShape 13"/>
            <p:cNvSpPr>
              <a:spLocks noChangeArrowheads="1"/>
            </p:cNvSpPr>
            <p:nvPr/>
          </p:nvSpPr>
          <p:spPr bwMode="auto">
            <a:xfrm>
              <a:off x="5201" y="2140"/>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57" name="AutoShape 14"/>
            <p:cNvSpPr>
              <a:spLocks noChangeArrowheads="1"/>
            </p:cNvSpPr>
            <p:nvPr/>
          </p:nvSpPr>
          <p:spPr bwMode="auto">
            <a:xfrm>
              <a:off x="5425" y="2138"/>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58" name="AutoShape 13"/>
            <p:cNvSpPr>
              <a:spLocks noChangeArrowheads="1"/>
            </p:cNvSpPr>
            <p:nvPr/>
          </p:nvSpPr>
          <p:spPr bwMode="auto">
            <a:xfrm>
              <a:off x="5264" y="2301"/>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59" name="AutoShape 14"/>
            <p:cNvSpPr>
              <a:spLocks noChangeArrowheads="1"/>
            </p:cNvSpPr>
            <p:nvPr/>
          </p:nvSpPr>
          <p:spPr bwMode="auto">
            <a:xfrm>
              <a:off x="5488" y="2299"/>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60" name="AutoShape 11"/>
            <p:cNvSpPr>
              <a:spLocks noChangeArrowheads="1"/>
            </p:cNvSpPr>
            <p:nvPr/>
          </p:nvSpPr>
          <p:spPr bwMode="auto">
            <a:xfrm>
              <a:off x="5174" y="2139"/>
              <a:ext cx="181" cy="457"/>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L2$  </a:t>
              </a:r>
            </a:p>
          </p:txBody>
        </p:sp>
        <p:sp>
          <p:nvSpPr>
            <p:cNvPr id="1605661" name="AutoShape 12"/>
            <p:cNvSpPr>
              <a:spLocks noChangeArrowheads="1"/>
            </p:cNvSpPr>
            <p:nvPr/>
          </p:nvSpPr>
          <p:spPr bwMode="auto">
            <a:xfrm>
              <a:off x="5327" y="2139"/>
              <a:ext cx="428" cy="453"/>
            </a:xfrm>
            <a:prstGeom prst="roundRect">
              <a:avLst>
                <a:gd name="adj" fmla="val 0"/>
              </a:avLst>
            </a:prstGeom>
            <a:solidFill>
              <a:srgbClr val="A7BB08"/>
            </a:solidFill>
            <a:ln w="9525">
              <a:solidFill>
                <a:schemeClr val="bg1"/>
              </a:solidFill>
              <a:round/>
              <a:headEnd/>
              <a:tailEnd/>
            </a:ln>
          </p:spPr>
          <p:txBody>
            <a:bodyPr wrap="none" anchor="ctr"/>
            <a:lstStyle/>
            <a:p>
              <a:pPr algn="ctr"/>
              <a:r>
                <a:rPr lang="en-US" sz="1200">
                  <a:solidFill>
                    <a:schemeClr val="bg1"/>
                  </a:solidFill>
                  <a:cs typeface="Arial" pitchFamily="34" charset="0"/>
                </a:rPr>
                <a:t>e500mc</a:t>
              </a:r>
              <a:r>
                <a:rPr lang="en-US" sz="1400">
                  <a:solidFill>
                    <a:schemeClr val="bg1"/>
                  </a:solidFill>
                  <a:cs typeface="Arial" pitchFamily="34" charset="0"/>
                </a:rPr>
                <a:t> </a:t>
              </a:r>
            </a:p>
            <a:p>
              <a:pPr algn="ctr"/>
              <a:r>
                <a:rPr lang="en-US" sz="1200">
                  <a:solidFill>
                    <a:schemeClr val="bg1"/>
                  </a:solidFill>
                  <a:cs typeface="Arial" pitchFamily="34" charset="0"/>
                </a:rPr>
                <a:t>Core</a:t>
              </a:r>
            </a:p>
            <a:p>
              <a:pPr algn="ctr"/>
              <a:endParaRPr lang="en-US" sz="1200">
                <a:solidFill>
                  <a:schemeClr val="bg1"/>
                </a:solidFill>
                <a:cs typeface="Arial" pitchFamily="34" charset="0"/>
              </a:endParaRPr>
            </a:p>
          </p:txBody>
        </p:sp>
        <p:sp>
          <p:nvSpPr>
            <p:cNvPr id="1605662" name="AutoShape 13"/>
            <p:cNvSpPr>
              <a:spLocks noChangeArrowheads="1"/>
            </p:cNvSpPr>
            <p:nvPr/>
          </p:nvSpPr>
          <p:spPr bwMode="auto">
            <a:xfrm>
              <a:off x="5327" y="2462"/>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63" name="AutoShape 14"/>
            <p:cNvSpPr>
              <a:spLocks noChangeArrowheads="1"/>
            </p:cNvSpPr>
            <p:nvPr/>
          </p:nvSpPr>
          <p:spPr bwMode="auto">
            <a:xfrm>
              <a:off x="5551" y="2460"/>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grpSp>
      <p:grpSp>
        <p:nvGrpSpPr>
          <p:cNvPr id="5" name="Group 31"/>
          <p:cNvGrpSpPr>
            <a:grpSpLocks/>
          </p:cNvGrpSpPr>
          <p:nvPr/>
        </p:nvGrpSpPr>
        <p:grpSpPr bwMode="auto">
          <a:xfrm>
            <a:off x="6825325" y="1328200"/>
            <a:ext cx="930275" cy="728663"/>
            <a:chOff x="5174" y="2138"/>
            <a:chExt cx="586" cy="459"/>
          </a:xfrm>
        </p:grpSpPr>
        <p:sp>
          <p:nvSpPr>
            <p:cNvPr id="1605665" name="AutoShape 13"/>
            <p:cNvSpPr>
              <a:spLocks noChangeArrowheads="1"/>
            </p:cNvSpPr>
            <p:nvPr/>
          </p:nvSpPr>
          <p:spPr bwMode="auto">
            <a:xfrm>
              <a:off x="5201" y="2140"/>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66" name="AutoShape 14"/>
            <p:cNvSpPr>
              <a:spLocks noChangeArrowheads="1"/>
            </p:cNvSpPr>
            <p:nvPr/>
          </p:nvSpPr>
          <p:spPr bwMode="auto">
            <a:xfrm>
              <a:off x="5425" y="2138"/>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67" name="AutoShape 13"/>
            <p:cNvSpPr>
              <a:spLocks noChangeArrowheads="1"/>
            </p:cNvSpPr>
            <p:nvPr/>
          </p:nvSpPr>
          <p:spPr bwMode="auto">
            <a:xfrm>
              <a:off x="5264" y="2301"/>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68" name="AutoShape 14"/>
            <p:cNvSpPr>
              <a:spLocks noChangeArrowheads="1"/>
            </p:cNvSpPr>
            <p:nvPr/>
          </p:nvSpPr>
          <p:spPr bwMode="auto">
            <a:xfrm>
              <a:off x="5488" y="2299"/>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69" name="AutoShape 11"/>
            <p:cNvSpPr>
              <a:spLocks noChangeArrowheads="1"/>
            </p:cNvSpPr>
            <p:nvPr/>
          </p:nvSpPr>
          <p:spPr bwMode="auto">
            <a:xfrm>
              <a:off x="5174" y="2139"/>
              <a:ext cx="181" cy="457"/>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L2$  </a:t>
              </a:r>
            </a:p>
          </p:txBody>
        </p:sp>
        <p:sp>
          <p:nvSpPr>
            <p:cNvPr id="1605670" name="AutoShape 12"/>
            <p:cNvSpPr>
              <a:spLocks noChangeArrowheads="1"/>
            </p:cNvSpPr>
            <p:nvPr/>
          </p:nvSpPr>
          <p:spPr bwMode="auto">
            <a:xfrm>
              <a:off x="5327" y="2139"/>
              <a:ext cx="428" cy="453"/>
            </a:xfrm>
            <a:prstGeom prst="roundRect">
              <a:avLst>
                <a:gd name="adj" fmla="val 0"/>
              </a:avLst>
            </a:prstGeom>
            <a:solidFill>
              <a:srgbClr val="A7BB08"/>
            </a:solidFill>
            <a:ln w="9525">
              <a:solidFill>
                <a:schemeClr val="bg1"/>
              </a:solidFill>
              <a:round/>
              <a:headEnd/>
              <a:tailEnd/>
            </a:ln>
          </p:spPr>
          <p:txBody>
            <a:bodyPr wrap="none" anchor="ctr"/>
            <a:lstStyle/>
            <a:p>
              <a:pPr algn="ctr"/>
              <a:r>
                <a:rPr lang="en-US" sz="1200">
                  <a:solidFill>
                    <a:schemeClr val="bg1"/>
                  </a:solidFill>
                  <a:cs typeface="Arial" pitchFamily="34" charset="0"/>
                </a:rPr>
                <a:t>e500mc</a:t>
              </a:r>
              <a:r>
                <a:rPr lang="en-US" sz="1400">
                  <a:solidFill>
                    <a:schemeClr val="bg1"/>
                  </a:solidFill>
                  <a:cs typeface="Arial" pitchFamily="34" charset="0"/>
                </a:rPr>
                <a:t> </a:t>
              </a:r>
            </a:p>
            <a:p>
              <a:pPr algn="ctr"/>
              <a:r>
                <a:rPr lang="en-US" sz="1200">
                  <a:solidFill>
                    <a:schemeClr val="bg1"/>
                  </a:solidFill>
                  <a:cs typeface="Arial" pitchFamily="34" charset="0"/>
                </a:rPr>
                <a:t>Core</a:t>
              </a:r>
            </a:p>
            <a:p>
              <a:pPr algn="ctr"/>
              <a:endParaRPr lang="en-US" sz="1200">
                <a:solidFill>
                  <a:schemeClr val="bg1"/>
                </a:solidFill>
                <a:cs typeface="Arial" pitchFamily="34" charset="0"/>
              </a:endParaRPr>
            </a:p>
          </p:txBody>
        </p:sp>
        <p:sp>
          <p:nvSpPr>
            <p:cNvPr id="1605671" name="AutoShape 13"/>
            <p:cNvSpPr>
              <a:spLocks noChangeArrowheads="1"/>
            </p:cNvSpPr>
            <p:nvPr/>
          </p:nvSpPr>
          <p:spPr bwMode="auto">
            <a:xfrm>
              <a:off x="5327" y="2462"/>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72" name="AutoShape 14"/>
            <p:cNvSpPr>
              <a:spLocks noChangeArrowheads="1"/>
            </p:cNvSpPr>
            <p:nvPr/>
          </p:nvSpPr>
          <p:spPr bwMode="auto">
            <a:xfrm>
              <a:off x="5551" y="2460"/>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grpSp>
      <p:grpSp>
        <p:nvGrpSpPr>
          <p:cNvPr id="6" name="Group 40"/>
          <p:cNvGrpSpPr>
            <a:grpSpLocks/>
          </p:cNvGrpSpPr>
          <p:nvPr/>
        </p:nvGrpSpPr>
        <p:grpSpPr bwMode="auto">
          <a:xfrm>
            <a:off x="6622125" y="1359950"/>
            <a:ext cx="930275" cy="728663"/>
            <a:chOff x="5174" y="2138"/>
            <a:chExt cx="586" cy="459"/>
          </a:xfrm>
        </p:grpSpPr>
        <p:sp>
          <p:nvSpPr>
            <p:cNvPr id="1605674" name="AutoShape 13"/>
            <p:cNvSpPr>
              <a:spLocks noChangeArrowheads="1"/>
            </p:cNvSpPr>
            <p:nvPr/>
          </p:nvSpPr>
          <p:spPr bwMode="auto">
            <a:xfrm>
              <a:off x="5201" y="2140"/>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75" name="AutoShape 14"/>
            <p:cNvSpPr>
              <a:spLocks noChangeArrowheads="1"/>
            </p:cNvSpPr>
            <p:nvPr/>
          </p:nvSpPr>
          <p:spPr bwMode="auto">
            <a:xfrm>
              <a:off x="5425" y="2138"/>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76" name="AutoShape 13"/>
            <p:cNvSpPr>
              <a:spLocks noChangeArrowheads="1"/>
            </p:cNvSpPr>
            <p:nvPr/>
          </p:nvSpPr>
          <p:spPr bwMode="auto">
            <a:xfrm>
              <a:off x="5264" y="2301"/>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77" name="AutoShape 14"/>
            <p:cNvSpPr>
              <a:spLocks noChangeArrowheads="1"/>
            </p:cNvSpPr>
            <p:nvPr/>
          </p:nvSpPr>
          <p:spPr bwMode="auto">
            <a:xfrm>
              <a:off x="5488" y="2299"/>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78" name="AutoShape 11"/>
            <p:cNvSpPr>
              <a:spLocks noChangeArrowheads="1"/>
            </p:cNvSpPr>
            <p:nvPr/>
          </p:nvSpPr>
          <p:spPr bwMode="auto">
            <a:xfrm>
              <a:off x="5174" y="2139"/>
              <a:ext cx="181" cy="457"/>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L2$  </a:t>
              </a:r>
            </a:p>
          </p:txBody>
        </p:sp>
        <p:sp>
          <p:nvSpPr>
            <p:cNvPr id="1605679" name="AutoShape 12"/>
            <p:cNvSpPr>
              <a:spLocks noChangeArrowheads="1"/>
            </p:cNvSpPr>
            <p:nvPr/>
          </p:nvSpPr>
          <p:spPr bwMode="auto">
            <a:xfrm>
              <a:off x="5327" y="2139"/>
              <a:ext cx="428" cy="453"/>
            </a:xfrm>
            <a:prstGeom prst="roundRect">
              <a:avLst>
                <a:gd name="adj" fmla="val 0"/>
              </a:avLst>
            </a:prstGeom>
            <a:solidFill>
              <a:srgbClr val="A7BB08"/>
            </a:solidFill>
            <a:ln w="9525">
              <a:solidFill>
                <a:schemeClr val="bg1"/>
              </a:solidFill>
              <a:round/>
              <a:headEnd/>
              <a:tailEnd/>
            </a:ln>
          </p:spPr>
          <p:txBody>
            <a:bodyPr wrap="none" anchor="ctr"/>
            <a:lstStyle/>
            <a:p>
              <a:pPr algn="ctr"/>
              <a:r>
                <a:rPr lang="en-US" sz="1200">
                  <a:solidFill>
                    <a:schemeClr val="bg1"/>
                  </a:solidFill>
                  <a:cs typeface="Arial" pitchFamily="34" charset="0"/>
                </a:rPr>
                <a:t>e500mc</a:t>
              </a:r>
              <a:r>
                <a:rPr lang="en-US" sz="1400">
                  <a:solidFill>
                    <a:schemeClr val="bg1"/>
                  </a:solidFill>
                  <a:cs typeface="Arial" pitchFamily="34" charset="0"/>
                </a:rPr>
                <a:t> </a:t>
              </a:r>
            </a:p>
            <a:p>
              <a:pPr algn="ctr"/>
              <a:r>
                <a:rPr lang="en-US" sz="1200">
                  <a:solidFill>
                    <a:schemeClr val="bg1"/>
                  </a:solidFill>
                  <a:cs typeface="Arial" pitchFamily="34" charset="0"/>
                </a:rPr>
                <a:t>Core</a:t>
              </a:r>
            </a:p>
            <a:p>
              <a:pPr algn="ctr"/>
              <a:endParaRPr lang="en-US" sz="1200">
                <a:solidFill>
                  <a:schemeClr val="bg1"/>
                </a:solidFill>
                <a:cs typeface="Arial" pitchFamily="34" charset="0"/>
              </a:endParaRPr>
            </a:p>
          </p:txBody>
        </p:sp>
        <p:sp>
          <p:nvSpPr>
            <p:cNvPr id="1605680" name="AutoShape 13"/>
            <p:cNvSpPr>
              <a:spLocks noChangeArrowheads="1"/>
            </p:cNvSpPr>
            <p:nvPr/>
          </p:nvSpPr>
          <p:spPr bwMode="auto">
            <a:xfrm>
              <a:off x="5327" y="2462"/>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81" name="AutoShape 14"/>
            <p:cNvSpPr>
              <a:spLocks noChangeArrowheads="1"/>
            </p:cNvSpPr>
            <p:nvPr/>
          </p:nvSpPr>
          <p:spPr bwMode="auto">
            <a:xfrm>
              <a:off x="5551" y="2460"/>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grpSp>
      <p:grpSp>
        <p:nvGrpSpPr>
          <p:cNvPr id="7" name="Group 49"/>
          <p:cNvGrpSpPr>
            <a:grpSpLocks/>
          </p:cNvGrpSpPr>
          <p:nvPr/>
        </p:nvGrpSpPr>
        <p:grpSpPr bwMode="auto">
          <a:xfrm>
            <a:off x="6418925" y="1394875"/>
            <a:ext cx="930275" cy="728663"/>
            <a:chOff x="5174" y="2138"/>
            <a:chExt cx="586" cy="459"/>
          </a:xfrm>
        </p:grpSpPr>
        <p:sp>
          <p:nvSpPr>
            <p:cNvPr id="1605683" name="AutoShape 13"/>
            <p:cNvSpPr>
              <a:spLocks noChangeArrowheads="1"/>
            </p:cNvSpPr>
            <p:nvPr/>
          </p:nvSpPr>
          <p:spPr bwMode="auto">
            <a:xfrm>
              <a:off x="5201" y="2140"/>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84" name="AutoShape 14"/>
            <p:cNvSpPr>
              <a:spLocks noChangeArrowheads="1"/>
            </p:cNvSpPr>
            <p:nvPr/>
          </p:nvSpPr>
          <p:spPr bwMode="auto">
            <a:xfrm>
              <a:off x="5425" y="2138"/>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85" name="AutoShape 13"/>
            <p:cNvSpPr>
              <a:spLocks noChangeArrowheads="1"/>
            </p:cNvSpPr>
            <p:nvPr/>
          </p:nvSpPr>
          <p:spPr bwMode="auto">
            <a:xfrm>
              <a:off x="5264" y="2301"/>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86" name="AutoShape 14"/>
            <p:cNvSpPr>
              <a:spLocks noChangeArrowheads="1"/>
            </p:cNvSpPr>
            <p:nvPr/>
          </p:nvSpPr>
          <p:spPr bwMode="auto">
            <a:xfrm>
              <a:off x="5488" y="2299"/>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87" name="AutoShape 11"/>
            <p:cNvSpPr>
              <a:spLocks noChangeArrowheads="1"/>
            </p:cNvSpPr>
            <p:nvPr/>
          </p:nvSpPr>
          <p:spPr bwMode="auto">
            <a:xfrm>
              <a:off x="5174" y="2139"/>
              <a:ext cx="181" cy="457"/>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L2$  </a:t>
              </a:r>
            </a:p>
          </p:txBody>
        </p:sp>
        <p:sp>
          <p:nvSpPr>
            <p:cNvPr id="1605688" name="AutoShape 12"/>
            <p:cNvSpPr>
              <a:spLocks noChangeArrowheads="1"/>
            </p:cNvSpPr>
            <p:nvPr/>
          </p:nvSpPr>
          <p:spPr bwMode="auto">
            <a:xfrm>
              <a:off x="5327" y="2139"/>
              <a:ext cx="428" cy="453"/>
            </a:xfrm>
            <a:prstGeom prst="roundRect">
              <a:avLst>
                <a:gd name="adj" fmla="val 0"/>
              </a:avLst>
            </a:prstGeom>
            <a:solidFill>
              <a:srgbClr val="A7BB08"/>
            </a:solidFill>
            <a:ln w="9525">
              <a:solidFill>
                <a:schemeClr val="bg1"/>
              </a:solidFill>
              <a:round/>
              <a:headEnd/>
              <a:tailEnd/>
            </a:ln>
          </p:spPr>
          <p:txBody>
            <a:bodyPr wrap="none" anchor="ctr"/>
            <a:lstStyle/>
            <a:p>
              <a:pPr algn="ctr"/>
              <a:r>
                <a:rPr lang="en-US" sz="1200">
                  <a:solidFill>
                    <a:schemeClr val="bg1"/>
                  </a:solidFill>
                  <a:cs typeface="Arial" pitchFamily="34" charset="0"/>
                </a:rPr>
                <a:t>e500mc</a:t>
              </a:r>
              <a:r>
                <a:rPr lang="en-US" sz="1400">
                  <a:solidFill>
                    <a:schemeClr val="bg1"/>
                  </a:solidFill>
                  <a:cs typeface="Arial" pitchFamily="34" charset="0"/>
                </a:rPr>
                <a:t> </a:t>
              </a:r>
            </a:p>
            <a:p>
              <a:pPr algn="ctr"/>
              <a:r>
                <a:rPr lang="en-US" sz="1200">
                  <a:solidFill>
                    <a:schemeClr val="bg1"/>
                  </a:solidFill>
                  <a:cs typeface="Arial" pitchFamily="34" charset="0"/>
                </a:rPr>
                <a:t>Core</a:t>
              </a:r>
            </a:p>
            <a:p>
              <a:pPr algn="ctr"/>
              <a:endParaRPr lang="en-US" sz="1200">
                <a:solidFill>
                  <a:schemeClr val="bg1"/>
                </a:solidFill>
                <a:cs typeface="Arial" pitchFamily="34" charset="0"/>
              </a:endParaRPr>
            </a:p>
          </p:txBody>
        </p:sp>
        <p:sp>
          <p:nvSpPr>
            <p:cNvPr id="1605689" name="AutoShape 13"/>
            <p:cNvSpPr>
              <a:spLocks noChangeArrowheads="1"/>
            </p:cNvSpPr>
            <p:nvPr/>
          </p:nvSpPr>
          <p:spPr bwMode="auto">
            <a:xfrm>
              <a:off x="5327" y="2462"/>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90" name="AutoShape 14"/>
            <p:cNvSpPr>
              <a:spLocks noChangeArrowheads="1"/>
            </p:cNvSpPr>
            <p:nvPr/>
          </p:nvSpPr>
          <p:spPr bwMode="auto">
            <a:xfrm>
              <a:off x="5551" y="2460"/>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grpSp>
      <p:grpSp>
        <p:nvGrpSpPr>
          <p:cNvPr id="8" name="Group 58"/>
          <p:cNvGrpSpPr>
            <a:grpSpLocks/>
          </p:cNvGrpSpPr>
          <p:nvPr/>
        </p:nvGrpSpPr>
        <p:grpSpPr bwMode="auto">
          <a:xfrm>
            <a:off x="6215725" y="1426625"/>
            <a:ext cx="930275" cy="728663"/>
            <a:chOff x="5174" y="2138"/>
            <a:chExt cx="586" cy="459"/>
          </a:xfrm>
        </p:grpSpPr>
        <p:sp>
          <p:nvSpPr>
            <p:cNvPr id="1605692" name="AutoShape 13"/>
            <p:cNvSpPr>
              <a:spLocks noChangeArrowheads="1"/>
            </p:cNvSpPr>
            <p:nvPr/>
          </p:nvSpPr>
          <p:spPr bwMode="auto">
            <a:xfrm>
              <a:off x="5201" y="2140"/>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93" name="AutoShape 14"/>
            <p:cNvSpPr>
              <a:spLocks noChangeArrowheads="1"/>
            </p:cNvSpPr>
            <p:nvPr/>
          </p:nvSpPr>
          <p:spPr bwMode="auto">
            <a:xfrm>
              <a:off x="5425" y="2138"/>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94" name="AutoShape 13"/>
            <p:cNvSpPr>
              <a:spLocks noChangeArrowheads="1"/>
            </p:cNvSpPr>
            <p:nvPr/>
          </p:nvSpPr>
          <p:spPr bwMode="auto">
            <a:xfrm>
              <a:off x="5264" y="2301"/>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95" name="AutoShape 14"/>
            <p:cNvSpPr>
              <a:spLocks noChangeArrowheads="1"/>
            </p:cNvSpPr>
            <p:nvPr/>
          </p:nvSpPr>
          <p:spPr bwMode="auto">
            <a:xfrm>
              <a:off x="5488" y="2299"/>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696" name="AutoShape 11"/>
            <p:cNvSpPr>
              <a:spLocks noChangeArrowheads="1"/>
            </p:cNvSpPr>
            <p:nvPr/>
          </p:nvSpPr>
          <p:spPr bwMode="auto">
            <a:xfrm>
              <a:off x="5174" y="2139"/>
              <a:ext cx="181" cy="457"/>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L2$  </a:t>
              </a:r>
            </a:p>
          </p:txBody>
        </p:sp>
        <p:sp>
          <p:nvSpPr>
            <p:cNvPr id="1605697" name="AutoShape 12"/>
            <p:cNvSpPr>
              <a:spLocks noChangeArrowheads="1"/>
            </p:cNvSpPr>
            <p:nvPr/>
          </p:nvSpPr>
          <p:spPr bwMode="auto">
            <a:xfrm>
              <a:off x="5327" y="2139"/>
              <a:ext cx="428" cy="453"/>
            </a:xfrm>
            <a:prstGeom prst="roundRect">
              <a:avLst>
                <a:gd name="adj" fmla="val 0"/>
              </a:avLst>
            </a:prstGeom>
            <a:solidFill>
              <a:srgbClr val="A7BB08"/>
            </a:solidFill>
            <a:ln w="9525">
              <a:solidFill>
                <a:schemeClr val="bg1"/>
              </a:solidFill>
              <a:round/>
              <a:headEnd/>
              <a:tailEnd/>
            </a:ln>
          </p:spPr>
          <p:txBody>
            <a:bodyPr wrap="none" anchor="ctr"/>
            <a:lstStyle/>
            <a:p>
              <a:pPr algn="ctr"/>
              <a:r>
                <a:rPr lang="en-US" sz="1200">
                  <a:solidFill>
                    <a:schemeClr val="bg1"/>
                  </a:solidFill>
                  <a:cs typeface="Arial" pitchFamily="34" charset="0"/>
                </a:rPr>
                <a:t>e500mc</a:t>
              </a:r>
              <a:r>
                <a:rPr lang="en-US" sz="1400">
                  <a:solidFill>
                    <a:schemeClr val="bg1"/>
                  </a:solidFill>
                  <a:cs typeface="Arial" pitchFamily="34" charset="0"/>
                </a:rPr>
                <a:t> </a:t>
              </a:r>
            </a:p>
            <a:p>
              <a:pPr algn="ctr"/>
              <a:r>
                <a:rPr lang="en-US" sz="1200">
                  <a:solidFill>
                    <a:schemeClr val="bg1"/>
                  </a:solidFill>
                  <a:cs typeface="Arial" pitchFamily="34" charset="0"/>
                </a:rPr>
                <a:t>Core</a:t>
              </a:r>
            </a:p>
            <a:p>
              <a:pPr algn="ctr"/>
              <a:endParaRPr lang="en-US" sz="1200">
                <a:solidFill>
                  <a:schemeClr val="bg1"/>
                </a:solidFill>
                <a:cs typeface="Arial" pitchFamily="34" charset="0"/>
              </a:endParaRPr>
            </a:p>
          </p:txBody>
        </p:sp>
        <p:sp>
          <p:nvSpPr>
            <p:cNvPr id="1605698" name="AutoShape 13"/>
            <p:cNvSpPr>
              <a:spLocks noChangeArrowheads="1"/>
            </p:cNvSpPr>
            <p:nvPr/>
          </p:nvSpPr>
          <p:spPr bwMode="auto">
            <a:xfrm>
              <a:off x="5327" y="2462"/>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699" name="AutoShape 14"/>
            <p:cNvSpPr>
              <a:spLocks noChangeArrowheads="1"/>
            </p:cNvSpPr>
            <p:nvPr/>
          </p:nvSpPr>
          <p:spPr bwMode="auto">
            <a:xfrm>
              <a:off x="5551" y="2460"/>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grpSp>
      <p:sp>
        <p:nvSpPr>
          <p:cNvPr id="1605700" name="Rectangle 30"/>
          <p:cNvSpPr>
            <a:spLocks noChangeArrowheads="1"/>
          </p:cNvSpPr>
          <p:nvPr/>
        </p:nvSpPr>
        <p:spPr bwMode="auto">
          <a:xfrm>
            <a:off x="5648988" y="5476100"/>
            <a:ext cx="3060700" cy="406400"/>
          </a:xfrm>
          <a:prstGeom prst="rect">
            <a:avLst/>
          </a:prstGeom>
          <a:solidFill>
            <a:schemeClr val="bg1"/>
          </a:solidFill>
          <a:ln w="9525">
            <a:solidFill>
              <a:schemeClr val="tx1"/>
            </a:solidFill>
            <a:miter lim="800000"/>
            <a:headEnd/>
            <a:tailEnd/>
          </a:ln>
        </p:spPr>
        <p:txBody>
          <a:bodyPr/>
          <a:lstStyle/>
          <a:p>
            <a:pPr algn="ctr"/>
            <a:r>
              <a:rPr lang="en-US" sz="1200" b="1">
                <a:cs typeface="Arial" pitchFamily="34" charset="0"/>
              </a:rPr>
              <a:t>18 Lanes SERDES</a:t>
            </a:r>
          </a:p>
        </p:txBody>
      </p:sp>
      <p:sp>
        <p:nvSpPr>
          <p:cNvPr id="1605701" name="Rectangle 51"/>
          <p:cNvSpPr>
            <a:spLocks noChangeArrowheads="1"/>
          </p:cNvSpPr>
          <p:nvPr/>
        </p:nvSpPr>
        <p:spPr bwMode="auto">
          <a:xfrm>
            <a:off x="5695025" y="2364838"/>
            <a:ext cx="2740025" cy="519112"/>
          </a:xfrm>
          <a:prstGeom prst="rect">
            <a:avLst/>
          </a:prstGeom>
          <a:solidFill>
            <a:srgbClr val="A7D9E7"/>
          </a:solidFill>
          <a:ln w="9525">
            <a:solidFill>
              <a:schemeClr val="bg1"/>
            </a:solidFill>
            <a:miter lim="800000"/>
            <a:headEnd/>
            <a:tailEnd/>
          </a:ln>
        </p:spPr>
        <p:txBody>
          <a:bodyPr/>
          <a:lstStyle/>
          <a:p>
            <a:pPr algn="ctr" eaLnBrk="0" hangingPunct="0"/>
            <a:r>
              <a:rPr lang="en-US" sz="1500">
                <a:solidFill>
                  <a:srgbClr val="000000"/>
                </a:solidFill>
                <a:latin typeface="Helvetica" pitchFamily="34" charset="0"/>
                <a:cs typeface="Arial" pitchFamily="34" charset="0"/>
              </a:rPr>
              <a:t>CoreNet™</a:t>
            </a:r>
            <a:endParaRPr lang="en-US" sz="2800">
              <a:latin typeface="Helvetica" pitchFamily="34" charset="0"/>
              <a:cs typeface="Arial" pitchFamily="34" charset="0"/>
            </a:endParaRPr>
          </a:p>
          <a:p>
            <a:pPr algn="ctr"/>
            <a:r>
              <a:rPr lang="en-US" sz="1300">
                <a:solidFill>
                  <a:srgbClr val="000000"/>
                </a:solidFill>
                <a:latin typeface="Helvetica" pitchFamily="34" charset="0"/>
                <a:cs typeface="Arial" pitchFamily="34" charset="0"/>
              </a:rPr>
              <a:t>Coherency Fabric</a:t>
            </a:r>
          </a:p>
        </p:txBody>
      </p:sp>
      <p:sp>
        <p:nvSpPr>
          <p:cNvPr id="1605702" name="Line 74"/>
          <p:cNvSpPr>
            <a:spLocks noChangeShapeType="1"/>
          </p:cNvSpPr>
          <p:nvPr/>
        </p:nvSpPr>
        <p:spPr bwMode="auto">
          <a:xfrm flipH="1">
            <a:off x="8242076" y="2883950"/>
            <a:ext cx="5649" cy="1730746"/>
          </a:xfrm>
          <a:prstGeom prst="line">
            <a:avLst/>
          </a:prstGeom>
          <a:noFill/>
          <a:ln w="9525">
            <a:solidFill>
              <a:schemeClr val="tx1"/>
            </a:solidFill>
            <a:round/>
            <a:headEnd type="stealth" w="med" len="lg"/>
            <a:tailEnd type="stealth" w="med" len="lg"/>
          </a:ln>
        </p:spPr>
        <p:txBody>
          <a:bodyPr wrap="none" anchor="ctr"/>
          <a:lstStyle/>
          <a:p>
            <a:endParaRPr lang="en-US"/>
          </a:p>
        </p:txBody>
      </p:sp>
      <p:sp>
        <p:nvSpPr>
          <p:cNvPr id="1605707" name="Rectangle 77"/>
          <p:cNvSpPr>
            <a:spLocks noChangeArrowheads="1"/>
          </p:cNvSpPr>
          <p:nvPr/>
        </p:nvSpPr>
        <p:spPr bwMode="auto">
          <a:xfrm rot="5400000">
            <a:off x="6811037" y="3304401"/>
            <a:ext cx="504825" cy="1943100"/>
          </a:xfrm>
          <a:prstGeom prst="rect">
            <a:avLst/>
          </a:prstGeom>
          <a:solidFill>
            <a:srgbClr val="A4D2E2"/>
          </a:solidFill>
          <a:ln w="3175" algn="ctr">
            <a:noFill/>
            <a:miter lim="800000"/>
            <a:headEnd/>
            <a:tailEnd/>
          </a:ln>
        </p:spPr>
        <p:txBody>
          <a:bodyPr rot="10800000" vert="eaVert" wrap="none" tIns="91440" bIns="91440" anchor="ctr"/>
          <a:lstStyle/>
          <a:p>
            <a:pPr defTabSz="882650" eaLnBrk="0" hangingPunct="0"/>
            <a:endParaRPr lang="en-US" sz="1200">
              <a:latin typeface="Script MT Bold" pitchFamily="66" charset="0"/>
              <a:cs typeface="Arial" pitchFamily="34" charset="0"/>
            </a:endParaRPr>
          </a:p>
        </p:txBody>
      </p:sp>
      <p:sp>
        <p:nvSpPr>
          <p:cNvPr id="1605708" name="Rectangle 83"/>
          <p:cNvSpPr>
            <a:spLocks noChangeArrowheads="1"/>
          </p:cNvSpPr>
          <p:nvPr/>
        </p:nvSpPr>
        <p:spPr bwMode="auto">
          <a:xfrm>
            <a:off x="7487313" y="4082275"/>
            <a:ext cx="476250" cy="374650"/>
          </a:xfrm>
          <a:prstGeom prst="rect">
            <a:avLst/>
          </a:prstGeom>
          <a:solidFill>
            <a:srgbClr val="A4D2E2"/>
          </a:solidFill>
          <a:ln w="19050">
            <a:solidFill>
              <a:schemeClr val="bg1"/>
            </a:solidFill>
            <a:miter lim="800000"/>
            <a:headEnd/>
            <a:tailEnd/>
          </a:ln>
        </p:spPr>
        <p:txBody>
          <a:bodyPr lIns="45720" rIns="45720" anchorCtr="1"/>
          <a:lstStyle/>
          <a:p>
            <a:pPr algn="ctr"/>
            <a:r>
              <a:rPr lang="en-US" sz="1000">
                <a:cs typeface="Arial" pitchFamily="34" charset="0"/>
              </a:rPr>
              <a:t>Buffer</a:t>
            </a:r>
          </a:p>
          <a:p>
            <a:pPr algn="ctr"/>
            <a:r>
              <a:rPr lang="en-US" sz="1000">
                <a:cs typeface="Arial" pitchFamily="34" charset="0"/>
              </a:rPr>
              <a:t>Mgr</a:t>
            </a:r>
          </a:p>
        </p:txBody>
      </p:sp>
      <p:sp>
        <p:nvSpPr>
          <p:cNvPr id="1605709" name="Line 90"/>
          <p:cNvSpPr>
            <a:spLocks noChangeShapeType="1"/>
          </p:cNvSpPr>
          <p:nvPr/>
        </p:nvSpPr>
        <p:spPr bwMode="auto">
          <a:xfrm>
            <a:off x="7419050" y="2879188"/>
            <a:ext cx="15504" cy="251093"/>
          </a:xfrm>
          <a:prstGeom prst="line">
            <a:avLst/>
          </a:prstGeom>
          <a:noFill/>
          <a:ln w="9525">
            <a:solidFill>
              <a:schemeClr val="tx1"/>
            </a:solidFill>
            <a:round/>
            <a:headEnd type="stealth" w="med" len="lg"/>
            <a:tailEnd type="stealth" w="med" len="lg"/>
          </a:ln>
        </p:spPr>
        <p:txBody>
          <a:bodyPr wrap="none" anchor="ctr"/>
          <a:lstStyle/>
          <a:p>
            <a:endParaRPr lang="en-US"/>
          </a:p>
        </p:txBody>
      </p:sp>
      <p:grpSp>
        <p:nvGrpSpPr>
          <p:cNvPr id="10" name="Group 77"/>
          <p:cNvGrpSpPr>
            <a:grpSpLocks/>
          </p:cNvGrpSpPr>
          <p:nvPr/>
        </p:nvGrpSpPr>
        <p:grpSpPr bwMode="auto">
          <a:xfrm>
            <a:off x="5601363" y="4598213"/>
            <a:ext cx="957262" cy="901700"/>
            <a:chOff x="2419" y="2677"/>
            <a:chExt cx="603" cy="568"/>
          </a:xfrm>
        </p:grpSpPr>
        <p:sp>
          <p:nvSpPr>
            <p:cNvPr id="1605711" name="Rectangle 11"/>
            <p:cNvSpPr>
              <a:spLocks noChangeArrowheads="1"/>
            </p:cNvSpPr>
            <p:nvPr/>
          </p:nvSpPr>
          <p:spPr bwMode="auto">
            <a:xfrm rot="5400000">
              <a:off x="2533" y="2573"/>
              <a:ext cx="378" cy="601"/>
            </a:xfrm>
            <a:prstGeom prst="rect">
              <a:avLst/>
            </a:prstGeom>
            <a:solidFill>
              <a:srgbClr val="DAC793"/>
            </a:solidFill>
            <a:ln w="3175" algn="ctr">
              <a:noFill/>
              <a:miter lim="800000"/>
              <a:headEnd/>
              <a:tailEnd/>
            </a:ln>
          </p:spPr>
          <p:txBody>
            <a:bodyPr wrap="none" lIns="88900" tIns="44450" rIns="88900" bIns="44450" anchor="ctr"/>
            <a:lstStyle/>
            <a:p>
              <a:pPr algn="ctr" defTabSz="882650" eaLnBrk="0" hangingPunct="0"/>
              <a:endParaRPr lang="en-US" sz="1200" b="1">
                <a:solidFill>
                  <a:schemeClr val="bg1"/>
                </a:solidFill>
                <a:latin typeface="Script MT Bold" pitchFamily="66" charset="0"/>
                <a:cs typeface="Arial" pitchFamily="34" charset="0"/>
              </a:endParaRPr>
            </a:p>
          </p:txBody>
        </p:sp>
        <p:sp>
          <p:nvSpPr>
            <p:cNvPr id="1605712" name="Text Box 12"/>
            <p:cNvSpPr txBox="1">
              <a:spLocks noChangeArrowheads="1"/>
            </p:cNvSpPr>
            <p:nvPr/>
          </p:nvSpPr>
          <p:spPr bwMode="auto">
            <a:xfrm>
              <a:off x="2419" y="2677"/>
              <a:ext cx="591" cy="133"/>
            </a:xfrm>
            <a:prstGeom prst="rect">
              <a:avLst/>
            </a:prstGeom>
            <a:noFill/>
            <a:ln w="3175" algn="ctr">
              <a:noFill/>
              <a:miter lim="800000"/>
              <a:headEnd/>
              <a:tailEnd/>
            </a:ln>
          </p:spPr>
          <p:txBody>
            <a:bodyPr lIns="88900" tIns="44450" rIns="88900" bIns="44450">
              <a:spAutoFit/>
            </a:bodyPr>
            <a:lstStyle/>
            <a:p>
              <a:pPr defTabSz="882650" eaLnBrk="0" hangingPunct="0"/>
              <a:r>
                <a:rPr lang="en-US" sz="800" b="1" dirty="0">
                  <a:latin typeface="Helvetica" pitchFamily="34" charset="0"/>
                  <a:cs typeface="Arial" pitchFamily="34" charset="0"/>
                </a:rPr>
                <a:t>Frame Manager</a:t>
              </a:r>
            </a:p>
          </p:txBody>
        </p:sp>
        <p:sp>
          <p:nvSpPr>
            <p:cNvPr id="1605713" name="Line 91"/>
            <p:cNvSpPr>
              <a:spLocks noChangeShapeType="1"/>
            </p:cNvSpPr>
            <p:nvPr/>
          </p:nvSpPr>
          <p:spPr bwMode="auto">
            <a:xfrm>
              <a:off x="2730" y="2830"/>
              <a:ext cx="4" cy="410"/>
            </a:xfrm>
            <a:prstGeom prst="line">
              <a:avLst/>
            </a:prstGeom>
            <a:noFill/>
            <a:ln w="9525">
              <a:solidFill>
                <a:schemeClr val="tx1"/>
              </a:solidFill>
              <a:round/>
              <a:headEnd/>
              <a:tailEnd type="stealth" w="med" len="lg"/>
            </a:ln>
          </p:spPr>
          <p:txBody>
            <a:bodyPr wrap="none" anchor="ctr"/>
            <a:lstStyle/>
            <a:p>
              <a:endParaRPr lang="en-US"/>
            </a:p>
          </p:txBody>
        </p:sp>
        <p:sp>
          <p:nvSpPr>
            <p:cNvPr id="1605714" name="Line 92"/>
            <p:cNvSpPr>
              <a:spLocks noChangeShapeType="1"/>
            </p:cNvSpPr>
            <p:nvPr/>
          </p:nvSpPr>
          <p:spPr bwMode="auto">
            <a:xfrm>
              <a:off x="2896" y="2821"/>
              <a:ext cx="2" cy="424"/>
            </a:xfrm>
            <a:prstGeom prst="line">
              <a:avLst/>
            </a:prstGeom>
            <a:noFill/>
            <a:ln w="9525">
              <a:solidFill>
                <a:schemeClr val="tx1"/>
              </a:solidFill>
              <a:round/>
              <a:headEnd/>
              <a:tailEnd type="stealth" w="med" len="lg"/>
            </a:ln>
          </p:spPr>
          <p:txBody>
            <a:bodyPr wrap="none" anchor="ctr"/>
            <a:lstStyle/>
            <a:p>
              <a:endParaRPr lang="en-US"/>
            </a:p>
          </p:txBody>
        </p:sp>
        <p:sp>
          <p:nvSpPr>
            <p:cNvPr id="1605715" name="Line 93"/>
            <p:cNvSpPr>
              <a:spLocks noChangeShapeType="1"/>
            </p:cNvSpPr>
            <p:nvPr/>
          </p:nvSpPr>
          <p:spPr bwMode="auto">
            <a:xfrm>
              <a:off x="2517" y="2813"/>
              <a:ext cx="0" cy="430"/>
            </a:xfrm>
            <a:prstGeom prst="line">
              <a:avLst/>
            </a:prstGeom>
            <a:noFill/>
            <a:ln w="9525">
              <a:solidFill>
                <a:schemeClr val="tx1"/>
              </a:solidFill>
              <a:round/>
              <a:headEnd/>
              <a:tailEnd type="stealth" w="med" len="lg"/>
            </a:ln>
          </p:spPr>
          <p:txBody>
            <a:bodyPr wrap="none" anchor="ctr"/>
            <a:lstStyle/>
            <a:p>
              <a:endParaRPr lang="en-US"/>
            </a:p>
          </p:txBody>
        </p:sp>
        <p:sp>
          <p:nvSpPr>
            <p:cNvPr id="1605716" name="Rectangle 94"/>
            <p:cNvSpPr>
              <a:spLocks noChangeArrowheads="1"/>
            </p:cNvSpPr>
            <p:nvPr/>
          </p:nvSpPr>
          <p:spPr bwMode="auto">
            <a:xfrm>
              <a:off x="2638" y="2802"/>
              <a:ext cx="171" cy="88"/>
            </a:xfrm>
            <a:prstGeom prst="rect">
              <a:avLst/>
            </a:prstGeom>
            <a:solidFill>
              <a:srgbClr val="F4EDDC"/>
            </a:solidFill>
            <a:ln w="3175" algn="ctr">
              <a:solidFill>
                <a:schemeClr val="hlink"/>
              </a:solidFill>
              <a:miter lim="800000"/>
              <a:headEnd/>
              <a:tailEnd/>
            </a:ln>
          </p:spPr>
          <p:txBody>
            <a:bodyPr wrap="none" lIns="88900" tIns="44450" rIns="88900" bIns="44450" anchor="ctr"/>
            <a:lstStyle/>
            <a:p>
              <a:pPr algn="ctr" defTabSz="882650" eaLnBrk="0" hangingPunct="0">
                <a:lnSpc>
                  <a:spcPct val="80000"/>
                </a:lnSpc>
              </a:pPr>
              <a:r>
                <a:rPr lang="en-US" sz="800" b="1">
                  <a:latin typeface="Helvetica" pitchFamily="34" charset="0"/>
                  <a:cs typeface="Arial" pitchFamily="34" charset="0"/>
                </a:rPr>
                <a:t>1GE</a:t>
              </a:r>
            </a:p>
          </p:txBody>
        </p:sp>
        <p:sp>
          <p:nvSpPr>
            <p:cNvPr id="1605717" name="Rectangle 95"/>
            <p:cNvSpPr>
              <a:spLocks noChangeArrowheads="1"/>
            </p:cNvSpPr>
            <p:nvPr/>
          </p:nvSpPr>
          <p:spPr bwMode="auto">
            <a:xfrm>
              <a:off x="2826" y="2801"/>
              <a:ext cx="171" cy="88"/>
            </a:xfrm>
            <a:prstGeom prst="rect">
              <a:avLst/>
            </a:prstGeom>
            <a:solidFill>
              <a:srgbClr val="F4EDDC"/>
            </a:solidFill>
            <a:ln w="3175" algn="ctr">
              <a:solidFill>
                <a:schemeClr val="hlink"/>
              </a:solidFill>
              <a:miter lim="800000"/>
              <a:headEnd/>
              <a:tailEnd/>
            </a:ln>
          </p:spPr>
          <p:txBody>
            <a:bodyPr wrap="none" lIns="88900" tIns="44450" rIns="88900" bIns="44450" anchor="ctr"/>
            <a:lstStyle/>
            <a:p>
              <a:pPr algn="ctr" defTabSz="882650" eaLnBrk="0" hangingPunct="0">
                <a:lnSpc>
                  <a:spcPct val="80000"/>
                </a:lnSpc>
              </a:pPr>
              <a:r>
                <a:rPr lang="en-US" sz="800" b="1">
                  <a:latin typeface="Helvetica" pitchFamily="34" charset="0"/>
                  <a:cs typeface="Arial" pitchFamily="34" charset="0"/>
                </a:rPr>
                <a:t>1GE</a:t>
              </a:r>
            </a:p>
          </p:txBody>
        </p:sp>
        <p:sp>
          <p:nvSpPr>
            <p:cNvPr id="1605718" name="Rectangle 96"/>
            <p:cNvSpPr>
              <a:spLocks noChangeArrowheads="1"/>
            </p:cNvSpPr>
            <p:nvPr/>
          </p:nvSpPr>
          <p:spPr bwMode="auto">
            <a:xfrm>
              <a:off x="2638" y="2949"/>
              <a:ext cx="171" cy="88"/>
            </a:xfrm>
            <a:prstGeom prst="rect">
              <a:avLst/>
            </a:prstGeom>
            <a:solidFill>
              <a:srgbClr val="F4EDDC"/>
            </a:solidFill>
            <a:ln w="3175" algn="ctr">
              <a:solidFill>
                <a:schemeClr val="hlink"/>
              </a:solidFill>
              <a:miter lim="800000"/>
              <a:headEnd/>
              <a:tailEnd/>
            </a:ln>
          </p:spPr>
          <p:txBody>
            <a:bodyPr wrap="none" lIns="88900" tIns="44450" rIns="88900" bIns="44450" anchor="ctr"/>
            <a:lstStyle/>
            <a:p>
              <a:pPr algn="ctr" defTabSz="882650" eaLnBrk="0" hangingPunct="0">
                <a:lnSpc>
                  <a:spcPct val="80000"/>
                </a:lnSpc>
              </a:pPr>
              <a:r>
                <a:rPr lang="en-US" sz="800" b="1">
                  <a:latin typeface="Helvetica" pitchFamily="34" charset="0"/>
                  <a:cs typeface="Arial" pitchFamily="34" charset="0"/>
                </a:rPr>
                <a:t>1GE</a:t>
              </a:r>
            </a:p>
          </p:txBody>
        </p:sp>
        <p:sp>
          <p:nvSpPr>
            <p:cNvPr id="1605719" name="Rectangle 97"/>
            <p:cNvSpPr>
              <a:spLocks noChangeArrowheads="1"/>
            </p:cNvSpPr>
            <p:nvPr/>
          </p:nvSpPr>
          <p:spPr bwMode="auto">
            <a:xfrm>
              <a:off x="2826" y="2948"/>
              <a:ext cx="171" cy="88"/>
            </a:xfrm>
            <a:prstGeom prst="rect">
              <a:avLst/>
            </a:prstGeom>
            <a:solidFill>
              <a:srgbClr val="F4EDDC"/>
            </a:solidFill>
            <a:ln w="3175" algn="ctr">
              <a:solidFill>
                <a:schemeClr val="hlink"/>
              </a:solidFill>
              <a:miter lim="800000"/>
              <a:headEnd/>
              <a:tailEnd/>
            </a:ln>
          </p:spPr>
          <p:txBody>
            <a:bodyPr wrap="none" lIns="88900" tIns="44450" rIns="88900" bIns="44450" anchor="ctr"/>
            <a:lstStyle/>
            <a:p>
              <a:pPr algn="ctr" defTabSz="882650" eaLnBrk="0" hangingPunct="0">
                <a:lnSpc>
                  <a:spcPct val="80000"/>
                </a:lnSpc>
              </a:pPr>
              <a:r>
                <a:rPr lang="en-US" sz="800" b="1">
                  <a:latin typeface="Helvetica" pitchFamily="34" charset="0"/>
                  <a:cs typeface="Arial" pitchFamily="34" charset="0"/>
                </a:rPr>
                <a:t>1GE</a:t>
              </a:r>
            </a:p>
          </p:txBody>
        </p:sp>
        <p:sp>
          <p:nvSpPr>
            <p:cNvPr id="1605720" name="Rectangle 98"/>
            <p:cNvSpPr>
              <a:spLocks noChangeArrowheads="1"/>
            </p:cNvSpPr>
            <p:nvPr/>
          </p:nvSpPr>
          <p:spPr bwMode="auto">
            <a:xfrm>
              <a:off x="2439" y="2799"/>
              <a:ext cx="171" cy="240"/>
            </a:xfrm>
            <a:prstGeom prst="rect">
              <a:avLst/>
            </a:prstGeom>
            <a:solidFill>
              <a:srgbClr val="F4EDDC"/>
            </a:solidFill>
            <a:ln w="3175" algn="ctr">
              <a:solidFill>
                <a:schemeClr val="hlink"/>
              </a:solidFill>
              <a:miter lim="800000"/>
              <a:headEnd/>
              <a:tailEnd/>
            </a:ln>
          </p:spPr>
          <p:txBody>
            <a:bodyPr wrap="none" lIns="88900" tIns="44450" rIns="88900" bIns="44450" anchor="ctr"/>
            <a:lstStyle/>
            <a:p>
              <a:pPr algn="ctr" defTabSz="882650" eaLnBrk="0" hangingPunct="0">
                <a:lnSpc>
                  <a:spcPct val="80000"/>
                </a:lnSpc>
              </a:pPr>
              <a:r>
                <a:rPr lang="en-US" sz="800" b="1">
                  <a:latin typeface="Helvetica" pitchFamily="34" charset="0"/>
                  <a:cs typeface="Arial" pitchFamily="34" charset="0"/>
                </a:rPr>
                <a:t>10GE</a:t>
              </a:r>
            </a:p>
          </p:txBody>
        </p:sp>
      </p:grpSp>
      <p:sp>
        <p:nvSpPr>
          <p:cNvPr id="1605721" name="Line 102"/>
          <p:cNvSpPr>
            <a:spLocks noChangeShapeType="1"/>
          </p:cNvSpPr>
          <p:nvPr/>
        </p:nvSpPr>
        <p:spPr bwMode="auto">
          <a:xfrm>
            <a:off x="6720550" y="2883950"/>
            <a:ext cx="13360" cy="246331"/>
          </a:xfrm>
          <a:prstGeom prst="line">
            <a:avLst/>
          </a:prstGeom>
          <a:noFill/>
          <a:ln w="9525">
            <a:solidFill>
              <a:schemeClr val="tx1"/>
            </a:solidFill>
            <a:round/>
            <a:headEnd type="stealth" w="med" len="lg"/>
            <a:tailEnd type="stealth" w="med" len="lg"/>
          </a:ln>
        </p:spPr>
        <p:txBody>
          <a:bodyPr wrap="none" anchor="ctr"/>
          <a:lstStyle/>
          <a:p>
            <a:endParaRPr lang="en-US"/>
          </a:p>
        </p:txBody>
      </p:sp>
      <p:sp>
        <p:nvSpPr>
          <p:cNvPr id="1605722" name="Line 116"/>
          <p:cNvSpPr>
            <a:spLocks noChangeShapeType="1"/>
          </p:cNvSpPr>
          <p:nvPr/>
        </p:nvSpPr>
        <p:spPr bwMode="auto">
          <a:xfrm flipH="1">
            <a:off x="5819510" y="2877601"/>
            <a:ext cx="928" cy="1737096"/>
          </a:xfrm>
          <a:prstGeom prst="line">
            <a:avLst/>
          </a:prstGeom>
          <a:noFill/>
          <a:ln w="9525">
            <a:solidFill>
              <a:schemeClr val="tx1"/>
            </a:solidFill>
            <a:round/>
            <a:headEnd type="stealth" w="med" len="lg"/>
            <a:tailEnd type="stealth" w="med" len="lg"/>
          </a:ln>
        </p:spPr>
        <p:txBody>
          <a:bodyPr wrap="none" anchor="ctr"/>
          <a:lstStyle/>
          <a:p>
            <a:endParaRPr lang="en-US"/>
          </a:p>
        </p:txBody>
      </p:sp>
      <p:grpSp>
        <p:nvGrpSpPr>
          <p:cNvPr id="11" name="Group 90"/>
          <p:cNvGrpSpPr>
            <a:grpSpLocks/>
          </p:cNvGrpSpPr>
          <p:nvPr/>
        </p:nvGrpSpPr>
        <p:grpSpPr bwMode="auto">
          <a:xfrm>
            <a:off x="7747663" y="4599800"/>
            <a:ext cx="957262" cy="901700"/>
            <a:chOff x="2419" y="2677"/>
            <a:chExt cx="603" cy="568"/>
          </a:xfrm>
        </p:grpSpPr>
        <p:sp>
          <p:nvSpPr>
            <p:cNvPr id="1605724" name="Rectangle 11"/>
            <p:cNvSpPr>
              <a:spLocks noChangeArrowheads="1"/>
            </p:cNvSpPr>
            <p:nvPr/>
          </p:nvSpPr>
          <p:spPr bwMode="auto">
            <a:xfrm rot="5400000">
              <a:off x="2533" y="2573"/>
              <a:ext cx="378" cy="601"/>
            </a:xfrm>
            <a:prstGeom prst="rect">
              <a:avLst/>
            </a:prstGeom>
            <a:solidFill>
              <a:srgbClr val="DAC793"/>
            </a:solidFill>
            <a:ln w="3175" algn="ctr">
              <a:noFill/>
              <a:miter lim="800000"/>
              <a:headEnd/>
              <a:tailEnd/>
            </a:ln>
          </p:spPr>
          <p:txBody>
            <a:bodyPr wrap="none" lIns="88900" tIns="44450" rIns="88900" bIns="44450" anchor="ctr"/>
            <a:lstStyle/>
            <a:p>
              <a:pPr algn="ctr" defTabSz="882650" eaLnBrk="0" hangingPunct="0"/>
              <a:endParaRPr lang="en-US" sz="1200" b="1">
                <a:solidFill>
                  <a:schemeClr val="bg1"/>
                </a:solidFill>
                <a:latin typeface="Script MT Bold" pitchFamily="66" charset="0"/>
                <a:cs typeface="Arial" pitchFamily="34" charset="0"/>
              </a:endParaRPr>
            </a:p>
          </p:txBody>
        </p:sp>
        <p:sp>
          <p:nvSpPr>
            <p:cNvPr id="1605725" name="Text Box 12"/>
            <p:cNvSpPr txBox="1">
              <a:spLocks noChangeArrowheads="1"/>
            </p:cNvSpPr>
            <p:nvPr/>
          </p:nvSpPr>
          <p:spPr bwMode="auto">
            <a:xfrm>
              <a:off x="2419" y="2677"/>
              <a:ext cx="591" cy="133"/>
            </a:xfrm>
            <a:prstGeom prst="rect">
              <a:avLst/>
            </a:prstGeom>
            <a:noFill/>
            <a:ln w="3175" algn="ctr">
              <a:noFill/>
              <a:miter lim="800000"/>
              <a:headEnd/>
              <a:tailEnd/>
            </a:ln>
          </p:spPr>
          <p:txBody>
            <a:bodyPr lIns="88900" tIns="44450" rIns="88900" bIns="44450">
              <a:spAutoFit/>
            </a:bodyPr>
            <a:lstStyle/>
            <a:p>
              <a:pPr defTabSz="882650" eaLnBrk="0" hangingPunct="0"/>
              <a:r>
                <a:rPr lang="en-US" sz="800" b="1">
                  <a:latin typeface="Helvetica" pitchFamily="34" charset="0"/>
                  <a:cs typeface="Arial" pitchFamily="34" charset="0"/>
                </a:rPr>
                <a:t>Frame Manager</a:t>
              </a:r>
            </a:p>
          </p:txBody>
        </p:sp>
        <p:sp>
          <p:nvSpPr>
            <p:cNvPr id="1605726" name="Line 91"/>
            <p:cNvSpPr>
              <a:spLocks noChangeShapeType="1"/>
            </p:cNvSpPr>
            <p:nvPr/>
          </p:nvSpPr>
          <p:spPr bwMode="auto">
            <a:xfrm>
              <a:off x="2730" y="2830"/>
              <a:ext cx="4" cy="410"/>
            </a:xfrm>
            <a:prstGeom prst="line">
              <a:avLst/>
            </a:prstGeom>
            <a:noFill/>
            <a:ln w="9525">
              <a:solidFill>
                <a:schemeClr val="tx1"/>
              </a:solidFill>
              <a:round/>
              <a:headEnd/>
              <a:tailEnd type="stealth" w="med" len="lg"/>
            </a:ln>
          </p:spPr>
          <p:txBody>
            <a:bodyPr wrap="none" anchor="ctr"/>
            <a:lstStyle/>
            <a:p>
              <a:endParaRPr lang="en-US"/>
            </a:p>
          </p:txBody>
        </p:sp>
        <p:sp>
          <p:nvSpPr>
            <p:cNvPr id="1605727" name="Line 92"/>
            <p:cNvSpPr>
              <a:spLocks noChangeShapeType="1"/>
            </p:cNvSpPr>
            <p:nvPr/>
          </p:nvSpPr>
          <p:spPr bwMode="auto">
            <a:xfrm>
              <a:off x="2896" y="2821"/>
              <a:ext cx="2" cy="424"/>
            </a:xfrm>
            <a:prstGeom prst="line">
              <a:avLst/>
            </a:prstGeom>
            <a:noFill/>
            <a:ln w="9525">
              <a:solidFill>
                <a:schemeClr val="tx1"/>
              </a:solidFill>
              <a:round/>
              <a:headEnd/>
              <a:tailEnd type="stealth" w="med" len="lg"/>
            </a:ln>
          </p:spPr>
          <p:txBody>
            <a:bodyPr wrap="none" anchor="ctr"/>
            <a:lstStyle/>
            <a:p>
              <a:endParaRPr lang="en-US"/>
            </a:p>
          </p:txBody>
        </p:sp>
        <p:sp>
          <p:nvSpPr>
            <p:cNvPr id="1605728" name="Line 93"/>
            <p:cNvSpPr>
              <a:spLocks noChangeShapeType="1"/>
            </p:cNvSpPr>
            <p:nvPr/>
          </p:nvSpPr>
          <p:spPr bwMode="auto">
            <a:xfrm>
              <a:off x="2517" y="2813"/>
              <a:ext cx="0" cy="430"/>
            </a:xfrm>
            <a:prstGeom prst="line">
              <a:avLst/>
            </a:prstGeom>
            <a:noFill/>
            <a:ln w="9525">
              <a:solidFill>
                <a:schemeClr val="tx1"/>
              </a:solidFill>
              <a:round/>
              <a:headEnd/>
              <a:tailEnd type="stealth" w="med" len="lg"/>
            </a:ln>
          </p:spPr>
          <p:txBody>
            <a:bodyPr wrap="none" anchor="ctr"/>
            <a:lstStyle/>
            <a:p>
              <a:endParaRPr lang="en-US"/>
            </a:p>
          </p:txBody>
        </p:sp>
        <p:sp>
          <p:nvSpPr>
            <p:cNvPr id="1605729" name="Rectangle 94"/>
            <p:cNvSpPr>
              <a:spLocks noChangeArrowheads="1"/>
            </p:cNvSpPr>
            <p:nvPr/>
          </p:nvSpPr>
          <p:spPr bwMode="auto">
            <a:xfrm>
              <a:off x="2638" y="2802"/>
              <a:ext cx="171" cy="88"/>
            </a:xfrm>
            <a:prstGeom prst="rect">
              <a:avLst/>
            </a:prstGeom>
            <a:solidFill>
              <a:srgbClr val="F4EDDC"/>
            </a:solidFill>
            <a:ln w="3175" algn="ctr">
              <a:solidFill>
                <a:schemeClr val="hlink"/>
              </a:solidFill>
              <a:miter lim="800000"/>
              <a:headEnd/>
              <a:tailEnd/>
            </a:ln>
          </p:spPr>
          <p:txBody>
            <a:bodyPr wrap="none" lIns="88900" tIns="44450" rIns="88900" bIns="44450" anchor="ctr"/>
            <a:lstStyle/>
            <a:p>
              <a:pPr algn="ctr" defTabSz="882650" eaLnBrk="0" hangingPunct="0">
                <a:lnSpc>
                  <a:spcPct val="80000"/>
                </a:lnSpc>
              </a:pPr>
              <a:r>
                <a:rPr lang="en-US" sz="800" b="1">
                  <a:latin typeface="Helvetica" pitchFamily="34" charset="0"/>
                  <a:cs typeface="Arial" pitchFamily="34" charset="0"/>
                </a:rPr>
                <a:t>1GE</a:t>
              </a:r>
            </a:p>
          </p:txBody>
        </p:sp>
        <p:sp>
          <p:nvSpPr>
            <p:cNvPr id="1605730" name="Rectangle 95"/>
            <p:cNvSpPr>
              <a:spLocks noChangeArrowheads="1"/>
            </p:cNvSpPr>
            <p:nvPr/>
          </p:nvSpPr>
          <p:spPr bwMode="auto">
            <a:xfrm>
              <a:off x="2826" y="2801"/>
              <a:ext cx="171" cy="88"/>
            </a:xfrm>
            <a:prstGeom prst="rect">
              <a:avLst/>
            </a:prstGeom>
            <a:solidFill>
              <a:srgbClr val="F4EDDC"/>
            </a:solidFill>
            <a:ln w="3175" algn="ctr">
              <a:solidFill>
                <a:schemeClr val="hlink"/>
              </a:solidFill>
              <a:miter lim="800000"/>
              <a:headEnd/>
              <a:tailEnd/>
            </a:ln>
          </p:spPr>
          <p:txBody>
            <a:bodyPr wrap="none" lIns="88900" tIns="44450" rIns="88900" bIns="44450" anchor="ctr"/>
            <a:lstStyle/>
            <a:p>
              <a:pPr algn="ctr" defTabSz="882650" eaLnBrk="0" hangingPunct="0">
                <a:lnSpc>
                  <a:spcPct val="80000"/>
                </a:lnSpc>
              </a:pPr>
              <a:r>
                <a:rPr lang="en-US" sz="800" b="1">
                  <a:latin typeface="Helvetica" pitchFamily="34" charset="0"/>
                  <a:cs typeface="Arial" pitchFamily="34" charset="0"/>
                </a:rPr>
                <a:t>1GE</a:t>
              </a:r>
            </a:p>
          </p:txBody>
        </p:sp>
        <p:sp>
          <p:nvSpPr>
            <p:cNvPr id="1605731" name="Rectangle 96"/>
            <p:cNvSpPr>
              <a:spLocks noChangeArrowheads="1"/>
            </p:cNvSpPr>
            <p:nvPr/>
          </p:nvSpPr>
          <p:spPr bwMode="auto">
            <a:xfrm>
              <a:off x="2638" y="2949"/>
              <a:ext cx="171" cy="88"/>
            </a:xfrm>
            <a:prstGeom prst="rect">
              <a:avLst/>
            </a:prstGeom>
            <a:solidFill>
              <a:srgbClr val="F4EDDC"/>
            </a:solidFill>
            <a:ln w="3175" algn="ctr">
              <a:solidFill>
                <a:schemeClr val="hlink"/>
              </a:solidFill>
              <a:miter lim="800000"/>
              <a:headEnd/>
              <a:tailEnd/>
            </a:ln>
          </p:spPr>
          <p:txBody>
            <a:bodyPr wrap="none" lIns="88900" tIns="44450" rIns="88900" bIns="44450" anchor="ctr"/>
            <a:lstStyle/>
            <a:p>
              <a:pPr algn="ctr" defTabSz="882650" eaLnBrk="0" hangingPunct="0">
                <a:lnSpc>
                  <a:spcPct val="80000"/>
                </a:lnSpc>
              </a:pPr>
              <a:r>
                <a:rPr lang="en-US" sz="800" b="1">
                  <a:latin typeface="Helvetica" pitchFamily="34" charset="0"/>
                  <a:cs typeface="Arial" pitchFamily="34" charset="0"/>
                </a:rPr>
                <a:t>1GE</a:t>
              </a:r>
            </a:p>
          </p:txBody>
        </p:sp>
        <p:sp>
          <p:nvSpPr>
            <p:cNvPr id="1605732" name="Rectangle 97"/>
            <p:cNvSpPr>
              <a:spLocks noChangeArrowheads="1"/>
            </p:cNvSpPr>
            <p:nvPr/>
          </p:nvSpPr>
          <p:spPr bwMode="auto">
            <a:xfrm>
              <a:off x="2826" y="2948"/>
              <a:ext cx="171" cy="88"/>
            </a:xfrm>
            <a:prstGeom prst="rect">
              <a:avLst/>
            </a:prstGeom>
            <a:solidFill>
              <a:srgbClr val="F4EDDC"/>
            </a:solidFill>
            <a:ln w="3175" algn="ctr">
              <a:solidFill>
                <a:schemeClr val="hlink"/>
              </a:solidFill>
              <a:miter lim="800000"/>
              <a:headEnd/>
              <a:tailEnd/>
            </a:ln>
          </p:spPr>
          <p:txBody>
            <a:bodyPr wrap="none" lIns="88900" tIns="44450" rIns="88900" bIns="44450" anchor="ctr"/>
            <a:lstStyle/>
            <a:p>
              <a:pPr algn="ctr" defTabSz="882650" eaLnBrk="0" hangingPunct="0">
                <a:lnSpc>
                  <a:spcPct val="80000"/>
                </a:lnSpc>
              </a:pPr>
              <a:r>
                <a:rPr lang="en-US" sz="800" b="1">
                  <a:latin typeface="Helvetica" pitchFamily="34" charset="0"/>
                  <a:cs typeface="Arial" pitchFamily="34" charset="0"/>
                </a:rPr>
                <a:t>1GE</a:t>
              </a:r>
            </a:p>
          </p:txBody>
        </p:sp>
        <p:sp>
          <p:nvSpPr>
            <p:cNvPr id="1605733" name="Rectangle 98"/>
            <p:cNvSpPr>
              <a:spLocks noChangeArrowheads="1"/>
            </p:cNvSpPr>
            <p:nvPr/>
          </p:nvSpPr>
          <p:spPr bwMode="auto">
            <a:xfrm>
              <a:off x="2439" y="2799"/>
              <a:ext cx="171" cy="240"/>
            </a:xfrm>
            <a:prstGeom prst="rect">
              <a:avLst/>
            </a:prstGeom>
            <a:solidFill>
              <a:srgbClr val="F4EDDC"/>
            </a:solidFill>
            <a:ln w="3175" algn="ctr">
              <a:solidFill>
                <a:schemeClr val="hlink"/>
              </a:solidFill>
              <a:miter lim="800000"/>
              <a:headEnd/>
              <a:tailEnd/>
            </a:ln>
          </p:spPr>
          <p:txBody>
            <a:bodyPr wrap="none" lIns="88900" tIns="44450" rIns="88900" bIns="44450" anchor="ctr"/>
            <a:lstStyle/>
            <a:p>
              <a:pPr algn="ctr" defTabSz="882650" eaLnBrk="0" hangingPunct="0">
                <a:lnSpc>
                  <a:spcPct val="80000"/>
                </a:lnSpc>
              </a:pPr>
              <a:r>
                <a:rPr lang="en-US" sz="800" b="1">
                  <a:latin typeface="Helvetica" pitchFamily="34" charset="0"/>
                  <a:cs typeface="Arial" pitchFamily="34" charset="0"/>
                </a:rPr>
                <a:t>10GE</a:t>
              </a:r>
            </a:p>
          </p:txBody>
        </p:sp>
      </p:grpSp>
      <p:cxnSp>
        <p:nvCxnSpPr>
          <p:cNvPr id="1605734" name="AutoShape 101"/>
          <p:cNvCxnSpPr>
            <a:cxnSpLocks noChangeShapeType="1"/>
            <a:endCxn id="1605707" idx="3"/>
          </p:cNvCxnSpPr>
          <p:nvPr/>
        </p:nvCxnSpPr>
        <p:spPr bwMode="auto">
          <a:xfrm flipV="1">
            <a:off x="6560213" y="4528363"/>
            <a:ext cx="503237" cy="384175"/>
          </a:xfrm>
          <a:prstGeom prst="bentConnector2">
            <a:avLst/>
          </a:prstGeom>
          <a:noFill/>
          <a:ln w="9525">
            <a:solidFill>
              <a:schemeClr val="tx1"/>
            </a:solidFill>
            <a:miter lim="800000"/>
            <a:headEnd/>
            <a:tailEnd type="stealth" w="med" len="lg"/>
          </a:ln>
        </p:spPr>
      </p:cxnSp>
      <p:cxnSp>
        <p:nvCxnSpPr>
          <p:cNvPr id="1605735" name="AutoShape 102"/>
          <p:cNvCxnSpPr>
            <a:cxnSpLocks noChangeShapeType="1"/>
            <a:endCxn id="1605707" idx="3"/>
          </p:cNvCxnSpPr>
          <p:nvPr/>
        </p:nvCxnSpPr>
        <p:spPr bwMode="auto">
          <a:xfrm rot="10800000">
            <a:off x="7063450" y="4528363"/>
            <a:ext cx="688975" cy="385762"/>
          </a:xfrm>
          <a:prstGeom prst="bentConnector2">
            <a:avLst/>
          </a:prstGeom>
          <a:noFill/>
          <a:ln w="9525">
            <a:solidFill>
              <a:schemeClr val="tx1"/>
            </a:solidFill>
            <a:miter lim="800000"/>
            <a:headEnd/>
            <a:tailEnd type="stealth" w="med" len="lg"/>
          </a:ln>
        </p:spPr>
      </p:cxnSp>
      <p:cxnSp>
        <p:nvCxnSpPr>
          <p:cNvPr id="1605736" name="AutoShape 103"/>
          <p:cNvCxnSpPr>
            <a:cxnSpLocks noChangeShapeType="1"/>
          </p:cNvCxnSpPr>
          <p:nvPr/>
        </p:nvCxnSpPr>
        <p:spPr bwMode="auto">
          <a:xfrm rot="10800000" flipV="1">
            <a:off x="6282400" y="3755250"/>
            <a:ext cx="152400" cy="260350"/>
          </a:xfrm>
          <a:prstGeom prst="bentConnector2">
            <a:avLst/>
          </a:prstGeom>
          <a:noFill/>
          <a:ln w="9525">
            <a:solidFill>
              <a:schemeClr val="tx1"/>
            </a:solidFill>
            <a:miter lim="800000"/>
            <a:headEnd/>
            <a:tailEnd type="stealth" w="med" len="lg"/>
          </a:ln>
        </p:spPr>
      </p:cxnSp>
      <p:cxnSp>
        <p:nvCxnSpPr>
          <p:cNvPr id="1605737" name="AutoShape 104"/>
          <p:cNvCxnSpPr>
            <a:cxnSpLocks noChangeShapeType="1"/>
          </p:cNvCxnSpPr>
          <p:nvPr/>
        </p:nvCxnSpPr>
        <p:spPr bwMode="auto">
          <a:xfrm>
            <a:off x="7752425" y="3753663"/>
            <a:ext cx="101600" cy="261937"/>
          </a:xfrm>
          <a:prstGeom prst="bentConnector2">
            <a:avLst/>
          </a:prstGeom>
          <a:noFill/>
          <a:ln w="9525">
            <a:solidFill>
              <a:schemeClr val="tx1"/>
            </a:solidFill>
            <a:miter lim="800000"/>
            <a:headEnd/>
            <a:tailEnd type="stealth" w="med" len="lg"/>
          </a:ln>
        </p:spPr>
      </p:cxnSp>
      <p:grpSp>
        <p:nvGrpSpPr>
          <p:cNvPr id="12" name="Group 105"/>
          <p:cNvGrpSpPr>
            <a:grpSpLocks/>
          </p:cNvGrpSpPr>
          <p:nvPr/>
        </p:nvGrpSpPr>
        <p:grpSpPr bwMode="auto">
          <a:xfrm>
            <a:off x="6012525" y="1458375"/>
            <a:ext cx="930275" cy="728663"/>
            <a:chOff x="5174" y="2138"/>
            <a:chExt cx="586" cy="459"/>
          </a:xfrm>
        </p:grpSpPr>
        <p:sp>
          <p:nvSpPr>
            <p:cNvPr id="1605739" name="AutoShape 13"/>
            <p:cNvSpPr>
              <a:spLocks noChangeArrowheads="1"/>
            </p:cNvSpPr>
            <p:nvPr/>
          </p:nvSpPr>
          <p:spPr bwMode="auto">
            <a:xfrm>
              <a:off x="5201" y="2140"/>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740" name="AutoShape 14"/>
            <p:cNvSpPr>
              <a:spLocks noChangeArrowheads="1"/>
            </p:cNvSpPr>
            <p:nvPr/>
          </p:nvSpPr>
          <p:spPr bwMode="auto">
            <a:xfrm>
              <a:off x="5425" y="2138"/>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741" name="AutoShape 13"/>
            <p:cNvSpPr>
              <a:spLocks noChangeArrowheads="1"/>
            </p:cNvSpPr>
            <p:nvPr/>
          </p:nvSpPr>
          <p:spPr bwMode="auto">
            <a:xfrm>
              <a:off x="5264" y="2301"/>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742" name="AutoShape 14"/>
            <p:cNvSpPr>
              <a:spLocks noChangeArrowheads="1"/>
            </p:cNvSpPr>
            <p:nvPr/>
          </p:nvSpPr>
          <p:spPr bwMode="auto">
            <a:xfrm>
              <a:off x="5488" y="2299"/>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sp>
          <p:nvSpPr>
            <p:cNvPr id="1605743" name="AutoShape 11"/>
            <p:cNvSpPr>
              <a:spLocks noChangeArrowheads="1"/>
            </p:cNvSpPr>
            <p:nvPr/>
          </p:nvSpPr>
          <p:spPr bwMode="auto">
            <a:xfrm>
              <a:off x="5174" y="2139"/>
              <a:ext cx="181" cy="457"/>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L2$  </a:t>
              </a:r>
            </a:p>
          </p:txBody>
        </p:sp>
        <p:sp>
          <p:nvSpPr>
            <p:cNvPr id="1605744" name="AutoShape 12"/>
            <p:cNvSpPr>
              <a:spLocks noChangeArrowheads="1"/>
            </p:cNvSpPr>
            <p:nvPr/>
          </p:nvSpPr>
          <p:spPr bwMode="auto">
            <a:xfrm>
              <a:off x="5327" y="2139"/>
              <a:ext cx="428" cy="453"/>
            </a:xfrm>
            <a:prstGeom prst="roundRect">
              <a:avLst>
                <a:gd name="adj" fmla="val 0"/>
              </a:avLst>
            </a:prstGeom>
            <a:solidFill>
              <a:srgbClr val="A7BB08"/>
            </a:solidFill>
            <a:ln w="9525">
              <a:solidFill>
                <a:schemeClr val="bg1"/>
              </a:solidFill>
              <a:round/>
              <a:headEnd/>
              <a:tailEnd/>
            </a:ln>
          </p:spPr>
          <p:txBody>
            <a:bodyPr wrap="none" anchor="ctr"/>
            <a:lstStyle/>
            <a:p>
              <a:pPr algn="ctr"/>
              <a:r>
                <a:rPr lang="en-US" sz="1200" dirty="0">
                  <a:solidFill>
                    <a:schemeClr val="bg1"/>
                  </a:solidFill>
                  <a:cs typeface="Arial" pitchFamily="34" charset="0"/>
                </a:rPr>
                <a:t>e500mc</a:t>
              </a:r>
              <a:r>
                <a:rPr lang="en-US" sz="1400" dirty="0">
                  <a:solidFill>
                    <a:schemeClr val="bg1"/>
                  </a:solidFill>
                  <a:cs typeface="Arial" pitchFamily="34" charset="0"/>
                </a:rPr>
                <a:t> </a:t>
              </a:r>
            </a:p>
            <a:p>
              <a:pPr algn="ctr"/>
              <a:r>
                <a:rPr lang="en-US" sz="1200" dirty="0">
                  <a:solidFill>
                    <a:schemeClr val="bg1"/>
                  </a:solidFill>
                  <a:cs typeface="Arial" pitchFamily="34" charset="0"/>
                </a:rPr>
                <a:t>Core</a:t>
              </a:r>
            </a:p>
            <a:p>
              <a:pPr algn="ctr"/>
              <a:endParaRPr lang="en-US" sz="1200" dirty="0">
                <a:solidFill>
                  <a:schemeClr val="bg1"/>
                </a:solidFill>
                <a:cs typeface="Arial" pitchFamily="34" charset="0"/>
              </a:endParaRPr>
            </a:p>
          </p:txBody>
        </p:sp>
        <p:sp>
          <p:nvSpPr>
            <p:cNvPr id="1605745" name="AutoShape 13"/>
            <p:cNvSpPr>
              <a:spLocks noChangeArrowheads="1"/>
            </p:cNvSpPr>
            <p:nvPr/>
          </p:nvSpPr>
          <p:spPr bwMode="auto">
            <a:xfrm>
              <a:off x="5327" y="2462"/>
              <a:ext cx="22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D$</a:t>
              </a:r>
            </a:p>
          </p:txBody>
        </p:sp>
        <p:sp>
          <p:nvSpPr>
            <p:cNvPr id="1605746" name="AutoShape 14"/>
            <p:cNvSpPr>
              <a:spLocks noChangeArrowheads="1"/>
            </p:cNvSpPr>
            <p:nvPr/>
          </p:nvSpPr>
          <p:spPr bwMode="auto">
            <a:xfrm>
              <a:off x="5551" y="2460"/>
              <a:ext cx="209" cy="135"/>
            </a:xfrm>
            <a:prstGeom prst="roundRect">
              <a:avLst>
                <a:gd name="adj" fmla="val 0"/>
              </a:avLst>
            </a:prstGeom>
            <a:solidFill>
              <a:srgbClr val="A7BB08"/>
            </a:solidFill>
            <a:ln w="12700">
              <a:solidFill>
                <a:schemeClr val="bg1"/>
              </a:solidFill>
              <a:round/>
              <a:headEnd/>
              <a:tailEnd/>
            </a:ln>
          </p:spPr>
          <p:txBody>
            <a:bodyPr wrap="none" anchor="ctr"/>
            <a:lstStyle/>
            <a:p>
              <a:pPr algn="ctr"/>
              <a:r>
                <a:rPr lang="en-US" sz="900">
                  <a:solidFill>
                    <a:schemeClr val="bg1"/>
                  </a:solidFill>
                  <a:cs typeface="Arial" pitchFamily="34" charset="0"/>
                </a:rPr>
                <a:t>I$</a:t>
              </a:r>
            </a:p>
          </p:txBody>
        </p:sp>
      </p:grpSp>
      <p:sp>
        <p:nvSpPr>
          <p:cNvPr id="1605747" name="Line 114"/>
          <p:cNvSpPr>
            <a:spLocks noChangeShapeType="1"/>
          </p:cNvSpPr>
          <p:nvPr/>
        </p:nvSpPr>
        <p:spPr bwMode="auto">
          <a:xfrm flipV="1">
            <a:off x="6769763" y="2163225"/>
            <a:ext cx="0" cy="219075"/>
          </a:xfrm>
          <a:prstGeom prst="line">
            <a:avLst/>
          </a:prstGeom>
          <a:noFill/>
          <a:ln w="19050">
            <a:solidFill>
              <a:schemeClr val="tx1"/>
            </a:solidFill>
            <a:round/>
            <a:headEnd type="triangle" w="med" len="med"/>
            <a:tailEnd type="triangle" w="med" len="med"/>
          </a:ln>
        </p:spPr>
        <p:txBody>
          <a:bodyPr/>
          <a:lstStyle/>
          <a:p>
            <a:endParaRPr lang="en-US"/>
          </a:p>
        </p:txBody>
      </p:sp>
      <p:sp>
        <p:nvSpPr>
          <p:cNvPr id="1605748" name="Line 115"/>
          <p:cNvSpPr>
            <a:spLocks noChangeShapeType="1"/>
          </p:cNvSpPr>
          <p:nvPr/>
        </p:nvSpPr>
        <p:spPr bwMode="auto">
          <a:xfrm>
            <a:off x="6995188" y="2152113"/>
            <a:ext cx="0" cy="222250"/>
          </a:xfrm>
          <a:prstGeom prst="line">
            <a:avLst/>
          </a:prstGeom>
          <a:noFill/>
          <a:ln w="19050">
            <a:solidFill>
              <a:schemeClr val="tx1"/>
            </a:solidFill>
            <a:round/>
            <a:headEnd type="triangle" w="med" len="med"/>
            <a:tailEnd type="triangle" w="med" len="med"/>
          </a:ln>
        </p:spPr>
        <p:txBody>
          <a:bodyPr/>
          <a:lstStyle/>
          <a:p>
            <a:endParaRPr lang="en-US"/>
          </a:p>
        </p:txBody>
      </p:sp>
      <p:sp>
        <p:nvSpPr>
          <p:cNvPr id="1605749" name="Line 116"/>
          <p:cNvSpPr>
            <a:spLocks noChangeShapeType="1"/>
          </p:cNvSpPr>
          <p:nvPr/>
        </p:nvSpPr>
        <p:spPr bwMode="auto">
          <a:xfrm>
            <a:off x="7206325" y="2118775"/>
            <a:ext cx="0" cy="255588"/>
          </a:xfrm>
          <a:prstGeom prst="line">
            <a:avLst/>
          </a:prstGeom>
          <a:noFill/>
          <a:ln w="19050">
            <a:solidFill>
              <a:schemeClr val="tx1"/>
            </a:solidFill>
            <a:round/>
            <a:headEnd type="triangle" w="med" len="med"/>
            <a:tailEnd type="triangle" w="med" len="med"/>
          </a:ln>
        </p:spPr>
        <p:txBody>
          <a:bodyPr/>
          <a:lstStyle/>
          <a:p>
            <a:endParaRPr lang="en-US"/>
          </a:p>
        </p:txBody>
      </p:sp>
      <p:sp>
        <p:nvSpPr>
          <p:cNvPr id="1605750" name="Line 117"/>
          <p:cNvSpPr>
            <a:spLocks noChangeShapeType="1"/>
          </p:cNvSpPr>
          <p:nvPr/>
        </p:nvSpPr>
        <p:spPr bwMode="auto">
          <a:xfrm flipH="1">
            <a:off x="7396825" y="2079088"/>
            <a:ext cx="3175" cy="290512"/>
          </a:xfrm>
          <a:prstGeom prst="line">
            <a:avLst/>
          </a:prstGeom>
          <a:noFill/>
          <a:ln w="19050">
            <a:solidFill>
              <a:schemeClr val="tx1"/>
            </a:solidFill>
            <a:round/>
            <a:headEnd type="triangle" w="med" len="med"/>
            <a:tailEnd type="triangle" w="med" len="med"/>
          </a:ln>
        </p:spPr>
        <p:txBody>
          <a:bodyPr/>
          <a:lstStyle/>
          <a:p>
            <a:endParaRPr lang="en-US"/>
          </a:p>
        </p:txBody>
      </p:sp>
      <p:sp>
        <p:nvSpPr>
          <p:cNvPr id="1605751" name="Line 118"/>
          <p:cNvSpPr>
            <a:spLocks noChangeShapeType="1"/>
          </p:cNvSpPr>
          <p:nvPr/>
        </p:nvSpPr>
        <p:spPr bwMode="auto">
          <a:xfrm>
            <a:off x="7609550" y="2047338"/>
            <a:ext cx="0" cy="323850"/>
          </a:xfrm>
          <a:prstGeom prst="line">
            <a:avLst/>
          </a:prstGeom>
          <a:noFill/>
          <a:ln w="19050">
            <a:solidFill>
              <a:schemeClr val="tx1"/>
            </a:solidFill>
            <a:round/>
            <a:headEnd type="triangle" w="med" len="med"/>
            <a:tailEnd type="triangle" w="med" len="med"/>
          </a:ln>
        </p:spPr>
        <p:txBody>
          <a:bodyPr/>
          <a:lstStyle/>
          <a:p>
            <a:endParaRPr lang="en-US"/>
          </a:p>
        </p:txBody>
      </p:sp>
      <p:sp>
        <p:nvSpPr>
          <p:cNvPr id="1605752" name="Line 119"/>
          <p:cNvSpPr>
            <a:spLocks noChangeShapeType="1"/>
          </p:cNvSpPr>
          <p:nvPr/>
        </p:nvSpPr>
        <p:spPr bwMode="auto">
          <a:xfrm>
            <a:off x="7811163" y="2012413"/>
            <a:ext cx="0" cy="358775"/>
          </a:xfrm>
          <a:prstGeom prst="line">
            <a:avLst/>
          </a:prstGeom>
          <a:noFill/>
          <a:ln w="19050">
            <a:solidFill>
              <a:schemeClr val="tx1"/>
            </a:solidFill>
            <a:round/>
            <a:headEnd type="triangle" w="med" len="med"/>
            <a:tailEnd type="triangle" w="med" len="med"/>
          </a:ln>
        </p:spPr>
        <p:txBody>
          <a:bodyPr/>
          <a:lstStyle/>
          <a:p>
            <a:endParaRPr lang="en-US"/>
          </a:p>
        </p:txBody>
      </p:sp>
      <p:sp>
        <p:nvSpPr>
          <p:cNvPr id="1605753" name="Line 120"/>
          <p:cNvSpPr>
            <a:spLocks noChangeShapeType="1"/>
          </p:cNvSpPr>
          <p:nvPr/>
        </p:nvSpPr>
        <p:spPr bwMode="auto">
          <a:xfrm>
            <a:off x="8020713" y="1974313"/>
            <a:ext cx="0" cy="400050"/>
          </a:xfrm>
          <a:prstGeom prst="line">
            <a:avLst/>
          </a:prstGeom>
          <a:noFill/>
          <a:ln w="19050">
            <a:solidFill>
              <a:schemeClr val="tx1"/>
            </a:solidFill>
            <a:round/>
            <a:headEnd type="triangle" w="med" len="med"/>
            <a:tailEnd type="triangle" w="med" len="med"/>
          </a:ln>
        </p:spPr>
        <p:txBody>
          <a:bodyPr/>
          <a:lstStyle/>
          <a:p>
            <a:endParaRPr lang="en-US"/>
          </a:p>
        </p:txBody>
      </p:sp>
      <p:sp>
        <p:nvSpPr>
          <p:cNvPr id="1605754" name="Line 121"/>
          <p:cNvSpPr>
            <a:spLocks noChangeShapeType="1"/>
          </p:cNvSpPr>
          <p:nvPr/>
        </p:nvSpPr>
        <p:spPr bwMode="auto">
          <a:xfrm>
            <a:off x="8204863" y="1936213"/>
            <a:ext cx="0" cy="438150"/>
          </a:xfrm>
          <a:prstGeom prst="line">
            <a:avLst/>
          </a:prstGeom>
          <a:noFill/>
          <a:ln w="19050">
            <a:solidFill>
              <a:schemeClr val="tx1"/>
            </a:solidFill>
            <a:round/>
            <a:headEnd type="triangle" w="med" len="med"/>
            <a:tailEnd type="triangle" w="med" len="med"/>
          </a:ln>
        </p:spPr>
        <p:txBody>
          <a:bodyPr/>
          <a:lstStyle/>
          <a:p>
            <a:endParaRPr lang="en-US"/>
          </a:p>
        </p:txBody>
      </p:sp>
      <p:cxnSp>
        <p:nvCxnSpPr>
          <p:cNvPr id="1605755" name="AutoShape 122"/>
          <p:cNvCxnSpPr>
            <a:cxnSpLocks noChangeShapeType="1"/>
            <a:stCxn id="1605707" idx="2"/>
          </p:cNvCxnSpPr>
          <p:nvPr/>
        </p:nvCxnSpPr>
        <p:spPr bwMode="auto">
          <a:xfrm rot="10800000">
            <a:off x="5985764" y="2833400"/>
            <a:ext cx="106136" cy="1442553"/>
          </a:xfrm>
          <a:prstGeom prst="bentConnector2">
            <a:avLst/>
          </a:prstGeom>
          <a:noFill/>
          <a:ln w="9525">
            <a:solidFill>
              <a:schemeClr val="tx1"/>
            </a:solidFill>
            <a:miter lim="800000"/>
            <a:headEnd/>
            <a:tailEnd type="stealth" w="med" len="lg"/>
          </a:ln>
        </p:spPr>
      </p:cxnSp>
      <p:sp>
        <p:nvSpPr>
          <p:cNvPr id="1605756" name="Rectangle 83"/>
          <p:cNvSpPr>
            <a:spLocks noChangeArrowheads="1"/>
          </p:cNvSpPr>
          <p:nvPr/>
        </p:nvSpPr>
        <p:spPr bwMode="auto">
          <a:xfrm>
            <a:off x="6166513" y="4094975"/>
            <a:ext cx="1203325" cy="374650"/>
          </a:xfrm>
          <a:prstGeom prst="rect">
            <a:avLst/>
          </a:prstGeom>
          <a:solidFill>
            <a:srgbClr val="A4D2E2"/>
          </a:solidFill>
          <a:ln w="19050">
            <a:solidFill>
              <a:schemeClr val="bg1"/>
            </a:solidFill>
            <a:miter lim="800000"/>
            <a:headEnd/>
            <a:tailEnd/>
          </a:ln>
        </p:spPr>
        <p:txBody>
          <a:bodyPr lIns="0" tIns="0" rIns="0" bIns="0"/>
          <a:lstStyle/>
          <a:p>
            <a:r>
              <a:rPr lang="en-US" sz="1200">
                <a:cs typeface="Arial" pitchFamily="34" charset="0"/>
              </a:rPr>
              <a:t>Queue</a:t>
            </a:r>
          </a:p>
          <a:p>
            <a:r>
              <a:rPr lang="en-US" sz="1200">
                <a:cs typeface="Arial" pitchFamily="34" charset="0"/>
              </a:rPr>
              <a:t>Manager</a:t>
            </a:r>
          </a:p>
        </p:txBody>
      </p:sp>
      <p:grpSp>
        <p:nvGrpSpPr>
          <p:cNvPr id="127" name="Group 126"/>
          <p:cNvGrpSpPr/>
          <p:nvPr/>
        </p:nvGrpSpPr>
        <p:grpSpPr>
          <a:xfrm>
            <a:off x="6393526" y="3106531"/>
            <a:ext cx="1358900" cy="858269"/>
            <a:chOff x="6416676" y="2968831"/>
            <a:chExt cx="1358900" cy="858269"/>
          </a:xfrm>
        </p:grpSpPr>
        <p:sp>
          <p:nvSpPr>
            <p:cNvPr id="1605704" name="Rectangle 76"/>
            <p:cNvSpPr>
              <a:spLocks noChangeArrowheads="1"/>
            </p:cNvSpPr>
            <p:nvPr/>
          </p:nvSpPr>
          <p:spPr bwMode="auto">
            <a:xfrm rot="5400000">
              <a:off x="6666991" y="2718516"/>
              <a:ext cx="858269" cy="1358900"/>
            </a:xfrm>
            <a:prstGeom prst="rect">
              <a:avLst/>
            </a:prstGeom>
            <a:solidFill>
              <a:srgbClr val="A4D2E2"/>
            </a:solidFill>
            <a:ln w="3175" algn="ctr">
              <a:noFill/>
              <a:miter lim="800000"/>
              <a:headEnd/>
              <a:tailEnd/>
            </a:ln>
          </p:spPr>
          <p:txBody>
            <a:bodyPr wrap="none" lIns="88900" tIns="44450" rIns="88900" bIns="44450" anchor="ctr"/>
            <a:lstStyle/>
            <a:p>
              <a:pPr algn="ctr" defTabSz="882650" eaLnBrk="0" hangingPunct="0"/>
              <a:endParaRPr lang="en-US" sz="1200" b="1">
                <a:solidFill>
                  <a:schemeClr val="bg1"/>
                </a:solidFill>
                <a:latin typeface="Script MT Bold" pitchFamily="66" charset="0"/>
                <a:cs typeface="Arial" pitchFamily="34" charset="0"/>
              </a:endParaRPr>
            </a:p>
          </p:txBody>
        </p:sp>
        <p:sp>
          <p:nvSpPr>
            <p:cNvPr id="1605705" name="Rectangle 78"/>
            <p:cNvSpPr>
              <a:spLocks noChangeArrowheads="1"/>
            </p:cNvSpPr>
            <p:nvPr/>
          </p:nvSpPr>
          <p:spPr bwMode="auto">
            <a:xfrm>
              <a:off x="6457950" y="3434261"/>
              <a:ext cx="627063" cy="330217"/>
            </a:xfrm>
            <a:prstGeom prst="rect">
              <a:avLst/>
            </a:prstGeom>
            <a:solidFill>
              <a:schemeClr val="bg1"/>
            </a:solidFill>
            <a:ln w="9525">
              <a:solidFill>
                <a:schemeClr val="hlink"/>
              </a:solidFill>
              <a:miter lim="800000"/>
              <a:headEnd/>
              <a:tailEnd/>
            </a:ln>
          </p:spPr>
          <p:txBody>
            <a:bodyPr anchor="ctr" anchorCtr="0"/>
            <a:lstStyle/>
            <a:p>
              <a:pPr algn="ctr"/>
              <a:r>
                <a:rPr lang="en-US" sz="1000" dirty="0">
                  <a:cs typeface="Arial" pitchFamily="34" charset="0"/>
                </a:rPr>
                <a:t>Sec </a:t>
              </a:r>
              <a:r>
                <a:rPr lang="en-US" sz="1000" dirty="0" smtClean="0">
                  <a:cs typeface="Arial" pitchFamily="34" charset="0"/>
                </a:rPr>
                <a:t>4.x</a:t>
              </a:r>
              <a:endParaRPr lang="en-US" sz="1000" dirty="0">
                <a:cs typeface="Arial" pitchFamily="34" charset="0"/>
              </a:endParaRPr>
            </a:p>
          </p:txBody>
        </p:sp>
        <p:sp>
          <p:nvSpPr>
            <p:cNvPr id="1605706" name="Rectangle 80"/>
            <p:cNvSpPr>
              <a:spLocks noChangeArrowheads="1"/>
            </p:cNvSpPr>
            <p:nvPr/>
          </p:nvSpPr>
          <p:spPr bwMode="auto">
            <a:xfrm>
              <a:off x="7126288" y="3431970"/>
              <a:ext cx="574675" cy="326778"/>
            </a:xfrm>
            <a:prstGeom prst="rect">
              <a:avLst/>
            </a:prstGeom>
            <a:solidFill>
              <a:schemeClr val="bg1"/>
            </a:solidFill>
            <a:ln w="9525">
              <a:solidFill>
                <a:schemeClr val="hlink"/>
              </a:solidFill>
              <a:miter lim="800000"/>
              <a:headEnd/>
              <a:tailEnd/>
            </a:ln>
          </p:spPr>
          <p:txBody>
            <a:bodyPr anchor="ctr" anchorCtr="0"/>
            <a:lstStyle/>
            <a:p>
              <a:pPr algn="ctr"/>
              <a:r>
                <a:rPr lang="en-US" sz="1000" dirty="0">
                  <a:cs typeface="Arial" pitchFamily="34" charset="0"/>
                </a:rPr>
                <a:t>PME </a:t>
              </a:r>
              <a:r>
                <a:rPr lang="en-US" sz="1000" dirty="0" smtClean="0">
                  <a:cs typeface="Arial" pitchFamily="34" charset="0"/>
                </a:rPr>
                <a:t>2</a:t>
              </a:r>
              <a:endParaRPr lang="en-US" sz="1000" dirty="0">
                <a:cs typeface="Arial" pitchFamily="34" charset="0"/>
              </a:endParaRPr>
            </a:p>
          </p:txBody>
        </p:sp>
        <p:sp>
          <p:nvSpPr>
            <p:cNvPr id="125" name="Rectangle 78"/>
            <p:cNvSpPr>
              <a:spLocks noChangeArrowheads="1"/>
            </p:cNvSpPr>
            <p:nvPr/>
          </p:nvSpPr>
          <p:spPr bwMode="auto">
            <a:xfrm>
              <a:off x="6467850" y="3028911"/>
              <a:ext cx="627063" cy="343681"/>
            </a:xfrm>
            <a:prstGeom prst="rect">
              <a:avLst/>
            </a:prstGeom>
            <a:solidFill>
              <a:schemeClr val="bg1"/>
            </a:solidFill>
            <a:ln w="9525">
              <a:solidFill>
                <a:schemeClr val="hlink"/>
              </a:solidFill>
              <a:miter lim="800000"/>
              <a:headEnd/>
              <a:tailEnd/>
            </a:ln>
          </p:spPr>
          <p:txBody>
            <a:bodyPr anchor="ctr" anchorCtr="0"/>
            <a:lstStyle/>
            <a:p>
              <a:pPr algn="ctr"/>
              <a:r>
                <a:rPr lang="en-US" sz="1000" dirty="0" smtClean="0">
                  <a:cs typeface="Arial" pitchFamily="34" charset="0"/>
                </a:rPr>
                <a:t>RMAN</a:t>
              </a:r>
              <a:endParaRPr lang="en-US" sz="1000" dirty="0">
                <a:cs typeface="Arial" pitchFamily="34" charset="0"/>
              </a:endParaRPr>
            </a:p>
          </p:txBody>
        </p:sp>
        <p:sp>
          <p:nvSpPr>
            <p:cNvPr id="126" name="Rectangle 80"/>
            <p:cNvSpPr>
              <a:spLocks noChangeArrowheads="1"/>
            </p:cNvSpPr>
            <p:nvPr/>
          </p:nvSpPr>
          <p:spPr bwMode="auto">
            <a:xfrm>
              <a:off x="7136188" y="3026244"/>
              <a:ext cx="574675" cy="340102"/>
            </a:xfrm>
            <a:prstGeom prst="rect">
              <a:avLst/>
            </a:prstGeom>
            <a:solidFill>
              <a:schemeClr val="bg1"/>
            </a:solidFill>
            <a:ln w="9525">
              <a:solidFill>
                <a:schemeClr val="hlink"/>
              </a:solidFill>
              <a:miter lim="800000"/>
              <a:headEnd/>
              <a:tailEnd/>
            </a:ln>
          </p:spPr>
          <p:txBody>
            <a:bodyPr anchor="ctr" anchorCtr="0"/>
            <a:lstStyle/>
            <a:p>
              <a:pPr algn="ctr"/>
              <a:r>
                <a:rPr lang="en-US" sz="1000" dirty="0" smtClean="0">
                  <a:cs typeface="Arial" pitchFamily="34" charset="0"/>
                </a:rPr>
                <a:t>RE</a:t>
              </a:r>
              <a:endParaRPr lang="en-US" sz="1000" dirty="0">
                <a:cs typeface="Arial" pitchFamily="34" charset="0"/>
              </a:endParaRPr>
            </a:p>
          </p:txBody>
        </p:sp>
      </p:grpSp>
    </p:spTree>
    <p:extLst>
      <p:ext uri="{BB962C8B-B14F-4D97-AF65-F5344CB8AC3E}">
        <p14:creationId xmlns:p14="http://schemas.microsoft.com/office/powerpoint/2010/main" xmlns="" val="131948539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Virtualization</a:t>
            </a:r>
            <a:endParaRPr lang="en-US" dirty="0"/>
          </a:p>
        </p:txBody>
      </p:sp>
      <p:sp>
        <p:nvSpPr>
          <p:cNvPr id="3" name="Text Placeholder 2"/>
          <p:cNvSpPr>
            <a:spLocks noGrp="1"/>
          </p:cNvSpPr>
          <p:nvPr>
            <p:ph type="body" sz="quarter" idx="10"/>
          </p:nvPr>
        </p:nvSpPr>
        <p:spPr>
          <a:xfrm>
            <a:off x="533399" y="3854370"/>
            <a:ext cx="8277225" cy="1875191"/>
          </a:xfrm>
        </p:spPr>
        <p:txBody>
          <a:bodyPr>
            <a:normAutofit/>
          </a:bodyPr>
          <a:lstStyle/>
          <a:p>
            <a:pPr>
              <a:spcBef>
                <a:spcPts val="1200"/>
              </a:spcBef>
            </a:pPr>
            <a:r>
              <a:rPr lang="en-US" sz="2400" dirty="0" smtClean="0"/>
              <a:t>Consolidation</a:t>
            </a:r>
          </a:p>
          <a:p>
            <a:pPr>
              <a:spcBef>
                <a:spcPts val="1200"/>
              </a:spcBef>
            </a:pPr>
            <a:r>
              <a:rPr lang="en-US" sz="2400" dirty="0" smtClean="0"/>
              <a:t>Dynamic resource allocation</a:t>
            </a:r>
          </a:p>
          <a:p>
            <a:pPr>
              <a:spcBef>
                <a:spcPts val="1200"/>
              </a:spcBef>
            </a:pPr>
            <a:r>
              <a:rPr lang="en-US" sz="2400" dirty="0" smtClean="0"/>
              <a:t>Sandboxing</a:t>
            </a:r>
            <a:endParaRPr lang="en-US" sz="2400" dirty="0"/>
          </a:p>
        </p:txBody>
      </p:sp>
      <p:pic>
        <p:nvPicPr>
          <p:cNvPr id="1638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90661" y="1426530"/>
            <a:ext cx="6162675" cy="2105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88185772"/>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Control-Data Plane Software Architecture</a:t>
            </a:r>
            <a:endParaRPr lang="en-US" dirty="0"/>
          </a:p>
        </p:txBody>
      </p:sp>
      <p:sp>
        <p:nvSpPr>
          <p:cNvPr id="3" name="Text Placeholder 2"/>
          <p:cNvSpPr>
            <a:spLocks noGrp="1"/>
          </p:cNvSpPr>
          <p:nvPr>
            <p:ph type="body" sz="quarter" idx="10"/>
          </p:nvPr>
        </p:nvSpPr>
        <p:spPr>
          <a:xfrm>
            <a:off x="487100" y="3900668"/>
            <a:ext cx="8277225" cy="1932973"/>
          </a:xfrm>
        </p:spPr>
        <p:txBody>
          <a:bodyPr>
            <a:normAutofit lnSpcReduction="10000"/>
          </a:bodyPr>
          <a:lstStyle/>
          <a:p>
            <a:r>
              <a:rPr lang="en-US" dirty="0" err="1" smtClean="0"/>
              <a:t>QorIQ</a:t>
            </a:r>
            <a:r>
              <a:rPr lang="en-US" dirty="0" smtClean="0"/>
              <a:t> Implementation</a:t>
            </a:r>
          </a:p>
          <a:p>
            <a:pPr lvl="1"/>
            <a:r>
              <a:rPr lang="en-US" dirty="0" smtClean="0"/>
              <a:t>Multiple cores, multiple operating systems</a:t>
            </a:r>
          </a:p>
          <a:p>
            <a:pPr lvl="1"/>
            <a:r>
              <a:rPr lang="en-US" dirty="0" smtClean="0"/>
              <a:t>Hybrid SMP-AMP configuration</a:t>
            </a:r>
          </a:p>
          <a:p>
            <a:pPr lvl="1"/>
            <a:r>
              <a:rPr lang="en-US" dirty="0" smtClean="0"/>
              <a:t>DPAA acceleration</a:t>
            </a:r>
          </a:p>
          <a:p>
            <a:pPr lvl="1"/>
            <a:r>
              <a:rPr lang="en-US" dirty="0" smtClean="0"/>
              <a:t>Virtualization</a:t>
            </a:r>
          </a:p>
          <a:p>
            <a:endParaRPr lang="en-US" dirty="0" smtClean="0"/>
          </a:p>
          <a:p>
            <a:endParaRPr lang="en-US" dirty="0"/>
          </a:p>
        </p:txBody>
      </p:sp>
      <p:grpSp>
        <p:nvGrpSpPr>
          <p:cNvPr id="7" name="Group 6"/>
          <p:cNvGrpSpPr/>
          <p:nvPr/>
        </p:nvGrpSpPr>
        <p:grpSpPr>
          <a:xfrm>
            <a:off x="1369318" y="1441440"/>
            <a:ext cx="6364706" cy="2162175"/>
            <a:chOff x="1311441" y="1649803"/>
            <a:chExt cx="6364706" cy="2162175"/>
          </a:xfrm>
        </p:grpSpPr>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9687"/>
            <a:stretch/>
          </p:blipFill>
          <p:spPr bwMode="auto">
            <a:xfrm>
              <a:off x="1311441" y="1649803"/>
              <a:ext cx="2588043" cy="2162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40186"/>
            <a:stretch/>
          </p:blipFill>
          <p:spPr bwMode="auto">
            <a:xfrm>
              <a:off x="3836203" y="1649803"/>
              <a:ext cx="3839944" cy="2162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1805349145"/>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Multicore Software Approaches</a:t>
            </a:r>
            <a:endParaRPr lang="en-US" dirty="0" smtClean="0"/>
          </a:p>
        </p:txBody>
      </p:sp>
      <p:sp>
        <p:nvSpPr>
          <p:cNvPr id="17" name="Content Placeholder 2"/>
          <p:cNvSpPr txBox="1">
            <a:spLocks/>
          </p:cNvSpPr>
          <p:nvPr/>
        </p:nvSpPr>
        <p:spPr>
          <a:xfrm>
            <a:off x="642938" y="3712446"/>
            <a:ext cx="2651125" cy="2133600"/>
          </a:xfrm>
          <a:prstGeom prst="rect">
            <a:avLst/>
          </a:prstGeom>
        </p:spPr>
        <p:txBody>
          <a:bodyPr vert="horz" lIns="91440" tIns="45720" rIns="91440" bIns="45720" rtlCol="0">
            <a:normAutofit/>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marL="0" indent="0">
              <a:spcBef>
                <a:spcPts val="900"/>
              </a:spcBef>
              <a:buFontTx/>
              <a:buNone/>
            </a:pPr>
            <a:r>
              <a:rPr lang="en-GB" sz="1800" b="1" smtClean="0">
                <a:solidFill>
                  <a:srgbClr val="003C8A"/>
                </a:solidFill>
                <a:latin typeface="Myriad Pro" pitchFamily="34" charset="0"/>
              </a:rPr>
              <a:t>System Consolidation </a:t>
            </a:r>
            <a:r>
              <a:rPr lang="en-GB" sz="1800" smtClean="0">
                <a:solidFill>
                  <a:srgbClr val="003C8A"/>
                </a:solidFill>
                <a:latin typeface="Myriad Pro" pitchFamily="34" charset="0"/>
              </a:rPr>
              <a:t>– Go from board to chip using SW Silos  or virtualization.</a:t>
            </a:r>
          </a:p>
          <a:p>
            <a:pPr marL="0" indent="0">
              <a:spcBef>
                <a:spcPts val="900"/>
              </a:spcBef>
              <a:buFontTx/>
              <a:buNone/>
            </a:pPr>
            <a:r>
              <a:rPr lang="en-GB" sz="1800" smtClean="0">
                <a:solidFill>
                  <a:srgbClr val="003C8A"/>
                </a:solidFill>
                <a:latin typeface="Myriad Pro" pitchFamily="34" charset="0"/>
              </a:rPr>
              <a:t>Saves power &amp; space</a:t>
            </a:r>
            <a:endParaRPr lang="en-US" sz="1800" dirty="0" smtClean="0">
              <a:solidFill>
                <a:srgbClr val="003C8A"/>
              </a:solidFill>
              <a:latin typeface="Myriad Pro" pitchFamily="34" charset="0"/>
            </a:endParaRPr>
          </a:p>
        </p:txBody>
      </p:sp>
      <p:sp>
        <p:nvSpPr>
          <p:cNvPr id="18" name="Content Placeholder 2"/>
          <p:cNvSpPr txBox="1">
            <a:spLocks/>
          </p:cNvSpPr>
          <p:nvPr/>
        </p:nvSpPr>
        <p:spPr>
          <a:xfrm>
            <a:off x="3604544" y="3708788"/>
            <a:ext cx="2259013" cy="2076450"/>
          </a:xfrm>
          <a:prstGeom prst="rect">
            <a:avLst/>
          </a:prstGeom>
        </p:spPr>
        <p:txBody>
          <a:bodyPr vert="horz" lIns="91440" tIns="45720" rIns="91440" bIns="45720" rtlCol="0">
            <a:normAutofit/>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marL="0" indent="0">
              <a:spcBef>
                <a:spcPts val="900"/>
              </a:spcBef>
              <a:buFontTx/>
              <a:buNone/>
            </a:pPr>
            <a:r>
              <a:rPr lang="en-GB" sz="1800" b="1" smtClean="0">
                <a:solidFill>
                  <a:srgbClr val="003C8A"/>
                </a:solidFill>
                <a:latin typeface="Myriad Pro" pitchFamily="34" charset="0"/>
              </a:rPr>
              <a:t>Process Level Parallelism</a:t>
            </a:r>
            <a:r>
              <a:rPr lang="en-GB" sz="1800" smtClean="0">
                <a:solidFill>
                  <a:srgbClr val="003C8A"/>
                </a:solidFill>
                <a:latin typeface="Myriad Pro" pitchFamily="34" charset="0"/>
              </a:rPr>
              <a:t> – Supported by SMP OS.</a:t>
            </a:r>
          </a:p>
          <a:p>
            <a:pPr marL="0" indent="0">
              <a:spcBef>
                <a:spcPts val="900"/>
              </a:spcBef>
              <a:buFontTx/>
              <a:buNone/>
            </a:pPr>
            <a:r>
              <a:rPr lang="en-GB" sz="1800" smtClean="0">
                <a:solidFill>
                  <a:srgbClr val="003C8A"/>
                </a:solidFill>
                <a:latin typeface="Myriad Pro" pitchFamily="34" charset="0"/>
              </a:rPr>
              <a:t>Improves responsiveness</a:t>
            </a:r>
            <a:endParaRPr lang="en-US" sz="1800" dirty="0" smtClean="0">
              <a:solidFill>
                <a:srgbClr val="003C8A"/>
              </a:solidFill>
              <a:latin typeface="Myriad Pro" pitchFamily="34" charset="0"/>
            </a:endParaRPr>
          </a:p>
        </p:txBody>
      </p:sp>
      <p:sp>
        <p:nvSpPr>
          <p:cNvPr id="19" name="Content Placeholder 2"/>
          <p:cNvSpPr txBox="1">
            <a:spLocks/>
          </p:cNvSpPr>
          <p:nvPr/>
        </p:nvSpPr>
        <p:spPr>
          <a:xfrm>
            <a:off x="6039616" y="3724663"/>
            <a:ext cx="2680314" cy="2060575"/>
          </a:xfrm>
          <a:prstGeom prst="rect">
            <a:avLst/>
          </a:prstGeom>
        </p:spPr>
        <p:txBody>
          <a:bodyPr vert="horz" lIns="91440" tIns="45720" rIns="91440" bIns="45720" rtlCol="0">
            <a:normAutofit/>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marL="0" indent="0">
              <a:spcBef>
                <a:spcPts val="900"/>
              </a:spcBef>
              <a:buFontTx/>
              <a:buNone/>
            </a:pPr>
            <a:r>
              <a:rPr lang="en-GB" sz="1800" b="1" smtClean="0">
                <a:solidFill>
                  <a:srgbClr val="003C8A"/>
                </a:solidFill>
                <a:latin typeface="Myriad Pro" pitchFamily="34" charset="0"/>
              </a:rPr>
              <a:t>Application Level Parallelism </a:t>
            </a:r>
            <a:r>
              <a:rPr lang="en-GB" sz="1800" smtClean="0">
                <a:solidFill>
                  <a:srgbClr val="003C8A"/>
                </a:solidFill>
                <a:latin typeface="Myriad Pro" pitchFamily="34" charset="0"/>
              </a:rPr>
              <a:t>– Threaded code supported by SMP OS.</a:t>
            </a:r>
          </a:p>
          <a:p>
            <a:pPr marL="0" indent="0">
              <a:spcBef>
                <a:spcPts val="900"/>
              </a:spcBef>
              <a:buFontTx/>
              <a:buNone/>
            </a:pPr>
            <a:r>
              <a:rPr lang="en-GB" sz="1800" smtClean="0">
                <a:solidFill>
                  <a:srgbClr val="003C8A"/>
                </a:solidFill>
                <a:latin typeface="Myriad Pro" pitchFamily="34" charset="0"/>
              </a:rPr>
              <a:t>Improves performance, problem size and power</a:t>
            </a:r>
            <a:endParaRPr lang="en-US" sz="1800" dirty="0" smtClean="0">
              <a:solidFill>
                <a:srgbClr val="003C8A"/>
              </a:solidFill>
              <a:latin typeface="Myriad Pro" pitchFamily="34" charset="0"/>
            </a:endParaRPr>
          </a:p>
        </p:txBody>
      </p:sp>
      <p:sp>
        <p:nvSpPr>
          <p:cNvPr id="20" name="Rounded Rectangle 19"/>
          <p:cNvSpPr/>
          <p:nvPr/>
        </p:nvSpPr>
        <p:spPr bwMode="auto">
          <a:xfrm>
            <a:off x="623888" y="1183414"/>
            <a:ext cx="2670175" cy="4454525"/>
          </a:xfrm>
          <a:prstGeom prst="roundRect">
            <a:avLst/>
          </a:prstGeom>
          <a:noFill/>
          <a:ln w="9525" cap="flat" cmpd="sng" algn="ctr">
            <a:solidFill>
              <a:schemeClr val="bg2">
                <a:lumMod val="40000"/>
                <a:lumOff val="60000"/>
              </a:schemeClr>
            </a:solidFill>
            <a:prstDash val="solid"/>
            <a:round/>
            <a:headEnd type="none" w="med" len="med"/>
            <a:tailEnd type="none" w="med" len="med"/>
          </a:ln>
          <a:effectLst/>
        </p:spPr>
        <p:txBody>
          <a:bodyPr/>
          <a:lstStyle/>
          <a:p>
            <a:pPr eaLnBrk="0" hangingPunct="0">
              <a:defRPr/>
            </a:pPr>
            <a:endParaRPr lang="en-GB">
              <a:latin typeface="Times" charset="0"/>
            </a:endParaRPr>
          </a:p>
        </p:txBody>
      </p:sp>
      <p:sp>
        <p:nvSpPr>
          <p:cNvPr id="21" name="Rounded Rectangle 20"/>
          <p:cNvSpPr/>
          <p:nvPr/>
        </p:nvSpPr>
        <p:spPr bwMode="auto">
          <a:xfrm>
            <a:off x="3381375" y="1183414"/>
            <a:ext cx="2511425" cy="4454525"/>
          </a:xfrm>
          <a:prstGeom prst="roundRect">
            <a:avLst/>
          </a:prstGeom>
          <a:noFill/>
          <a:ln w="9525" cap="flat" cmpd="sng" algn="ctr">
            <a:solidFill>
              <a:schemeClr val="bg2">
                <a:lumMod val="40000"/>
                <a:lumOff val="60000"/>
              </a:schemeClr>
            </a:solidFill>
            <a:prstDash val="solid"/>
            <a:round/>
            <a:headEnd type="none" w="med" len="med"/>
            <a:tailEnd type="none" w="med" len="med"/>
          </a:ln>
          <a:effectLst/>
        </p:spPr>
        <p:txBody>
          <a:bodyPr/>
          <a:lstStyle/>
          <a:p>
            <a:pPr eaLnBrk="0" hangingPunct="0">
              <a:defRPr/>
            </a:pPr>
            <a:endParaRPr lang="en-GB">
              <a:latin typeface="Times" charset="0"/>
            </a:endParaRPr>
          </a:p>
        </p:txBody>
      </p:sp>
      <p:pic>
        <p:nvPicPr>
          <p:cNvPr id="22" name="Picture 1"/>
          <p:cNvPicPr>
            <a:picLocks noChangeAspect="1"/>
          </p:cNvPicPr>
          <p:nvPr/>
        </p:nvPicPr>
        <p:blipFill>
          <a:blip r:embed="rId2" cstate="print"/>
          <a:srcRect/>
          <a:stretch>
            <a:fillRect/>
          </a:stretch>
        </p:blipFill>
        <p:spPr bwMode="auto">
          <a:xfrm>
            <a:off x="703263" y="1545364"/>
            <a:ext cx="2541587" cy="1952625"/>
          </a:xfrm>
          <a:prstGeom prst="rect">
            <a:avLst/>
          </a:prstGeom>
          <a:noFill/>
          <a:ln w="9525">
            <a:noFill/>
            <a:miter lim="800000"/>
            <a:headEnd/>
            <a:tailEnd/>
          </a:ln>
        </p:spPr>
      </p:pic>
      <p:pic>
        <p:nvPicPr>
          <p:cNvPr id="23" name="Picture 3"/>
          <p:cNvPicPr>
            <a:picLocks noChangeAspect="1"/>
          </p:cNvPicPr>
          <p:nvPr/>
        </p:nvPicPr>
        <p:blipFill>
          <a:blip r:embed="rId3" cstate="print"/>
          <a:srcRect/>
          <a:stretch>
            <a:fillRect/>
          </a:stretch>
        </p:blipFill>
        <p:spPr bwMode="auto">
          <a:xfrm>
            <a:off x="3624263" y="1207226"/>
            <a:ext cx="2033587" cy="2414588"/>
          </a:xfrm>
          <a:prstGeom prst="rect">
            <a:avLst/>
          </a:prstGeom>
          <a:noFill/>
          <a:ln w="9525">
            <a:noFill/>
            <a:miter lim="800000"/>
            <a:headEnd/>
            <a:tailEnd/>
          </a:ln>
        </p:spPr>
      </p:pic>
      <p:pic>
        <p:nvPicPr>
          <p:cNvPr id="24" name="Picture 13"/>
          <p:cNvPicPr>
            <a:picLocks noChangeAspect="1"/>
          </p:cNvPicPr>
          <p:nvPr/>
        </p:nvPicPr>
        <p:blipFill>
          <a:blip r:embed="rId4" cstate="print"/>
          <a:srcRect/>
          <a:stretch>
            <a:fillRect/>
          </a:stretch>
        </p:blipFill>
        <p:spPr bwMode="auto">
          <a:xfrm>
            <a:off x="6019800" y="1513050"/>
            <a:ext cx="2560638" cy="1874838"/>
          </a:xfrm>
          <a:prstGeom prst="rect">
            <a:avLst/>
          </a:prstGeom>
          <a:noFill/>
          <a:ln w="9525">
            <a:noFill/>
            <a:miter lim="800000"/>
            <a:headEnd/>
            <a:tailEnd/>
          </a:ln>
        </p:spPr>
      </p:pic>
    </p:spTree>
    <p:extLst>
      <p:ext uri="{BB962C8B-B14F-4D97-AF65-F5344CB8AC3E}">
        <p14:creationId xmlns:p14="http://schemas.microsoft.com/office/powerpoint/2010/main" xmlns="" val="2217135579"/>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r>
              <a:rPr lang="en-US" smtClean="0"/>
              <a:t>Parallel Programming Models</a:t>
            </a:r>
            <a:endParaRPr lang="en-US" dirty="0"/>
          </a:p>
        </p:txBody>
      </p:sp>
      <p:sp>
        <p:nvSpPr>
          <p:cNvPr id="9" name="Rectangle 3"/>
          <p:cNvSpPr txBox="1">
            <a:spLocks noChangeArrowheads="1"/>
          </p:cNvSpPr>
          <p:nvPr/>
        </p:nvSpPr>
        <p:spPr bwMode="auto">
          <a:xfrm>
            <a:off x="758824" y="1492150"/>
            <a:ext cx="3501449" cy="102235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ctr" defTabSz="914400" rtl="0" eaLnBrk="0" fontAlgn="base" latinLnBrk="0" hangingPunct="0">
              <a:lnSpc>
                <a:spcPct val="100000"/>
              </a:lnSpc>
              <a:spcBef>
                <a:spcPct val="20000"/>
              </a:spcBef>
              <a:spcAft>
                <a:spcPct val="0"/>
              </a:spcAft>
              <a:buClr>
                <a:srgbClr val="F87508"/>
              </a:buClr>
              <a:buSzPct val="60000"/>
              <a:tabLst/>
              <a:defRPr/>
            </a:pPr>
            <a:r>
              <a:rPr kumimoji="0" lang="en-US" sz="2800" i="0" u="none" strike="noStrike" kern="0" cap="none" spc="0" normalizeH="0" baseline="0" noProof="0" dirty="0" smtClean="0">
                <a:ln>
                  <a:noFill/>
                </a:ln>
                <a:solidFill>
                  <a:srgbClr val="151515"/>
                </a:solidFill>
                <a:effectLst/>
                <a:uLnTx/>
                <a:uFillTx/>
                <a:latin typeface="Arial" pitchFamily="34" charset="0"/>
                <a:cs typeface="Arial" pitchFamily="34" charset="0"/>
              </a:rPr>
              <a:t>Threading</a:t>
            </a:r>
            <a:endParaRPr kumimoji="0" lang="en-US" sz="2800" i="0" u="none" strike="noStrike" kern="0" cap="none" spc="0" normalizeH="0" baseline="0" noProof="0" dirty="0">
              <a:ln>
                <a:noFill/>
              </a:ln>
              <a:solidFill>
                <a:srgbClr val="151515"/>
              </a:solidFill>
              <a:effectLst/>
              <a:uLnTx/>
              <a:uFillTx/>
              <a:latin typeface="Arial" pitchFamily="34" charset="0"/>
              <a:cs typeface="Arial" pitchFamily="34" charset="0"/>
            </a:endParaRPr>
          </a:p>
        </p:txBody>
      </p:sp>
      <p:sp>
        <p:nvSpPr>
          <p:cNvPr id="10" name="Rectangle 6"/>
          <p:cNvSpPr>
            <a:spLocks noChangeArrowheads="1"/>
          </p:cNvSpPr>
          <p:nvPr/>
        </p:nvSpPr>
        <p:spPr bwMode="auto">
          <a:xfrm>
            <a:off x="4945495" y="1492150"/>
            <a:ext cx="3460750" cy="1022350"/>
          </a:xfrm>
          <a:prstGeom prst="rect">
            <a:avLst/>
          </a:prstGeom>
          <a:noFill/>
          <a:ln w="9525">
            <a:noFill/>
            <a:miter lim="800000"/>
            <a:headEnd/>
            <a:tailEnd/>
          </a:ln>
          <a:effectLst/>
        </p:spPr>
        <p:txBody>
          <a:bodyPr/>
          <a:lstStyle/>
          <a:p>
            <a:pPr marL="265113" indent="-265113" algn="ctr" fontAlgn="ctr">
              <a:buClr>
                <a:schemeClr val="accent2"/>
              </a:buClr>
            </a:pPr>
            <a:r>
              <a:rPr lang="en-US" sz="2800" dirty="0">
                <a:solidFill>
                  <a:schemeClr val="bg1">
                    <a:lumMod val="10000"/>
                  </a:schemeClr>
                </a:solidFill>
                <a:latin typeface="Arial" pitchFamily="34" charset="0"/>
                <a:cs typeface="Arial" pitchFamily="34" charset="0"/>
              </a:rPr>
              <a:t>Message Passing</a:t>
            </a:r>
          </a:p>
        </p:txBody>
      </p:sp>
      <p:pic>
        <p:nvPicPr>
          <p:cNvPr id="11" name="Picture 7"/>
          <p:cNvPicPr>
            <a:picLocks noChangeAspect="1" noChangeArrowheads="1"/>
          </p:cNvPicPr>
          <p:nvPr/>
        </p:nvPicPr>
        <p:blipFill>
          <a:blip r:embed="rId3" cstate="print"/>
          <a:srcRect/>
          <a:stretch>
            <a:fillRect/>
          </a:stretch>
        </p:blipFill>
        <p:spPr bwMode="auto">
          <a:xfrm>
            <a:off x="1001713" y="2262088"/>
            <a:ext cx="3100387" cy="3197225"/>
          </a:xfrm>
          <a:prstGeom prst="rect">
            <a:avLst/>
          </a:prstGeom>
          <a:noFill/>
          <a:ln w="38100" algn="ctr">
            <a:noFill/>
            <a:miter lim="800000"/>
            <a:headEnd/>
            <a:tailEnd/>
          </a:ln>
          <a:effectLst/>
        </p:spPr>
      </p:pic>
      <p:pic>
        <p:nvPicPr>
          <p:cNvPr id="12" name="Picture 8"/>
          <p:cNvPicPr>
            <a:picLocks noChangeAspect="1" noChangeArrowheads="1"/>
          </p:cNvPicPr>
          <p:nvPr/>
        </p:nvPicPr>
        <p:blipFill>
          <a:blip r:embed="rId4" cstate="print"/>
          <a:srcRect/>
          <a:stretch>
            <a:fillRect/>
          </a:stretch>
        </p:blipFill>
        <p:spPr bwMode="auto">
          <a:xfrm>
            <a:off x="5397500" y="2262088"/>
            <a:ext cx="2555875" cy="3197225"/>
          </a:xfrm>
          <a:prstGeom prst="rect">
            <a:avLst/>
          </a:prstGeom>
          <a:noFill/>
          <a:ln w="38100" algn="ctr">
            <a:noFill/>
            <a:miter lim="800000"/>
            <a:headEnd/>
            <a:tailEnd/>
          </a:ln>
          <a:effectLst/>
        </p:spPr>
      </p:pic>
    </p:spTree>
    <p:extLst>
      <p:ext uri="{BB962C8B-B14F-4D97-AF65-F5344CB8AC3E}">
        <p14:creationId xmlns:p14="http://schemas.microsoft.com/office/powerpoint/2010/main" xmlns="" val="804959883"/>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smtClean="0"/>
              <a:t>Threading APIs</a:t>
            </a:r>
            <a:endParaRPr lang="en-US" dirty="0" smtClean="0"/>
          </a:p>
        </p:txBody>
      </p:sp>
      <p:sp>
        <p:nvSpPr>
          <p:cNvPr id="35843" name="Rectangle 3"/>
          <p:cNvSpPr>
            <a:spLocks noGrp="1" noChangeArrowheads="1"/>
          </p:cNvSpPr>
          <p:nvPr>
            <p:ph type="body" sz="quarter" idx="10"/>
          </p:nvPr>
        </p:nvSpPr>
        <p:spPr>
          <a:xfrm>
            <a:off x="533399" y="1382233"/>
            <a:ext cx="8277225" cy="4347328"/>
          </a:xfrm>
        </p:spPr>
        <p:txBody>
          <a:bodyPr/>
          <a:lstStyle/>
          <a:p>
            <a:pPr>
              <a:spcBef>
                <a:spcPts val="2400"/>
              </a:spcBef>
            </a:pPr>
            <a:r>
              <a:rPr lang="en-US" dirty="0" smtClean="0"/>
              <a:t>POSIX threads (</a:t>
            </a:r>
            <a:r>
              <a:rPr lang="en-US" dirty="0" err="1" smtClean="0"/>
              <a:t>pthreads</a:t>
            </a:r>
            <a:r>
              <a:rPr lang="en-US" dirty="0" smtClean="0"/>
              <a:t>)</a:t>
            </a:r>
          </a:p>
          <a:p>
            <a:pPr lvl="1">
              <a:spcBef>
                <a:spcPts val="2400"/>
              </a:spcBef>
            </a:pPr>
            <a:r>
              <a:rPr lang="en-US" dirty="0" smtClean="0"/>
              <a:t>Standards-based C library for shared memory</a:t>
            </a:r>
          </a:p>
          <a:p>
            <a:pPr lvl="1">
              <a:spcBef>
                <a:spcPts val="2400"/>
              </a:spcBef>
            </a:pPr>
            <a:r>
              <a:rPr lang="en-US" dirty="0" smtClean="0"/>
              <a:t>Available for most platforms, including Linux</a:t>
            </a:r>
          </a:p>
          <a:p>
            <a:pPr lvl="1">
              <a:spcBef>
                <a:spcPts val="2400"/>
              </a:spcBef>
            </a:pPr>
            <a:r>
              <a:rPr lang="en-US" dirty="0" smtClean="0"/>
              <a:t>Reasonably portable</a:t>
            </a:r>
          </a:p>
          <a:p>
            <a:pPr lvl="1">
              <a:spcBef>
                <a:spcPts val="2400"/>
              </a:spcBef>
            </a:pPr>
            <a:r>
              <a:rPr lang="en-US" dirty="0" smtClean="0"/>
              <a:t>The assembly language of multithreading</a:t>
            </a:r>
          </a:p>
        </p:txBody>
      </p:sp>
    </p:spTree>
    <p:extLst>
      <p:ext uri="{BB962C8B-B14F-4D97-AF65-F5344CB8AC3E}">
        <p14:creationId xmlns:p14="http://schemas.microsoft.com/office/powerpoint/2010/main" xmlns="" val="154718350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a:xfrm>
            <a:off x="1102549" y="457200"/>
            <a:ext cx="7747265" cy="654050"/>
          </a:xfrm>
        </p:spPr>
        <p:txBody>
          <a:bodyPr/>
          <a:lstStyle/>
          <a:p>
            <a:pPr eaLnBrk="1" hangingPunct="1">
              <a:defRPr/>
            </a:pPr>
            <a:r>
              <a:rPr dirty="0" smtClean="0"/>
              <a:t>What’s Driving Multicore Adoption?</a:t>
            </a:r>
          </a:p>
        </p:txBody>
      </p:sp>
      <p:graphicFrame>
        <p:nvGraphicFramePr>
          <p:cNvPr id="1989659" name="Group 27"/>
          <p:cNvGraphicFramePr>
            <a:graphicFrameLocks noGrp="1"/>
          </p:cNvGraphicFramePr>
          <p:nvPr>
            <p:ph idx="4294967295"/>
          </p:nvPr>
        </p:nvGraphicFramePr>
        <p:xfrm>
          <a:off x="618070" y="1368583"/>
          <a:ext cx="8263465" cy="4316064"/>
        </p:xfrm>
        <a:graphic>
          <a:graphicData uri="http://schemas.openxmlformats.org/drawingml/2006/table">
            <a:tbl>
              <a:tblPr firstRow="1">
                <a:tableStyleId>{3C2FFA5D-87B4-456A-9821-1D502468CF0F}</a:tableStyleId>
              </a:tblPr>
              <a:tblGrid>
                <a:gridCol w="1512322"/>
                <a:gridCol w="5723433"/>
                <a:gridCol w="1027710"/>
              </a:tblGrid>
              <a:tr h="608473">
                <a:tc gridSpan="3">
                  <a:txBody>
                    <a:bodyPr/>
                    <a:lstStyle/>
                    <a:p>
                      <a:pPr marL="0" marR="0" lvl="0" indent="0" algn="l" defTabSz="914400" rtl="0" eaLnBrk="1" fontAlgn="base" latinLnBrk="0" hangingPunct="1">
                        <a:lnSpc>
                          <a:spcPct val="100000"/>
                        </a:lnSpc>
                        <a:spcBef>
                          <a:spcPct val="3000"/>
                        </a:spcBef>
                        <a:spcAft>
                          <a:spcPct val="3000"/>
                        </a:spcAft>
                        <a:buClr>
                          <a:schemeClr val="accent1"/>
                        </a:buClr>
                        <a:buSzPct val="80000"/>
                        <a:buFont typeface="Arial" charset="0"/>
                        <a:buNone/>
                        <a:tabLst/>
                      </a:pPr>
                      <a:r>
                        <a:rPr kumimoji="0" lang="en-US" sz="1800" u="none" strike="noStrike" cap="none" normalizeH="0" baseline="0" dirty="0" smtClean="0">
                          <a:ln>
                            <a:noFill/>
                          </a:ln>
                          <a:solidFill>
                            <a:schemeClr val="bg1"/>
                          </a:solidFill>
                          <a:effectLst/>
                        </a:rPr>
                        <a:t>Market Trend</a:t>
                      </a:r>
                      <a:endParaRPr kumimoji="0" lang="en-US" sz="1800" b="0" i="0" u="none" strike="noStrike" cap="none" normalizeH="0" baseline="0" dirty="0" smtClean="0">
                        <a:ln>
                          <a:noFill/>
                        </a:ln>
                        <a:solidFill>
                          <a:schemeClr val="bg1"/>
                        </a:solidFill>
                        <a:effectLst/>
                        <a:latin typeface="Arial" charset="0"/>
                        <a:cs typeface="Arial" charset="0"/>
                      </a:endParaRPr>
                    </a:p>
                  </a:txBody>
                  <a:tcPr anchor="ctr" horzOverflow="overflow"/>
                </a:tc>
                <a:tc hMerge="1">
                  <a:txBody>
                    <a:bodyPr/>
                    <a:lstStyle/>
                    <a:p>
                      <a:pPr marL="0" marR="0" lvl="0" indent="0" algn="l" defTabSz="914400" rtl="0" eaLnBrk="1" fontAlgn="base" latinLnBrk="0" hangingPunct="1">
                        <a:lnSpc>
                          <a:spcPct val="100000"/>
                        </a:lnSpc>
                        <a:spcBef>
                          <a:spcPct val="3000"/>
                        </a:spcBef>
                        <a:spcAft>
                          <a:spcPct val="3000"/>
                        </a:spcAft>
                        <a:buClr>
                          <a:schemeClr val="accent1"/>
                        </a:buClr>
                        <a:buSzPct val="80000"/>
                        <a:buFont typeface="Arial" charset="0"/>
                        <a:buNone/>
                        <a:tabLst/>
                      </a:pPr>
                      <a:endParaRPr kumimoji="0" lang="en-US" sz="1800" b="0" i="0" u="none" strike="noStrike" cap="none" normalizeH="0" baseline="0" dirty="0" smtClean="0">
                        <a:ln>
                          <a:noFill/>
                        </a:ln>
                        <a:solidFill>
                          <a:schemeClr val="tx1"/>
                        </a:solidFill>
                        <a:effectLst/>
                        <a:latin typeface="Arial" charset="0"/>
                        <a:cs typeface="Arial" charset="0"/>
                      </a:endParaRPr>
                    </a:p>
                  </a:txBody>
                  <a:tcPr anchor="ctr" horzOverflow="overflow"/>
                </a:tc>
                <a:tc hMerge="1">
                  <a:txBody>
                    <a:bodyPr/>
                    <a:lstStyle/>
                    <a:p>
                      <a:pPr marL="0" marR="0" lvl="0" indent="0" algn="l" defTabSz="914400" rtl="0" eaLnBrk="1" fontAlgn="base" latinLnBrk="0" hangingPunct="1">
                        <a:lnSpc>
                          <a:spcPct val="100000"/>
                        </a:lnSpc>
                        <a:spcBef>
                          <a:spcPct val="3000"/>
                        </a:spcBef>
                        <a:spcAft>
                          <a:spcPct val="3000"/>
                        </a:spcAft>
                        <a:buClr>
                          <a:schemeClr val="accent1"/>
                        </a:buClr>
                        <a:buSzPct val="80000"/>
                        <a:buFont typeface="Arial" charset="0"/>
                        <a:buNone/>
                        <a:tabLst/>
                      </a:pPr>
                      <a:endParaRPr kumimoji="0" lang="en-US" sz="1800" b="0" i="0" u="none" strike="noStrike" cap="none" normalizeH="0" baseline="0" dirty="0" smtClean="0">
                        <a:ln>
                          <a:noFill/>
                        </a:ln>
                        <a:solidFill>
                          <a:schemeClr val="tx1"/>
                        </a:solidFill>
                        <a:effectLst/>
                        <a:latin typeface="Arial" charset="0"/>
                        <a:cs typeface="Arial" charset="0"/>
                      </a:endParaRPr>
                    </a:p>
                  </a:txBody>
                  <a:tcPr anchor="ctr" horzOverflow="overflow"/>
                </a:tc>
              </a:tr>
              <a:tr h="929263">
                <a:tc>
                  <a:txBody>
                    <a:bodyPr/>
                    <a:lstStyle/>
                    <a:p>
                      <a:pPr marL="0" marR="0" lvl="0" indent="0" algn="l" defTabSz="914400" rtl="0" eaLnBrk="1" fontAlgn="base" latinLnBrk="0" hangingPunct="1">
                        <a:lnSpc>
                          <a:spcPct val="100000"/>
                        </a:lnSpc>
                        <a:spcBef>
                          <a:spcPct val="3000"/>
                        </a:spcBef>
                        <a:spcAft>
                          <a:spcPct val="3000"/>
                        </a:spcAft>
                        <a:buClr>
                          <a:schemeClr val="accent1"/>
                        </a:buClr>
                        <a:buSzPct val="80000"/>
                        <a:buFont typeface="Arial" charset="0"/>
                        <a:buNone/>
                        <a:tabLst/>
                      </a:pPr>
                      <a:r>
                        <a:rPr kumimoji="0" lang="en-US" sz="1400" u="none" strike="noStrike" cap="none" normalizeH="0" baseline="0" dirty="0" smtClean="0">
                          <a:ln>
                            <a:noFill/>
                          </a:ln>
                          <a:solidFill>
                            <a:schemeClr val="bg1"/>
                          </a:solidFill>
                          <a:effectLst/>
                        </a:rPr>
                        <a:t>Increase in connected devices</a:t>
                      </a:r>
                      <a:endParaRPr kumimoji="0" lang="en-US" sz="1400" b="1" i="0" u="none" strike="noStrike" cap="none" normalizeH="0" baseline="0" dirty="0" smtClean="0">
                        <a:ln>
                          <a:noFill/>
                        </a:ln>
                        <a:solidFill>
                          <a:schemeClr val="bg1"/>
                        </a:solidFill>
                        <a:effectLst/>
                        <a:latin typeface="Arial" charset="0"/>
                        <a:cs typeface="Arial" charset="0"/>
                      </a:endParaRPr>
                    </a:p>
                  </a:txBody>
                  <a:tcPr anchor="ctr" horzOverflow="overflow">
                    <a:solidFill>
                      <a:schemeClr val="accent1"/>
                    </a:solidFill>
                  </a:tcPr>
                </a:tc>
                <a:tc>
                  <a:txBody>
                    <a:bodyPr/>
                    <a:lstStyle/>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pPr>
                      <a:r>
                        <a:rPr kumimoji="0" lang="en-US" sz="1400" u="none" strike="noStrike" cap="none" normalizeH="0" baseline="0" dirty="0" smtClean="0">
                          <a:ln>
                            <a:noFill/>
                          </a:ln>
                          <a:effectLst/>
                        </a:rPr>
                        <a:t>Mobile traffic to increase 5x in 3 years </a:t>
                      </a:r>
                      <a:r>
                        <a:rPr kumimoji="0" lang="en-US" sz="1400" b="1" u="none" strike="noStrike" cap="none" normalizeH="0" baseline="0" dirty="0" smtClean="0">
                          <a:ln>
                            <a:noFill/>
                          </a:ln>
                          <a:effectLst/>
                        </a:rPr>
                        <a:t>(wireless, video, etc.)*</a:t>
                      </a:r>
                    </a:p>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pPr>
                      <a:r>
                        <a:rPr kumimoji="0" lang="en-US" sz="1400" u="none" strike="noStrike" cap="none" normalizeH="0" baseline="0" dirty="0" smtClean="0">
                          <a:ln>
                            <a:noFill/>
                          </a:ln>
                          <a:effectLst/>
                        </a:rPr>
                        <a:t>Growth from </a:t>
                      </a:r>
                      <a:r>
                        <a:rPr lang="en-US" sz="1400" dirty="0" smtClean="0"/>
                        <a:t>2012: 1.2 EB</a:t>
                      </a:r>
                      <a:r>
                        <a:rPr lang="en-US" sz="1400" baseline="0" dirty="0" smtClean="0"/>
                        <a:t> (exabytes/month) to </a:t>
                      </a:r>
                      <a:r>
                        <a:rPr lang="en-US" sz="1400" dirty="0" smtClean="0"/>
                        <a:t>2015: 6.3 EB</a:t>
                      </a:r>
                      <a:endParaRPr kumimoji="0" lang="en-US" sz="1400" u="none" strike="noStrike" cap="none" normalizeH="0" baseline="0" dirty="0" smtClean="0">
                        <a:ln>
                          <a:noFill/>
                        </a:ln>
                        <a:effectLst/>
                      </a:endParaRPr>
                    </a:p>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pPr>
                      <a:r>
                        <a:rPr kumimoji="0" lang="en-US" sz="1400" u="none" strike="noStrike" cap="none" normalizeH="0" baseline="0" dirty="0" smtClean="0">
                          <a:ln>
                            <a:noFill/>
                          </a:ln>
                          <a:effectLst/>
                        </a:rPr>
                        <a:t>Smart devices, smart appliances</a:t>
                      </a:r>
                      <a:endParaRPr kumimoji="0" lang="en-US" sz="1400" b="0" i="0" u="none" strike="noStrike" cap="none" normalizeH="0" baseline="0" dirty="0" smtClean="0">
                        <a:ln>
                          <a:noFill/>
                        </a:ln>
                        <a:solidFill>
                          <a:srgbClr val="000000"/>
                        </a:solidFill>
                        <a:effectLst/>
                        <a:latin typeface="Arial" charset="0"/>
                        <a:cs typeface="Arial" charset="0"/>
                      </a:endParaRPr>
                    </a:p>
                  </a:txBody>
                  <a:tcPr anchor="ctr" horzOverflow="overflow"/>
                </a:tc>
                <a:tc rowSpan="4">
                  <a:txBody>
                    <a:bodyPr/>
                    <a:lstStyle/>
                    <a:p>
                      <a:pPr marL="109538" indent="-168275" algn="ctr">
                        <a:lnSpc>
                          <a:spcPct val="90000"/>
                        </a:lnSpc>
                        <a:spcBef>
                          <a:spcPts val="575"/>
                        </a:spcBef>
                        <a:spcAft>
                          <a:spcPts val="75"/>
                        </a:spcAft>
                        <a:buClr>
                          <a:prstClr val="black"/>
                        </a:buClr>
                        <a:buSzPct val="80000"/>
                        <a:buFont typeface="Arial" pitchFamily="34" charset="0"/>
                        <a:buNone/>
                        <a:defRPr/>
                      </a:pPr>
                      <a:r>
                        <a:rPr lang="en-US" sz="1400" kern="0" dirty="0" smtClean="0">
                          <a:solidFill>
                            <a:srgbClr val="000000"/>
                          </a:solidFill>
                        </a:rPr>
                        <a:t> </a:t>
                      </a:r>
                      <a:r>
                        <a:rPr lang="en-US" sz="2000" kern="0" dirty="0" smtClean="0">
                          <a:solidFill>
                            <a:schemeClr val="bg1"/>
                          </a:solidFill>
                        </a:rPr>
                        <a:t>Pressure to increase performance within a fixed power envelope</a:t>
                      </a:r>
                    </a:p>
                  </a:txBody>
                  <a:tcPr vert="vert270" anchor="ctr" horzOverflow="overflow">
                    <a:solidFill>
                      <a:schemeClr val="accent2"/>
                    </a:solidFill>
                  </a:tcPr>
                </a:tc>
              </a:tr>
              <a:tr h="929263">
                <a:tc>
                  <a:txBody>
                    <a:bodyPr/>
                    <a:lstStyle/>
                    <a:p>
                      <a:pPr marL="0" marR="0" lvl="0" indent="0" algn="l" defTabSz="914400" rtl="0" eaLnBrk="1" fontAlgn="base" latinLnBrk="0" hangingPunct="1">
                        <a:lnSpc>
                          <a:spcPct val="100000"/>
                        </a:lnSpc>
                        <a:spcBef>
                          <a:spcPct val="3000"/>
                        </a:spcBef>
                        <a:spcAft>
                          <a:spcPct val="3000"/>
                        </a:spcAft>
                        <a:buClr>
                          <a:schemeClr val="accent1"/>
                        </a:buClr>
                        <a:buSzPct val="80000"/>
                        <a:buFont typeface="Arial" charset="0"/>
                        <a:buNone/>
                        <a:tabLst/>
                      </a:pPr>
                      <a:r>
                        <a:rPr kumimoji="0" lang="en-US" sz="1400" u="none" strike="noStrike" cap="none" normalizeH="0" baseline="0" dirty="0" smtClean="0">
                          <a:ln>
                            <a:noFill/>
                          </a:ln>
                          <a:solidFill>
                            <a:schemeClr val="bg1"/>
                          </a:solidFill>
                          <a:effectLst/>
                        </a:rPr>
                        <a:t>Reduced power consumption</a:t>
                      </a:r>
                      <a:endParaRPr kumimoji="0" lang="en-US" sz="1400" b="1" i="0" u="none" strike="noStrike" cap="none" normalizeH="0" baseline="0" dirty="0" smtClean="0">
                        <a:ln>
                          <a:noFill/>
                        </a:ln>
                        <a:solidFill>
                          <a:schemeClr val="bg1"/>
                        </a:solidFill>
                        <a:effectLst/>
                        <a:latin typeface="Arial" charset="0"/>
                        <a:cs typeface="Arial" charset="0"/>
                      </a:endParaRPr>
                    </a:p>
                  </a:txBody>
                  <a:tcPr anchor="ctr" horzOverflow="overflow">
                    <a:solidFill>
                      <a:schemeClr val="accent1"/>
                    </a:solidFill>
                  </a:tcPr>
                </a:tc>
                <a:tc>
                  <a:txBody>
                    <a:bodyPr/>
                    <a:lstStyle/>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pPr>
                      <a:r>
                        <a:rPr kumimoji="0" lang="en-US" sz="1400" b="1" u="none" strike="noStrike" cap="none" normalizeH="0" baseline="0" dirty="0" smtClean="0">
                          <a:ln>
                            <a:noFill/>
                          </a:ln>
                          <a:effectLst/>
                        </a:rPr>
                        <a:t>Fanless operation </a:t>
                      </a:r>
                      <a:r>
                        <a:rPr kumimoji="0" lang="en-US" sz="1400" u="none" strike="noStrike" cap="none" normalizeH="0" baseline="0" dirty="0" smtClean="0">
                          <a:ln>
                            <a:noFill/>
                          </a:ln>
                          <a:effectLst/>
                        </a:rPr>
                        <a:t>at -40°C to +85°C ambient</a:t>
                      </a:r>
                    </a:p>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pPr>
                      <a:r>
                        <a:rPr kumimoji="0" lang="en-US" sz="1400" u="none" strike="noStrike" cap="none" normalizeH="0" baseline="0" dirty="0" smtClean="0">
                          <a:ln>
                            <a:noFill/>
                          </a:ln>
                          <a:effectLst/>
                        </a:rPr>
                        <a:t>MPU &lt;4W max at &gt;1000 DMIPS, with power management</a:t>
                      </a:r>
                    </a:p>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defRPr/>
                      </a:pPr>
                      <a:r>
                        <a:rPr kumimoji="0" lang="en-US" sz="1400" u="none" strike="noStrike" cap="none" normalizeH="0" baseline="0" dirty="0" smtClean="0">
                          <a:ln>
                            <a:noFill/>
                          </a:ln>
                          <a:effectLst/>
                        </a:rPr>
                        <a:t>Adoption of multicore to reduce power consumption</a:t>
                      </a:r>
                      <a:endParaRPr kumimoji="0" lang="en-US" sz="1400" b="0" i="0" u="none" strike="noStrike" cap="none" normalizeH="0" baseline="0" dirty="0" smtClean="0">
                        <a:ln>
                          <a:noFill/>
                        </a:ln>
                        <a:solidFill>
                          <a:srgbClr val="000000"/>
                        </a:solidFill>
                        <a:effectLst/>
                        <a:latin typeface="Arial" charset="0"/>
                        <a:cs typeface="Arial" charset="0"/>
                      </a:endParaRPr>
                    </a:p>
                  </a:txBody>
                  <a:tcPr anchor="ctr" horzOverflow="overflow"/>
                </a:tc>
                <a:tc vMerge="1">
                  <a:txBody>
                    <a:bodyPr/>
                    <a:lstStyle/>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defRPr/>
                      </a:pPr>
                      <a:endParaRPr kumimoji="0" lang="en-US" sz="1400" b="0" i="0" u="none" strike="noStrike" cap="none" normalizeH="0" baseline="0" dirty="0" smtClean="0">
                        <a:ln>
                          <a:noFill/>
                        </a:ln>
                        <a:solidFill>
                          <a:srgbClr val="000000"/>
                        </a:solidFill>
                        <a:effectLst/>
                        <a:latin typeface="Arial" charset="0"/>
                        <a:cs typeface="Arial" charset="0"/>
                      </a:endParaRPr>
                    </a:p>
                  </a:txBody>
                  <a:tcPr anchor="ctr" horzOverflow="overflow"/>
                </a:tc>
              </a:tr>
              <a:tr h="919802">
                <a:tc>
                  <a:txBody>
                    <a:bodyPr/>
                    <a:lstStyle/>
                    <a:p>
                      <a:pPr marL="0" marR="0" lvl="0" indent="0" algn="l" defTabSz="914400" rtl="0" eaLnBrk="1" fontAlgn="base" latinLnBrk="0" hangingPunct="1">
                        <a:lnSpc>
                          <a:spcPct val="100000"/>
                        </a:lnSpc>
                        <a:spcBef>
                          <a:spcPct val="3000"/>
                        </a:spcBef>
                        <a:spcAft>
                          <a:spcPct val="3000"/>
                        </a:spcAft>
                        <a:buClr>
                          <a:schemeClr val="accent1"/>
                        </a:buClr>
                        <a:buSzPct val="80000"/>
                        <a:buFont typeface="Arial" charset="0"/>
                        <a:buNone/>
                        <a:tabLst/>
                      </a:pPr>
                      <a:r>
                        <a:rPr kumimoji="0" lang="en-US" sz="1400" b="0" i="0" u="none" strike="noStrike" cap="none" normalizeH="0" baseline="0" dirty="0" smtClean="0">
                          <a:ln>
                            <a:noFill/>
                          </a:ln>
                          <a:solidFill>
                            <a:schemeClr val="bg1"/>
                          </a:solidFill>
                          <a:effectLst/>
                          <a:latin typeface="Arial" charset="0"/>
                          <a:cs typeface="Arial" charset="0"/>
                        </a:rPr>
                        <a:t>Cloud services</a:t>
                      </a:r>
                    </a:p>
                  </a:txBody>
                  <a:tcPr anchor="ctr" horzOverflow="overflow">
                    <a:solidFill>
                      <a:schemeClr val="accent1"/>
                    </a:solidFill>
                  </a:tcPr>
                </a:tc>
                <a:tc>
                  <a:txBody>
                    <a:bodyPr/>
                    <a:lstStyle/>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defRPr/>
                      </a:pPr>
                      <a:r>
                        <a:rPr lang="en-US" sz="1400" i="0" kern="1200" dirty="0" smtClean="0">
                          <a:solidFill>
                            <a:schemeClr val="dk1"/>
                          </a:solidFill>
                          <a:latin typeface="+mn-lt"/>
                          <a:ea typeface="+mn-ea"/>
                          <a:cs typeface="+mn-cs"/>
                        </a:rPr>
                        <a:t>Cloud computing is a $74B industry,</a:t>
                      </a:r>
                      <a:r>
                        <a:rPr lang="en-US" sz="1400" i="0" kern="1200" baseline="0" dirty="0" smtClean="0">
                          <a:solidFill>
                            <a:schemeClr val="dk1"/>
                          </a:solidFill>
                          <a:latin typeface="+mn-lt"/>
                          <a:ea typeface="+mn-ea"/>
                          <a:cs typeface="+mn-cs"/>
                        </a:rPr>
                        <a:t> growing to </a:t>
                      </a:r>
                      <a:r>
                        <a:rPr lang="en-US" sz="1400" i="0" kern="1200" dirty="0" smtClean="0">
                          <a:solidFill>
                            <a:schemeClr val="dk1"/>
                          </a:solidFill>
                          <a:latin typeface="+mn-lt"/>
                          <a:ea typeface="+mn-ea"/>
                          <a:cs typeface="+mn-cs"/>
                        </a:rPr>
                        <a:t>$150B by 2013* *</a:t>
                      </a:r>
                    </a:p>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defRPr/>
                      </a:pPr>
                      <a:r>
                        <a:rPr lang="en-US" sz="1400" i="0" kern="1200" baseline="0" dirty="0" smtClean="0">
                          <a:solidFill>
                            <a:schemeClr val="dk1"/>
                          </a:solidFill>
                          <a:latin typeface="+mn-lt"/>
                          <a:ea typeface="+mn-ea"/>
                          <a:cs typeface="+mn-cs"/>
                        </a:rPr>
                        <a:t>Big data management and resource allocation is critical</a:t>
                      </a:r>
                      <a:endParaRPr lang="en-US" sz="1400" i="0" kern="1200" dirty="0" smtClean="0">
                        <a:solidFill>
                          <a:schemeClr val="dk1"/>
                        </a:solidFill>
                        <a:latin typeface="+mn-lt"/>
                        <a:ea typeface="+mn-ea"/>
                        <a:cs typeface="+mn-cs"/>
                      </a:endParaRPr>
                    </a:p>
                  </a:txBody>
                  <a:tcPr anchor="ctr" horzOverflow="overflow"/>
                </a:tc>
                <a:tc vMerge="1">
                  <a:txBody>
                    <a:bodyPr/>
                    <a:lstStyle/>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defRPr/>
                      </a:pPr>
                      <a:endParaRPr lang="en-US" sz="1400" b="0" dirty="0" smtClean="0">
                        <a:solidFill>
                          <a:prstClr val="black"/>
                        </a:solidFill>
                      </a:endParaRPr>
                    </a:p>
                  </a:txBody>
                  <a:tcPr anchor="ctr" horzOverflow="overflow"/>
                </a:tc>
              </a:tr>
              <a:tr h="929263">
                <a:tc>
                  <a:txBody>
                    <a:bodyPr/>
                    <a:lstStyle/>
                    <a:p>
                      <a:pPr marL="0" marR="0" lvl="0" indent="0" algn="l" defTabSz="914400" rtl="0" eaLnBrk="1" fontAlgn="base" latinLnBrk="0" hangingPunct="1">
                        <a:lnSpc>
                          <a:spcPct val="100000"/>
                        </a:lnSpc>
                        <a:spcBef>
                          <a:spcPct val="3000"/>
                        </a:spcBef>
                        <a:spcAft>
                          <a:spcPct val="3000"/>
                        </a:spcAft>
                        <a:buClr>
                          <a:schemeClr val="accent1"/>
                        </a:buClr>
                        <a:buSzPct val="80000"/>
                        <a:buFont typeface="Arial" charset="0"/>
                        <a:buNone/>
                        <a:tabLst/>
                      </a:pPr>
                      <a:r>
                        <a:rPr kumimoji="0" lang="en-US" sz="1400" b="0" i="0" u="none" strike="noStrike" cap="none" normalizeH="0" baseline="0" dirty="0" smtClean="0">
                          <a:ln>
                            <a:noFill/>
                          </a:ln>
                          <a:solidFill>
                            <a:schemeClr val="bg1"/>
                          </a:solidFill>
                          <a:effectLst/>
                          <a:latin typeface="Arial" charset="0"/>
                          <a:cs typeface="Arial" charset="0"/>
                        </a:rPr>
                        <a:t>Consolidation</a:t>
                      </a:r>
                    </a:p>
                  </a:txBody>
                  <a:tcPr anchor="ctr" horzOverflow="overflow">
                    <a:solidFill>
                      <a:schemeClr val="accent1"/>
                    </a:solidFill>
                  </a:tcPr>
                </a:tc>
                <a:tc>
                  <a:txBody>
                    <a:bodyPr/>
                    <a:lstStyle/>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defRPr/>
                      </a:pPr>
                      <a:r>
                        <a:rPr lang="en-US" sz="1400" b="1" dirty="0" smtClean="0"/>
                        <a:t>Services</a:t>
                      </a:r>
                      <a:r>
                        <a:rPr lang="en-US" sz="1400" baseline="0" dirty="0" smtClean="0"/>
                        <a:t> consolidation</a:t>
                      </a:r>
                      <a:endParaRPr lang="en-US" sz="1400" dirty="0" smtClean="0"/>
                    </a:p>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pPr>
                      <a:r>
                        <a:rPr kumimoji="0" lang="en-US" sz="1400" b="1" i="0" u="none" strike="noStrike" cap="none" normalizeH="0" baseline="0" dirty="0" smtClean="0">
                          <a:ln>
                            <a:noFill/>
                          </a:ln>
                          <a:solidFill>
                            <a:srgbClr val="000000"/>
                          </a:solidFill>
                          <a:effectLst/>
                          <a:latin typeface="Arial" charset="0"/>
                          <a:cs typeface="Arial" charset="0"/>
                        </a:rPr>
                        <a:t>BOM</a:t>
                      </a:r>
                      <a:r>
                        <a:rPr kumimoji="0" lang="en-US" sz="1400" b="0" i="0" u="none" strike="noStrike" cap="none" normalizeH="0" baseline="0" dirty="0" smtClean="0">
                          <a:ln>
                            <a:noFill/>
                          </a:ln>
                          <a:solidFill>
                            <a:srgbClr val="000000"/>
                          </a:solidFill>
                          <a:effectLst/>
                          <a:latin typeface="Arial" charset="0"/>
                          <a:cs typeface="Arial" charset="0"/>
                        </a:rPr>
                        <a:t> consolidation</a:t>
                      </a:r>
                    </a:p>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pPr>
                      <a:r>
                        <a:rPr kumimoji="0" lang="en-US" sz="1400" b="0" i="0" u="none" strike="noStrike" cap="none" normalizeH="0" baseline="0" dirty="0" smtClean="0">
                          <a:ln>
                            <a:noFill/>
                          </a:ln>
                          <a:solidFill>
                            <a:srgbClr val="000000"/>
                          </a:solidFill>
                          <a:effectLst/>
                          <a:latin typeface="Arial" charset="0"/>
                          <a:cs typeface="Arial" charset="0"/>
                        </a:rPr>
                        <a:t>Increase in multicore adoption</a:t>
                      </a:r>
                    </a:p>
                  </a:txBody>
                  <a:tcPr anchor="ctr" horzOverflow="overflow"/>
                </a:tc>
                <a:tc vMerge="1">
                  <a:txBody>
                    <a:bodyPr/>
                    <a:lstStyle/>
                    <a:p>
                      <a:pPr marL="176213" marR="0" lvl="0" indent="-176213" algn="l" defTabSz="914400" rtl="0" eaLnBrk="1" fontAlgn="base" latinLnBrk="0" hangingPunct="1">
                        <a:lnSpc>
                          <a:spcPct val="100000"/>
                        </a:lnSpc>
                        <a:spcBef>
                          <a:spcPct val="3000"/>
                        </a:spcBef>
                        <a:spcAft>
                          <a:spcPct val="3000"/>
                        </a:spcAft>
                        <a:buClrTx/>
                        <a:buSzPct val="80000"/>
                        <a:buFont typeface="Arial" pitchFamily="34" charset="0"/>
                        <a:buChar char="•"/>
                        <a:tabLst/>
                      </a:pPr>
                      <a:endParaRPr kumimoji="0" lang="en-US" sz="1400" b="0" i="0" u="none" strike="noStrike" cap="none" normalizeH="0" baseline="0" dirty="0" smtClean="0">
                        <a:ln>
                          <a:noFill/>
                        </a:ln>
                        <a:solidFill>
                          <a:srgbClr val="000000"/>
                        </a:solidFill>
                        <a:effectLst/>
                        <a:latin typeface="Arial" charset="0"/>
                        <a:cs typeface="Arial" charset="0"/>
                      </a:endParaRPr>
                    </a:p>
                  </a:txBody>
                  <a:tcPr anchor="ctr" horzOverflow="overflow"/>
                </a:tc>
              </a:tr>
            </a:tbl>
          </a:graphicData>
        </a:graphic>
      </p:graphicFrame>
      <p:sp>
        <p:nvSpPr>
          <p:cNvPr id="18436" name="Rectangle 3"/>
          <p:cNvSpPr>
            <a:spLocks noChangeArrowheads="1"/>
          </p:cNvSpPr>
          <p:nvPr/>
        </p:nvSpPr>
        <p:spPr bwMode="auto">
          <a:xfrm>
            <a:off x="1820333" y="5715000"/>
            <a:ext cx="4572000" cy="600164"/>
          </a:xfrm>
          <a:prstGeom prst="rect">
            <a:avLst/>
          </a:prstGeom>
          <a:noFill/>
          <a:ln w="9525">
            <a:noFill/>
            <a:miter lim="800000"/>
            <a:headEnd/>
            <a:tailEnd/>
          </a:ln>
        </p:spPr>
        <p:txBody>
          <a:bodyPr>
            <a:spAutoFit/>
          </a:bodyPr>
          <a:lstStyle/>
          <a:p>
            <a:r>
              <a:rPr lang="en-US" sz="1100" dirty="0" smtClean="0"/>
              <a:t>* Morgan Stanley</a:t>
            </a:r>
          </a:p>
          <a:p>
            <a:r>
              <a:rPr lang="en-US" sz="1100" dirty="0" smtClean="0"/>
              <a:t>**National </a:t>
            </a:r>
            <a:r>
              <a:rPr lang="en-US" sz="1100" dirty="0"/>
              <a:t>Inflation Association</a:t>
            </a:r>
          </a:p>
          <a:p>
            <a:r>
              <a:rPr lang="en-US" sz="1100" dirty="0" smtClean="0"/>
              <a:t>***Gartner</a:t>
            </a:r>
            <a:endParaRPr lang="en-US" sz="1100" dirty="0"/>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mtClean="0"/>
              <a:t>Other Threading APIs</a:t>
            </a:r>
            <a:endParaRPr lang="en-US" dirty="0" smtClean="0"/>
          </a:p>
        </p:txBody>
      </p:sp>
      <p:sp>
        <p:nvSpPr>
          <p:cNvPr id="37891" name="Rectangle 3"/>
          <p:cNvSpPr>
            <a:spLocks noGrp="1" noChangeArrowheads="1"/>
          </p:cNvSpPr>
          <p:nvPr>
            <p:ph type="body" sz="quarter" idx="10"/>
          </p:nvPr>
        </p:nvSpPr>
        <p:spPr>
          <a:xfrm>
            <a:off x="533399" y="1190847"/>
            <a:ext cx="8277225" cy="4538714"/>
          </a:xfrm>
        </p:spPr>
        <p:txBody>
          <a:bodyPr/>
          <a:lstStyle/>
          <a:p>
            <a:pPr>
              <a:spcBef>
                <a:spcPts val="1800"/>
              </a:spcBef>
            </a:pPr>
            <a:r>
              <a:rPr lang="en-US" dirty="0" err="1" smtClean="0"/>
              <a:t>OpenMP</a:t>
            </a:r>
            <a:endParaRPr lang="en-US" dirty="0" smtClean="0"/>
          </a:p>
          <a:p>
            <a:pPr lvl="1">
              <a:spcBef>
                <a:spcPts val="1800"/>
              </a:spcBef>
            </a:pPr>
            <a:r>
              <a:rPr lang="en-US" dirty="0" smtClean="0"/>
              <a:t>Annotation-based approach</a:t>
            </a:r>
          </a:p>
          <a:p>
            <a:pPr lvl="1">
              <a:spcBef>
                <a:spcPts val="1800"/>
              </a:spcBef>
            </a:pPr>
            <a:r>
              <a:rPr lang="en-US" dirty="0" smtClean="0"/>
              <a:t>Requires direct compiler support</a:t>
            </a:r>
          </a:p>
          <a:p>
            <a:pPr lvl="1">
              <a:spcBef>
                <a:spcPts val="1800"/>
              </a:spcBef>
            </a:pPr>
            <a:r>
              <a:rPr lang="en-US" dirty="0" smtClean="0"/>
              <a:t>Falls back to sequential implementation</a:t>
            </a:r>
          </a:p>
          <a:p>
            <a:pPr lvl="1">
              <a:spcBef>
                <a:spcPts val="1800"/>
              </a:spcBef>
            </a:pPr>
            <a:r>
              <a:rPr lang="en-US" dirty="0" smtClean="0"/>
              <a:t>Most easily used for data parallelism</a:t>
            </a:r>
          </a:p>
          <a:p>
            <a:pPr>
              <a:spcBef>
                <a:spcPts val="3000"/>
              </a:spcBef>
            </a:pPr>
            <a:r>
              <a:rPr lang="en-US" dirty="0" smtClean="0"/>
              <a:t>Specialized and non-embedded APIs</a:t>
            </a:r>
          </a:p>
          <a:p>
            <a:pPr lvl="1">
              <a:spcBef>
                <a:spcPts val="1800"/>
              </a:spcBef>
            </a:pPr>
            <a:r>
              <a:rPr lang="en-US" dirty="0" smtClean="0"/>
              <a:t>Threading Building Blocks (TBB) </a:t>
            </a:r>
          </a:p>
        </p:txBody>
      </p:sp>
    </p:spTree>
    <p:extLst>
      <p:ext uri="{BB962C8B-B14F-4D97-AF65-F5344CB8AC3E}">
        <p14:creationId xmlns:p14="http://schemas.microsoft.com/office/powerpoint/2010/main" xmlns="" val="2733763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fade">
                                      <p:cBhvr>
                                        <p:cTn id="7" dur="2000"/>
                                        <p:tgtEl>
                                          <p:spTgt spid="3789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891">
                                            <p:txEl>
                                              <p:pRg st="1" end="1"/>
                                            </p:txEl>
                                          </p:spTgt>
                                        </p:tgtEl>
                                        <p:attrNameLst>
                                          <p:attrName>style.visibility</p:attrName>
                                        </p:attrNameLst>
                                      </p:cBhvr>
                                      <p:to>
                                        <p:strVal val="visible"/>
                                      </p:to>
                                    </p:set>
                                    <p:animEffect transition="in" filter="fade">
                                      <p:cBhvr>
                                        <p:cTn id="10" dur="2000"/>
                                        <p:tgtEl>
                                          <p:spTgt spid="3789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891">
                                            <p:txEl>
                                              <p:pRg st="2" end="2"/>
                                            </p:txEl>
                                          </p:spTgt>
                                        </p:tgtEl>
                                        <p:attrNameLst>
                                          <p:attrName>style.visibility</p:attrName>
                                        </p:attrNameLst>
                                      </p:cBhvr>
                                      <p:to>
                                        <p:strVal val="visible"/>
                                      </p:to>
                                    </p:set>
                                    <p:animEffect transition="in" filter="fade">
                                      <p:cBhvr>
                                        <p:cTn id="13" dur="2000"/>
                                        <p:tgtEl>
                                          <p:spTgt spid="37891">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891">
                                            <p:txEl>
                                              <p:pRg st="3" end="3"/>
                                            </p:txEl>
                                          </p:spTgt>
                                        </p:tgtEl>
                                        <p:attrNameLst>
                                          <p:attrName>style.visibility</p:attrName>
                                        </p:attrNameLst>
                                      </p:cBhvr>
                                      <p:to>
                                        <p:strVal val="visible"/>
                                      </p:to>
                                    </p:set>
                                    <p:animEffect transition="in" filter="fade">
                                      <p:cBhvr>
                                        <p:cTn id="16" dur="2000"/>
                                        <p:tgtEl>
                                          <p:spTgt spid="37891">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891">
                                            <p:txEl>
                                              <p:pRg st="4" end="4"/>
                                            </p:txEl>
                                          </p:spTgt>
                                        </p:tgtEl>
                                        <p:attrNameLst>
                                          <p:attrName>style.visibility</p:attrName>
                                        </p:attrNameLst>
                                      </p:cBhvr>
                                      <p:to>
                                        <p:strVal val="visible"/>
                                      </p:to>
                                    </p:set>
                                    <p:animEffect transition="in" filter="fade">
                                      <p:cBhvr>
                                        <p:cTn id="19" dur="2000"/>
                                        <p:tgtEl>
                                          <p:spTgt spid="37891">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7891">
                                            <p:txEl>
                                              <p:pRg st="5" end="5"/>
                                            </p:txEl>
                                          </p:spTgt>
                                        </p:tgtEl>
                                        <p:attrNameLst>
                                          <p:attrName>style.visibility</p:attrName>
                                        </p:attrNameLst>
                                      </p:cBhvr>
                                      <p:to>
                                        <p:strVal val="visible"/>
                                      </p:to>
                                    </p:set>
                                    <p:animEffect transition="in" filter="fade">
                                      <p:cBhvr>
                                        <p:cTn id="24" dur="2000"/>
                                        <p:tgtEl>
                                          <p:spTgt spid="37891">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7891">
                                            <p:txEl>
                                              <p:pRg st="6" end="6"/>
                                            </p:txEl>
                                          </p:spTgt>
                                        </p:tgtEl>
                                        <p:attrNameLst>
                                          <p:attrName>style.visibility</p:attrName>
                                        </p:attrNameLst>
                                      </p:cBhvr>
                                      <p:to>
                                        <p:strVal val="visible"/>
                                      </p:to>
                                    </p:set>
                                    <p:animEffect transition="in" filter="fade">
                                      <p:cBhvr>
                                        <p:cTn id="27" dur="2000"/>
                                        <p:tgtEl>
                                          <p:spTgt spid="378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smtClean="0"/>
              <a:t>Sum of Products</a:t>
            </a:r>
            <a:endParaRPr lang="en-US" dirty="0" smtClean="0"/>
          </a:p>
        </p:txBody>
      </p:sp>
      <p:grpSp>
        <p:nvGrpSpPr>
          <p:cNvPr id="2" name="Group 23"/>
          <p:cNvGrpSpPr>
            <a:grpSpLocks/>
          </p:cNvGrpSpPr>
          <p:nvPr/>
        </p:nvGrpSpPr>
        <p:grpSpPr bwMode="auto">
          <a:xfrm>
            <a:off x="622300" y="1167506"/>
            <a:ext cx="3754438" cy="1827213"/>
            <a:chOff x="832166" y="1270784"/>
            <a:chExt cx="3754812" cy="1827759"/>
          </a:xfrm>
        </p:grpSpPr>
        <p:sp>
          <p:nvSpPr>
            <p:cNvPr id="21" name="Content Placeholder 6"/>
            <p:cNvSpPr txBox="1">
              <a:spLocks/>
            </p:cNvSpPr>
            <p:nvPr/>
          </p:nvSpPr>
          <p:spPr bwMode="auto">
            <a:xfrm>
              <a:off x="832166" y="1270784"/>
              <a:ext cx="3724646" cy="443045"/>
            </a:xfrm>
            <a:prstGeom prst="rect">
              <a:avLst/>
            </a:prstGeom>
            <a:noFill/>
            <a:ln w="9525">
              <a:noFill/>
              <a:miter lim="800000"/>
              <a:headEnd/>
              <a:tailEnd/>
            </a:ln>
          </p:spPr>
          <p:txBody>
            <a:bodyPr lIns="92075" tIns="46038" rIns="92075" bIns="46038"/>
            <a:lstStyle/>
            <a:p>
              <a:pPr marL="342900" indent="-342900" algn="ctr" eaLnBrk="0" hangingPunct="0">
                <a:spcBef>
                  <a:spcPct val="20000"/>
                </a:spcBef>
                <a:buClr>
                  <a:srgbClr val="F87508"/>
                </a:buClr>
                <a:buSzPct val="60000"/>
                <a:defRPr/>
              </a:pPr>
              <a:r>
                <a:rPr lang="en-US" kern="0" dirty="0">
                  <a:solidFill>
                    <a:srgbClr val="151515"/>
                  </a:solidFill>
                  <a:latin typeface="Arial" pitchFamily="34" charset="0"/>
                  <a:cs typeface="Arial" pitchFamily="34" charset="0"/>
                </a:rPr>
                <a:t>Sequential</a:t>
              </a:r>
              <a:endParaRPr lang="en-US" sz="2800" kern="0" dirty="0">
                <a:solidFill>
                  <a:srgbClr val="151515"/>
                </a:solidFill>
                <a:latin typeface="Arial" pitchFamily="34" charset="0"/>
                <a:cs typeface="Arial" pitchFamily="34" charset="0"/>
              </a:endParaRPr>
            </a:p>
          </p:txBody>
        </p:sp>
        <p:sp>
          <p:nvSpPr>
            <p:cNvPr id="23" name="Rectangle 22"/>
            <p:cNvSpPr>
              <a:spLocks noChangeArrowheads="1"/>
            </p:cNvSpPr>
            <p:nvPr/>
          </p:nvSpPr>
          <p:spPr bwMode="auto">
            <a:xfrm>
              <a:off x="832166" y="1713829"/>
              <a:ext cx="3754812" cy="1384714"/>
            </a:xfrm>
            <a:prstGeom prst="rect">
              <a:avLst/>
            </a:prstGeom>
            <a:solidFill>
              <a:schemeClr val="folHlink">
                <a:alpha val="5000"/>
              </a:schemeClr>
            </a:solidFill>
            <a:ln w="9525">
              <a:noFill/>
              <a:miter lim="800000"/>
              <a:headEnd/>
              <a:tailEnd/>
            </a:ln>
            <a:effectLst/>
          </p:spPr>
          <p:txBody>
            <a:bodyPr anchor="ctr">
              <a:spAutoFit/>
            </a:bodyPr>
            <a:lstStyle/>
            <a:p>
              <a:pPr>
                <a:defRPr/>
              </a:pPr>
              <a:r>
                <a:rPr lang="en-US" sz="700" b="1" dirty="0">
                  <a:solidFill>
                    <a:schemeClr val="bg1">
                      <a:lumMod val="10000"/>
                    </a:schemeClr>
                  </a:solidFill>
                  <a:latin typeface="Courier New" pitchFamily="49" charset="0"/>
                  <a:cs typeface="Courier New" pitchFamily="49" charset="0"/>
                </a:rPr>
                <a:t>void</a:t>
              </a:r>
              <a:r>
                <a:rPr lang="en-US" sz="700" dirty="0">
                  <a:solidFill>
                    <a:schemeClr val="bg1">
                      <a:lumMod val="10000"/>
                    </a:schemeClr>
                  </a:solidFill>
                  <a:latin typeface="Courier New" pitchFamily="49" charset="0"/>
                  <a:cs typeface="Courier New" pitchFamily="49" charset="0"/>
                </a:rPr>
                <a:t> </a:t>
              </a:r>
              <a:r>
                <a:rPr lang="en-US" sz="700" b="1" dirty="0" err="1">
                  <a:solidFill>
                    <a:schemeClr val="bg1">
                      <a:lumMod val="10000"/>
                    </a:schemeClr>
                  </a:solidFill>
                  <a:latin typeface="Courier New" pitchFamily="49" charset="0"/>
                  <a:cs typeface="Courier New" pitchFamily="49" charset="0"/>
                </a:rPr>
                <a:t>dot_product</a:t>
              </a:r>
              <a:r>
                <a:rPr lang="en-US" sz="700" dirty="0">
                  <a:solidFill>
                    <a:schemeClr val="bg1">
                      <a:lumMod val="10000"/>
                    </a:schemeClr>
                  </a:solidFill>
                  <a:latin typeface="Courier New" pitchFamily="49" charset="0"/>
                  <a:cs typeface="Courier New" pitchFamily="49" charset="0"/>
                </a:rPr>
                <a:t>(int64_t *z, int32_t x[], int32_t y[], uint32_t n) {</a:t>
              </a:r>
            </a:p>
            <a:p>
              <a:pPr>
                <a:defRPr/>
              </a:pPr>
              <a:r>
                <a:rPr lang="en-US" sz="700" dirty="0">
                  <a:solidFill>
                    <a:schemeClr val="bg1">
                      <a:lumMod val="10000"/>
                    </a:schemeClr>
                  </a:solidFill>
                  <a:latin typeface="Courier New" pitchFamily="49" charset="0"/>
                  <a:cs typeface="Courier New" pitchFamily="49" charset="0"/>
                </a:rPr>
                <a:t>  int32_t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int64_t sum;</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sum = 0;</a:t>
              </a:r>
            </a:p>
            <a:p>
              <a:pPr>
                <a:defRPr/>
              </a:pPr>
              <a:r>
                <a:rPr lang="en-US" sz="700" dirty="0">
                  <a:solidFill>
                    <a:schemeClr val="bg1">
                      <a:lumMod val="10000"/>
                    </a:schemeClr>
                  </a:solidFill>
                  <a:latin typeface="Courier New" pitchFamily="49" charset="0"/>
                  <a:cs typeface="Courier New" pitchFamily="49" charset="0"/>
                </a:rPr>
                <a:t>  </a:t>
              </a:r>
              <a:r>
                <a:rPr lang="en-US" sz="700" b="1" dirty="0">
                  <a:solidFill>
                    <a:schemeClr val="bg1">
                      <a:lumMod val="10000"/>
                    </a:schemeClr>
                  </a:solidFill>
                  <a:latin typeface="Courier New" pitchFamily="49" charset="0"/>
                  <a:cs typeface="Courier New" pitchFamily="49" charset="0"/>
                </a:rPr>
                <a:t>for</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 0;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&lt; n;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sum += x[</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 y[</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*z = sum;</a:t>
              </a:r>
            </a:p>
            <a:p>
              <a:pPr>
                <a:defRPr/>
              </a:pPr>
              <a:r>
                <a:rPr lang="en-US" sz="700" dirty="0">
                  <a:solidFill>
                    <a:schemeClr val="bg1">
                      <a:lumMod val="10000"/>
                    </a:schemeClr>
                  </a:solidFill>
                  <a:latin typeface="Courier New" pitchFamily="49" charset="0"/>
                  <a:cs typeface="Courier New" pitchFamily="49" charset="0"/>
                </a:rPr>
                <a:t>}</a:t>
              </a:r>
              <a:endParaRPr lang="en-US" sz="600" dirty="0">
                <a:solidFill>
                  <a:schemeClr val="bg1">
                    <a:lumMod val="10000"/>
                  </a:schemeClr>
                </a:solidFill>
                <a:latin typeface="Courier New" pitchFamily="49" charset="0"/>
                <a:ea typeface="MS Mincho"/>
                <a:cs typeface="Courier New" pitchFamily="49" charset="0"/>
              </a:endParaRPr>
            </a:p>
          </p:txBody>
        </p:sp>
      </p:grpSp>
      <p:grpSp>
        <p:nvGrpSpPr>
          <p:cNvPr id="3" name="Group 17"/>
          <p:cNvGrpSpPr>
            <a:grpSpLocks/>
          </p:cNvGrpSpPr>
          <p:nvPr/>
        </p:nvGrpSpPr>
        <p:grpSpPr bwMode="auto">
          <a:xfrm>
            <a:off x="633413" y="3878535"/>
            <a:ext cx="3754437" cy="1933575"/>
            <a:chOff x="842326" y="4046368"/>
            <a:chExt cx="3754812" cy="1933576"/>
          </a:xfrm>
        </p:grpSpPr>
        <p:sp>
          <p:nvSpPr>
            <p:cNvPr id="25" name="Content Placeholder 6"/>
            <p:cNvSpPr txBox="1">
              <a:spLocks/>
            </p:cNvSpPr>
            <p:nvPr/>
          </p:nvSpPr>
          <p:spPr bwMode="auto">
            <a:xfrm>
              <a:off x="842326" y="4046368"/>
              <a:ext cx="3724647" cy="441325"/>
            </a:xfrm>
            <a:prstGeom prst="rect">
              <a:avLst/>
            </a:prstGeom>
            <a:noFill/>
            <a:ln w="9525">
              <a:noFill/>
              <a:miter lim="800000"/>
              <a:headEnd/>
              <a:tailEnd/>
            </a:ln>
          </p:spPr>
          <p:txBody>
            <a:bodyPr lIns="92075" tIns="46038" rIns="92075" bIns="46038"/>
            <a:lstStyle/>
            <a:p>
              <a:pPr marL="342900" indent="-342900" algn="ctr" eaLnBrk="0" hangingPunct="0">
                <a:spcBef>
                  <a:spcPct val="20000"/>
                </a:spcBef>
                <a:buClr>
                  <a:srgbClr val="F87508"/>
                </a:buClr>
                <a:buSzPct val="60000"/>
                <a:defRPr/>
              </a:pPr>
              <a:r>
                <a:rPr lang="en-US" kern="0" dirty="0" err="1">
                  <a:solidFill>
                    <a:srgbClr val="151515"/>
                  </a:solidFill>
                  <a:latin typeface="Arial" pitchFamily="34" charset="0"/>
                  <a:cs typeface="Arial" pitchFamily="34" charset="0"/>
                </a:rPr>
                <a:t>OpenMP</a:t>
              </a:r>
              <a:endParaRPr lang="en-US" sz="2800" kern="0" dirty="0">
                <a:solidFill>
                  <a:srgbClr val="151515"/>
                </a:solidFill>
                <a:latin typeface="Arial" pitchFamily="34" charset="0"/>
                <a:cs typeface="Arial" pitchFamily="34" charset="0"/>
              </a:endParaRPr>
            </a:p>
          </p:txBody>
        </p:sp>
        <p:sp>
          <p:nvSpPr>
            <p:cNvPr id="26" name="Rectangle 25"/>
            <p:cNvSpPr>
              <a:spLocks noChangeArrowheads="1"/>
            </p:cNvSpPr>
            <p:nvPr/>
          </p:nvSpPr>
          <p:spPr bwMode="auto">
            <a:xfrm>
              <a:off x="842326" y="4487693"/>
              <a:ext cx="3754812" cy="1492251"/>
            </a:xfrm>
            <a:prstGeom prst="rect">
              <a:avLst/>
            </a:prstGeom>
            <a:solidFill>
              <a:schemeClr val="folHlink">
                <a:alpha val="5000"/>
              </a:schemeClr>
            </a:solidFill>
            <a:ln w="9525">
              <a:noFill/>
              <a:miter lim="800000"/>
              <a:headEnd/>
              <a:tailEnd/>
            </a:ln>
            <a:effectLst/>
          </p:spPr>
          <p:txBody>
            <a:bodyPr anchor="ctr">
              <a:spAutoFit/>
            </a:bodyPr>
            <a:lstStyle/>
            <a:p>
              <a:pPr>
                <a:defRPr/>
              </a:pPr>
              <a:r>
                <a:rPr lang="en-US" sz="700" b="1" dirty="0">
                  <a:solidFill>
                    <a:schemeClr val="bg1">
                      <a:lumMod val="10000"/>
                    </a:schemeClr>
                  </a:solidFill>
                  <a:latin typeface="Courier New" pitchFamily="49" charset="0"/>
                  <a:cs typeface="Courier New" pitchFamily="49" charset="0"/>
                </a:rPr>
                <a:t>void</a:t>
              </a:r>
              <a:r>
                <a:rPr lang="en-US" sz="700" dirty="0">
                  <a:solidFill>
                    <a:schemeClr val="bg1">
                      <a:lumMod val="10000"/>
                    </a:schemeClr>
                  </a:solidFill>
                  <a:latin typeface="Courier New" pitchFamily="49" charset="0"/>
                  <a:cs typeface="Courier New" pitchFamily="49" charset="0"/>
                </a:rPr>
                <a:t> </a:t>
              </a:r>
              <a:r>
                <a:rPr lang="en-US" sz="700" b="1" dirty="0" err="1">
                  <a:solidFill>
                    <a:schemeClr val="bg1">
                      <a:lumMod val="10000"/>
                    </a:schemeClr>
                  </a:solidFill>
                  <a:latin typeface="Courier New" pitchFamily="49" charset="0"/>
                  <a:cs typeface="Courier New" pitchFamily="49" charset="0"/>
                </a:rPr>
                <a:t>dot_product</a:t>
              </a:r>
              <a:r>
                <a:rPr lang="en-US" sz="700" dirty="0">
                  <a:solidFill>
                    <a:schemeClr val="bg1">
                      <a:lumMod val="10000"/>
                    </a:schemeClr>
                  </a:solidFill>
                  <a:latin typeface="Courier New" pitchFamily="49" charset="0"/>
                  <a:cs typeface="Courier New" pitchFamily="49" charset="0"/>
                </a:rPr>
                <a:t>(int64_t *z, int32_t x[], int32_t y[], uint32_t n) {</a:t>
              </a:r>
            </a:p>
            <a:p>
              <a:pPr>
                <a:defRPr/>
              </a:pPr>
              <a:r>
                <a:rPr lang="en-US" sz="700" dirty="0">
                  <a:solidFill>
                    <a:schemeClr val="bg1">
                      <a:lumMod val="10000"/>
                    </a:schemeClr>
                  </a:solidFill>
                  <a:latin typeface="Courier New" pitchFamily="49" charset="0"/>
                  <a:cs typeface="Courier New" pitchFamily="49" charset="0"/>
                </a:rPr>
                <a:t>  int32_t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int64_t sum;</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sum = 0;</a:t>
              </a:r>
            </a:p>
            <a:p>
              <a:pPr>
                <a:defRPr/>
              </a:pPr>
              <a:r>
                <a:rPr lang="en-US" sz="700" b="1" dirty="0">
                  <a:solidFill>
                    <a:schemeClr val="accent2"/>
                  </a:solidFill>
                  <a:latin typeface="Courier New" pitchFamily="49" charset="0"/>
                  <a:cs typeface="Courier New" pitchFamily="49" charset="0"/>
                </a:rPr>
                <a:t>#</a:t>
              </a:r>
              <a:r>
                <a:rPr lang="en-US" sz="700" b="1" dirty="0" err="1">
                  <a:solidFill>
                    <a:schemeClr val="accent2"/>
                  </a:solidFill>
                  <a:latin typeface="Courier New" pitchFamily="49" charset="0"/>
                  <a:cs typeface="Courier New" pitchFamily="49" charset="0"/>
                </a:rPr>
                <a:t>pragma</a:t>
              </a:r>
              <a:r>
                <a:rPr lang="en-US" sz="700" dirty="0">
                  <a:solidFill>
                    <a:schemeClr val="accent2"/>
                  </a:solidFill>
                  <a:latin typeface="Courier New" pitchFamily="49" charset="0"/>
                  <a:cs typeface="Courier New" pitchFamily="49" charset="0"/>
                </a:rPr>
                <a:t> </a:t>
              </a:r>
              <a:r>
                <a:rPr lang="en-US" sz="700" dirty="0" err="1">
                  <a:solidFill>
                    <a:schemeClr val="accent2"/>
                  </a:solidFill>
                  <a:latin typeface="Courier New" pitchFamily="49" charset="0"/>
                  <a:cs typeface="Courier New" pitchFamily="49" charset="0"/>
                </a:rPr>
                <a:t>omp</a:t>
              </a:r>
              <a:r>
                <a:rPr lang="en-US" sz="700" dirty="0">
                  <a:solidFill>
                    <a:schemeClr val="accent2"/>
                  </a:solidFill>
                  <a:latin typeface="Courier New" pitchFamily="49" charset="0"/>
                  <a:cs typeface="Courier New" pitchFamily="49" charset="0"/>
                </a:rPr>
                <a:t> parallel </a:t>
              </a:r>
              <a:r>
                <a:rPr lang="en-US" sz="700" b="1" dirty="0">
                  <a:solidFill>
                    <a:schemeClr val="accent2"/>
                  </a:solidFill>
                  <a:latin typeface="Courier New" pitchFamily="49" charset="0"/>
                  <a:cs typeface="Courier New" pitchFamily="49" charset="0"/>
                </a:rPr>
                <a:t>for reduction(+:sum)</a:t>
              </a:r>
              <a:endParaRPr lang="en-US" sz="700" dirty="0">
                <a:solidFill>
                  <a:schemeClr val="accent2"/>
                </a:solidFill>
                <a:latin typeface="Courier New" pitchFamily="49" charset="0"/>
                <a:cs typeface="Courier New" pitchFamily="49" charset="0"/>
              </a:endParaRPr>
            </a:p>
            <a:p>
              <a:pPr>
                <a:defRPr/>
              </a:pPr>
              <a:r>
                <a:rPr lang="en-US" sz="700" dirty="0">
                  <a:solidFill>
                    <a:schemeClr val="bg1">
                      <a:lumMod val="10000"/>
                    </a:schemeClr>
                  </a:solidFill>
                  <a:latin typeface="Courier New" pitchFamily="49" charset="0"/>
                  <a:cs typeface="Courier New" pitchFamily="49" charset="0"/>
                </a:rPr>
                <a:t>  </a:t>
              </a:r>
              <a:r>
                <a:rPr lang="en-US" sz="700" b="1" dirty="0">
                  <a:solidFill>
                    <a:schemeClr val="bg1">
                      <a:lumMod val="10000"/>
                    </a:schemeClr>
                  </a:solidFill>
                  <a:latin typeface="Courier New" pitchFamily="49" charset="0"/>
                  <a:cs typeface="Courier New" pitchFamily="49" charset="0"/>
                </a:rPr>
                <a:t>for</a:t>
              </a:r>
              <a:r>
                <a:rPr lang="en-US" sz="700" dirty="0">
                  <a:solidFill>
                    <a:schemeClr val="bg1">
                      <a:lumMod val="10000"/>
                    </a:schemeClr>
                  </a:solidFill>
                  <a:latin typeface="Courier New" pitchFamily="49" charset="0"/>
                  <a:cs typeface="Courier New" pitchFamily="49" charset="0"/>
                </a:rPr>
                <a:t>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 0;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&lt; n; ++</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sum += x[</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 * y[</a:t>
              </a:r>
              <a:r>
                <a:rPr lang="en-US" sz="700" dirty="0" err="1">
                  <a:solidFill>
                    <a:schemeClr val="bg1">
                      <a:lumMod val="10000"/>
                    </a:schemeClr>
                  </a:solidFill>
                  <a:latin typeface="Courier New" pitchFamily="49" charset="0"/>
                  <a:cs typeface="Courier New" pitchFamily="49" charset="0"/>
                </a:rPr>
                <a:t>i</a:t>
              </a:r>
              <a:r>
                <a:rPr lang="en-US" sz="700" dirty="0">
                  <a:solidFill>
                    <a:schemeClr val="bg1">
                      <a:lumMod val="10000"/>
                    </a:schemeClr>
                  </a:solidFill>
                  <a:latin typeface="Courier New" pitchFamily="49" charset="0"/>
                  <a:cs typeface="Courier New" pitchFamily="49" charset="0"/>
                </a:rPr>
                <a:t>];</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a:t>
              </a:r>
            </a:p>
            <a:p>
              <a:pPr>
                <a:defRPr/>
              </a:pPr>
              <a:r>
                <a:rPr lang="en-US" sz="700" dirty="0">
                  <a:solidFill>
                    <a:schemeClr val="bg1">
                      <a:lumMod val="10000"/>
                    </a:schemeClr>
                  </a:solidFill>
                  <a:latin typeface="Courier New" pitchFamily="49" charset="0"/>
                  <a:cs typeface="Courier New" pitchFamily="49" charset="0"/>
                </a:rPr>
                <a:t>  *z = sum;</a:t>
              </a:r>
            </a:p>
            <a:p>
              <a:pPr>
                <a:defRPr/>
              </a:pPr>
              <a:r>
                <a:rPr lang="en-US" sz="700" dirty="0">
                  <a:solidFill>
                    <a:schemeClr val="bg1">
                      <a:lumMod val="10000"/>
                    </a:schemeClr>
                  </a:solidFill>
                  <a:latin typeface="Courier New" pitchFamily="49" charset="0"/>
                  <a:cs typeface="Courier New" pitchFamily="49" charset="0"/>
                </a:rPr>
                <a:t>}</a:t>
              </a:r>
              <a:endParaRPr lang="en-US" sz="600" dirty="0">
                <a:solidFill>
                  <a:schemeClr val="bg1">
                    <a:lumMod val="10000"/>
                  </a:schemeClr>
                </a:solidFill>
                <a:latin typeface="Courier New" pitchFamily="49" charset="0"/>
                <a:ea typeface="MS Mincho"/>
                <a:cs typeface="Courier New" pitchFamily="49" charset="0"/>
              </a:endParaRPr>
            </a:p>
          </p:txBody>
        </p:sp>
      </p:grpSp>
      <p:grpSp>
        <p:nvGrpSpPr>
          <p:cNvPr id="4" name="Group 22"/>
          <p:cNvGrpSpPr>
            <a:grpSpLocks/>
          </p:cNvGrpSpPr>
          <p:nvPr/>
        </p:nvGrpSpPr>
        <p:grpSpPr bwMode="auto">
          <a:xfrm>
            <a:off x="4776788" y="1157981"/>
            <a:ext cx="3756025" cy="4648200"/>
            <a:chOff x="4986338" y="1261259"/>
            <a:chExt cx="3756080" cy="4648210"/>
          </a:xfrm>
        </p:grpSpPr>
        <p:sp>
          <p:nvSpPr>
            <p:cNvPr id="28" name="Content Placeholder 6"/>
            <p:cNvSpPr txBox="1">
              <a:spLocks/>
            </p:cNvSpPr>
            <p:nvPr/>
          </p:nvSpPr>
          <p:spPr bwMode="auto">
            <a:xfrm>
              <a:off x="4986338" y="1261259"/>
              <a:ext cx="3724330" cy="463551"/>
            </a:xfrm>
            <a:prstGeom prst="rect">
              <a:avLst/>
            </a:prstGeom>
            <a:noFill/>
            <a:ln w="9525">
              <a:noFill/>
              <a:miter lim="800000"/>
              <a:headEnd/>
              <a:tailEnd/>
            </a:ln>
          </p:spPr>
          <p:txBody>
            <a:bodyPr lIns="92075" tIns="46038" rIns="92075" bIns="46038"/>
            <a:lstStyle/>
            <a:p>
              <a:pPr marL="342900" indent="-342900" algn="ctr" eaLnBrk="0" hangingPunct="0">
                <a:spcBef>
                  <a:spcPct val="20000"/>
                </a:spcBef>
                <a:buClr>
                  <a:srgbClr val="F87508"/>
                </a:buClr>
                <a:buSzPct val="60000"/>
                <a:defRPr/>
              </a:pPr>
              <a:r>
                <a:rPr lang="en-US" kern="0" dirty="0" err="1">
                  <a:solidFill>
                    <a:srgbClr val="151515"/>
                  </a:solidFill>
                  <a:latin typeface="Arial" pitchFamily="34" charset="0"/>
                  <a:cs typeface="Arial" pitchFamily="34" charset="0"/>
                </a:rPr>
                <a:t>Pthreads</a:t>
              </a:r>
              <a:endParaRPr lang="en-US" sz="2800" kern="0" dirty="0">
                <a:solidFill>
                  <a:srgbClr val="151515"/>
                </a:solidFill>
                <a:latin typeface="Arial" pitchFamily="34" charset="0"/>
                <a:cs typeface="Arial" pitchFamily="34" charset="0"/>
              </a:endParaRPr>
            </a:p>
          </p:txBody>
        </p:sp>
        <p:sp>
          <p:nvSpPr>
            <p:cNvPr id="29" name="Rectangle 28"/>
            <p:cNvSpPr>
              <a:spLocks noChangeArrowheads="1"/>
            </p:cNvSpPr>
            <p:nvPr/>
          </p:nvSpPr>
          <p:spPr bwMode="auto">
            <a:xfrm>
              <a:off x="4987925" y="1723223"/>
              <a:ext cx="3754493" cy="4186246"/>
            </a:xfrm>
            <a:prstGeom prst="rect">
              <a:avLst/>
            </a:prstGeom>
            <a:solidFill>
              <a:schemeClr val="folHlink">
                <a:alpha val="5000"/>
              </a:schemeClr>
            </a:solidFill>
            <a:ln w="9525">
              <a:noFill/>
              <a:miter lim="800000"/>
              <a:headEnd/>
              <a:tailEnd/>
            </a:ln>
            <a:effectLst/>
          </p:spPr>
          <p:txBody>
            <a:bodyPr anchor="ctr">
              <a:spAutoFit/>
            </a:bodyPr>
            <a:lstStyle/>
            <a:p>
              <a:pPr>
                <a:spcBef>
                  <a:spcPts val="0"/>
                </a:spcBef>
                <a:spcAft>
                  <a:spcPts val="0"/>
                </a:spcAft>
                <a:defRPr/>
              </a:pPr>
              <a:r>
                <a:rPr lang="en-US" sz="700" dirty="0">
                  <a:solidFill>
                    <a:schemeClr val="bg1">
                      <a:lumMod val="10000"/>
                    </a:schemeClr>
                  </a:solidFill>
                  <a:latin typeface="Courier New"/>
                  <a:ea typeface="MS Mincho"/>
                  <a:cs typeface="Times New Roman"/>
                </a:rPr>
                <a:t>static void *</a:t>
              </a:r>
              <a:r>
                <a:rPr lang="en-US" sz="700" dirty="0" err="1">
                  <a:solidFill>
                    <a:schemeClr val="bg1">
                      <a:lumMod val="10000"/>
                    </a:schemeClr>
                  </a:solidFill>
                  <a:latin typeface="Courier New"/>
                  <a:ea typeface="MS Mincho"/>
                  <a:cs typeface="Times New Roman"/>
                </a:rPr>
                <a:t>compute_partition</a:t>
              </a:r>
              <a:r>
                <a:rPr lang="en-US" sz="700" dirty="0">
                  <a:solidFill>
                    <a:schemeClr val="bg1">
                      <a:lumMod val="10000"/>
                    </a:schemeClr>
                  </a:solidFill>
                  <a:latin typeface="Courier New"/>
                  <a:ea typeface="MS Mincho"/>
                  <a:cs typeface="Times New Roman"/>
                </a:rPr>
                <a:t>(void *</a:t>
              </a:r>
              <a:r>
                <a:rPr lang="en-US" sz="700" dirty="0" err="1">
                  <a:solidFill>
                    <a:schemeClr val="bg1">
                      <a:lumMod val="10000"/>
                    </a:schemeClr>
                  </a:solidFill>
                  <a:latin typeface="Courier New"/>
                  <a:ea typeface="MS Mincho"/>
                  <a:cs typeface="Times New Roman"/>
                </a:rPr>
                <a:t>vargs</a:t>
              </a:r>
              <a:r>
                <a:rPr lang="en-US" sz="700" dirty="0">
                  <a:solidFill>
                    <a:schemeClr val="bg1">
                      <a:lumMod val="10000"/>
                    </a:schemeClr>
                  </a:solidFill>
                  <a:latin typeface="Courier New"/>
                  <a:ea typeface="MS Mincho"/>
                  <a:cs typeface="Times New Roman"/>
                </a:rPr>
                <a:t>) {</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compute_args_t</a:t>
              </a: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 = (</a:t>
              </a:r>
              <a:r>
                <a:rPr lang="en-US" sz="700" dirty="0" err="1">
                  <a:solidFill>
                    <a:schemeClr val="bg1">
                      <a:lumMod val="10000"/>
                    </a:schemeClr>
                  </a:solidFill>
                  <a:latin typeface="Courier New"/>
                  <a:ea typeface="MS Mincho"/>
                  <a:cs typeface="Times New Roman"/>
                </a:rPr>
                <a:t>compute_args_t</a:t>
              </a:r>
              <a:r>
                <a:rPr lang="en-US" sz="700" dirty="0">
                  <a:solidFill>
                    <a:schemeClr val="bg1">
                      <a:lumMod val="10000"/>
                    </a:schemeClr>
                  </a:solidFill>
                  <a:latin typeface="Courier New"/>
                  <a:ea typeface="MS Mincho"/>
                  <a:cs typeface="Times New Roman"/>
                </a:rPr>
                <a:t> *) </a:t>
              </a:r>
              <a:r>
                <a:rPr lang="en-US" sz="700" dirty="0" err="1">
                  <a:solidFill>
                    <a:schemeClr val="bg1">
                      <a:lumMod val="10000"/>
                    </a:schemeClr>
                  </a:solidFill>
                  <a:latin typeface="Courier New"/>
                  <a:ea typeface="MS Mincho"/>
                  <a:cs typeface="Times New Roman"/>
                </a:rPr>
                <a:t>vargs</a:t>
              </a:r>
              <a:r>
                <a:rPr lang="en-US" sz="700" dirty="0">
                  <a:solidFill>
                    <a:schemeClr val="bg1">
                      <a:lumMod val="10000"/>
                    </a:schemeClr>
                  </a:solidFill>
                  <a:latin typeface="Courier New"/>
                  <a:ea typeface="MS Mincho"/>
                  <a:cs typeface="Times New Roman"/>
                </a:rPr>
                <a:t>;</a:t>
              </a:r>
            </a:p>
            <a:p>
              <a:pPr>
                <a:spcBef>
                  <a:spcPts val="0"/>
                </a:spcBef>
                <a:spcAft>
                  <a:spcPts val="0"/>
                </a:spcAft>
                <a:defRPr/>
              </a:pPr>
              <a:r>
                <a:rPr lang="en-US" sz="700" dirty="0">
                  <a:solidFill>
                    <a:schemeClr val="bg1">
                      <a:lumMod val="10000"/>
                    </a:schemeClr>
                  </a:solidFill>
                  <a:latin typeface="Courier New"/>
                  <a:ea typeface="MS Mincho"/>
                  <a:cs typeface="Times New Roman"/>
                </a:rPr>
                <a:t>  int64_t sum, *</a:t>
              </a:r>
              <a:r>
                <a:rPr lang="en-US" sz="700" dirty="0" err="1">
                  <a:solidFill>
                    <a:schemeClr val="bg1">
                      <a:lumMod val="10000"/>
                    </a:schemeClr>
                  </a:solidFill>
                  <a:latin typeface="Courier New"/>
                  <a:ea typeface="MS Mincho"/>
                  <a:cs typeface="Times New Roman"/>
                </a:rPr>
                <a:t>pz</a:t>
              </a:r>
              <a:r>
                <a:rPr lang="en-US" sz="700" dirty="0">
                  <a:solidFill>
                    <a:schemeClr val="bg1">
                      <a:lumMod val="10000"/>
                    </a:schemeClr>
                  </a:solidFill>
                  <a:latin typeface="Courier New"/>
                  <a:ea typeface="MS Mincho"/>
                  <a:cs typeface="Times New Roman"/>
                </a:rPr>
                <a:t> =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-&gt;</a:t>
              </a:r>
              <a:r>
                <a:rPr lang="en-US" sz="700" dirty="0" err="1">
                  <a:solidFill>
                    <a:schemeClr val="bg1">
                      <a:lumMod val="10000"/>
                    </a:schemeClr>
                  </a:solidFill>
                  <a:latin typeface="Courier New"/>
                  <a:ea typeface="MS Mincho"/>
                  <a:cs typeface="Times New Roman"/>
                </a:rPr>
                <a:t>pz</a:t>
              </a:r>
              <a:r>
                <a:rPr lang="en-US" sz="700" dirty="0">
                  <a:solidFill>
                    <a:schemeClr val="bg1">
                      <a:lumMod val="10000"/>
                    </a:schemeClr>
                  </a:solidFill>
                  <a:latin typeface="Courier New"/>
                  <a:ea typeface="MS Mincho"/>
                  <a:cs typeface="Times New Roman"/>
                </a:rPr>
                <a:t>;</a:t>
              </a:r>
            </a:p>
            <a:p>
              <a:pPr>
                <a:spcBef>
                  <a:spcPts val="0"/>
                </a:spcBef>
                <a:spcAft>
                  <a:spcPts val="0"/>
                </a:spcAft>
                <a:defRPr/>
              </a:pPr>
              <a:r>
                <a:rPr lang="en-US" sz="700" dirty="0">
                  <a:solidFill>
                    <a:schemeClr val="bg1">
                      <a:lumMod val="10000"/>
                    </a:schemeClr>
                  </a:solidFill>
                  <a:latin typeface="Courier New"/>
                  <a:ea typeface="MS Mincho"/>
                  <a:cs typeface="Times New Roman"/>
                </a:rPr>
                <a:t>  int32_t *</a:t>
              </a:r>
              <a:r>
                <a:rPr lang="en-US" sz="700" dirty="0" err="1">
                  <a:solidFill>
                    <a:schemeClr val="bg1">
                      <a:lumMod val="10000"/>
                    </a:schemeClr>
                  </a:solidFill>
                  <a:latin typeface="Courier New"/>
                  <a:ea typeface="MS Mincho"/>
                  <a:cs typeface="Times New Roman"/>
                </a:rPr>
                <a:t>px</a:t>
              </a:r>
              <a:r>
                <a:rPr lang="en-US" sz="700" dirty="0">
                  <a:solidFill>
                    <a:schemeClr val="bg1">
                      <a:lumMod val="10000"/>
                    </a:schemeClr>
                  </a:solidFill>
                  <a:latin typeface="Courier New"/>
                  <a:ea typeface="MS Mincho"/>
                  <a:cs typeface="Times New Roman"/>
                </a:rPr>
                <a:t> =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-&gt;</a:t>
              </a:r>
              <a:r>
                <a:rPr lang="en-US" sz="700" dirty="0" err="1">
                  <a:solidFill>
                    <a:schemeClr val="bg1">
                      <a:lumMod val="10000"/>
                    </a:schemeClr>
                  </a:solidFill>
                  <a:latin typeface="Courier New"/>
                  <a:ea typeface="MS Mincho"/>
                  <a:cs typeface="Times New Roman"/>
                </a:rPr>
                <a:t>px</a:t>
              </a: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py</a:t>
              </a:r>
              <a:r>
                <a:rPr lang="en-US" sz="700" dirty="0">
                  <a:solidFill>
                    <a:schemeClr val="bg1">
                      <a:lumMod val="10000"/>
                    </a:schemeClr>
                  </a:solidFill>
                  <a:latin typeface="Courier New"/>
                  <a:ea typeface="MS Mincho"/>
                  <a:cs typeface="Times New Roman"/>
                </a:rPr>
                <a:t> =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-&gt;</a:t>
              </a:r>
              <a:r>
                <a:rPr lang="en-US" sz="700" dirty="0" err="1">
                  <a:solidFill>
                    <a:schemeClr val="bg1">
                      <a:lumMod val="10000"/>
                    </a:schemeClr>
                  </a:solidFill>
                  <a:latin typeface="Courier New"/>
                  <a:ea typeface="MS Mincho"/>
                  <a:cs typeface="Times New Roman"/>
                </a:rPr>
                <a:t>py</a:t>
              </a:r>
              <a:r>
                <a:rPr lang="en-US" sz="700" dirty="0">
                  <a:solidFill>
                    <a:schemeClr val="bg1">
                      <a:lumMod val="10000"/>
                    </a:schemeClr>
                  </a:solidFill>
                  <a:latin typeface="Courier New"/>
                  <a:ea typeface="MS Mincho"/>
                  <a:cs typeface="Times New Roman"/>
                </a:rPr>
                <a:t>;</a:t>
              </a:r>
            </a:p>
            <a:p>
              <a:pPr>
                <a:spcBef>
                  <a:spcPts val="0"/>
                </a:spcBef>
                <a:spcAft>
                  <a:spcPts val="0"/>
                </a:spcAft>
                <a:defRPr/>
              </a:pPr>
              <a:r>
                <a:rPr lang="en-US" sz="700" dirty="0">
                  <a:solidFill>
                    <a:schemeClr val="bg1">
                      <a:lumMod val="10000"/>
                    </a:schemeClr>
                  </a:solidFill>
                  <a:latin typeface="Courier New"/>
                  <a:ea typeface="MS Mincho"/>
                  <a:cs typeface="Times New Roman"/>
                </a:rPr>
                <a:t>  uint32_t </a:t>
              </a:r>
              <a:r>
                <a:rPr lang="en-US" sz="700" dirty="0" err="1">
                  <a:solidFill>
                    <a:schemeClr val="bg1">
                      <a:lumMod val="10000"/>
                    </a:schemeClr>
                  </a:solidFill>
                  <a:latin typeface="Courier New"/>
                  <a:ea typeface="MS Mincho"/>
                  <a:cs typeface="Times New Roman"/>
                </a:rPr>
                <a:t>i</a:t>
              </a:r>
              <a:r>
                <a:rPr lang="en-US" sz="700" dirty="0">
                  <a:solidFill>
                    <a:schemeClr val="bg1">
                      <a:lumMod val="10000"/>
                    </a:schemeClr>
                  </a:solidFill>
                  <a:latin typeface="Courier New"/>
                  <a:ea typeface="MS Mincho"/>
                  <a:cs typeface="Times New Roman"/>
                </a:rPr>
                <a:t>, i0 =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-&gt;i0, i1 =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-&gt;i1;</a:t>
              </a:r>
            </a:p>
            <a:p>
              <a:pPr>
                <a:spcBef>
                  <a:spcPts val="0"/>
                </a:spcBef>
                <a:spcAft>
                  <a:spcPts val="0"/>
                </a:spcAft>
                <a:defRPr/>
              </a:pPr>
              <a:r>
                <a:rPr lang="en-US" sz="700" dirty="0">
                  <a:solidFill>
                    <a:schemeClr val="bg1">
                      <a:lumMod val="10000"/>
                    </a:schemeClr>
                  </a:solidFill>
                  <a:latin typeface="Courier New"/>
                  <a:ea typeface="MS Mincho"/>
                  <a:cs typeface="Times New Roman"/>
                </a:rPr>
                <a:t>  sum = 0;</a:t>
              </a:r>
            </a:p>
            <a:p>
              <a:pPr>
                <a:spcBef>
                  <a:spcPts val="0"/>
                </a:spcBef>
                <a:spcAft>
                  <a:spcPts val="0"/>
                </a:spcAft>
                <a:defRPr/>
              </a:pPr>
              <a:r>
                <a:rPr lang="en-US" sz="700" dirty="0">
                  <a:solidFill>
                    <a:schemeClr val="bg1">
                      <a:lumMod val="10000"/>
                    </a:schemeClr>
                  </a:solidFill>
                  <a:latin typeface="Courier New"/>
                  <a:ea typeface="MS Mincho"/>
                  <a:cs typeface="Times New Roman"/>
                </a:rPr>
                <a:t>  for (</a:t>
              </a:r>
              <a:r>
                <a:rPr lang="en-US" sz="700" dirty="0" err="1">
                  <a:solidFill>
                    <a:schemeClr val="bg1">
                      <a:lumMod val="10000"/>
                    </a:schemeClr>
                  </a:solidFill>
                  <a:latin typeface="Courier New"/>
                  <a:ea typeface="MS Mincho"/>
                  <a:cs typeface="Times New Roman"/>
                </a:rPr>
                <a:t>i</a:t>
              </a:r>
              <a:r>
                <a:rPr lang="en-US" sz="700" dirty="0">
                  <a:solidFill>
                    <a:schemeClr val="bg1">
                      <a:lumMod val="10000"/>
                    </a:schemeClr>
                  </a:solidFill>
                  <a:latin typeface="Courier New"/>
                  <a:ea typeface="MS Mincho"/>
                  <a:cs typeface="Times New Roman"/>
                </a:rPr>
                <a:t> = i0; </a:t>
              </a:r>
              <a:r>
                <a:rPr lang="en-US" sz="700" dirty="0" err="1">
                  <a:solidFill>
                    <a:schemeClr val="bg1">
                      <a:lumMod val="10000"/>
                    </a:schemeClr>
                  </a:solidFill>
                  <a:latin typeface="Courier New"/>
                  <a:ea typeface="MS Mincho"/>
                  <a:cs typeface="Times New Roman"/>
                </a:rPr>
                <a:t>i</a:t>
              </a:r>
              <a:r>
                <a:rPr lang="en-US" sz="700" dirty="0">
                  <a:solidFill>
                    <a:schemeClr val="bg1">
                      <a:lumMod val="10000"/>
                    </a:schemeClr>
                  </a:solidFill>
                  <a:latin typeface="Courier New"/>
                  <a:ea typeface="MS Mincho"/>
                  <a:cs typeface="Times New Roman"/>
                </a:rPr>
                <a:t> &lt;= i1; ++</a:t>
              </a:r>
              <a:r>
                <a:rPr lang="en-US" sz="700" dirty="0" err="1">
                  <a:solidFill>
                    <a:schemeClr val="bg1">
                      <a:lumMod val="10000"/>
                    </a:schemeClr>
                  </a:solidFill>
                  <a:latin typeface="Courier New"/>
                  <a:ea typeface="MS Mincho"/>
                  <a:cs typeface="Times New Roman"/>
                </a:rPr>
                <a:t>i</a:t>
              </a:r>
              <a:r>
                <a:rPr lang="en-US" sz="700" dirty="0">
                  <a:solidFill>
                    <a:schemeClr val="bg1">
                      <a:lumMod val="10000"/>
                    </a:schemeClr>
                  </a:solidFill>
                  <a:latin typeface="Courier New"/>
                  <a:ea typeface="MS Mincho"/>
                  <a:cs typeface="Times New Roman"/>
                </a:rPr>
                <a:t>) {</a:t>
              </a:r>
            </a:p>
            <a:p>
              <a:pPr>
                <a:spcBef>
                  <a:spcPts val="0"/>
                </a:spcBef>
                <a:spcAft>
                  <a:spcPts val="0"/>
                </a:spcAft>
                <a:defRPr/>
              </a:pPr>
              <a:r>
                <a:rPr lang="en-US" sz="700" dirty="0">
                  <a:solidFill>
                    <a:schemeClr val="bg1">
                      <a:lumMod val="10000"/>
                    </a:schemeClr>
                  </a:solidFill>
                  <a:latin typeface="Courier New"/>
                  <a:ea typeface="MS Mincho"/>
                  <a:cs typeface="Times New Roman"/>
                </a:rPr>
                <a:t>    sum += </a:t>
              </a:r>
              <a:r>
                <a:rPr lang="en-US" sz="700" dirty="0" err="1">
                  <a:solidFill>
                    <a:schemeClr val="bg1">
                      <a:lumMod val="10000"/>
                    </a:schemeClr>
                  </a:solidFill>
                  <a:latin typeface="Courier New"/>
                  <a:ea typeface="MS Mincho"/>
                  <a:cs typeface="Times New Roman"/>
                </a:rPr>
                <a:t>px</a:t>
              </a:r>
              <a:r>
                <a:rPr lang="en-US" sz="700" dirty="0">
                  <a:solidFill>
                    <a:schemeClr val="bg1">
                      <a:lumMod val="10000"/>
                    </a:schemeClr>
                  </a:solidFill>
                  <a:latin typeface="Courier New"/>
                  <a:ea typeface="MS Mincho"/>
                  <a:cs typeface="Times New Roman"/>
                </a:rPr>
                <a:t>[</a:t>
              </a:r>
              <a:r>
                <a:rPr lang="en-US" sz="700" dirty="0" err="1">
                  <a:solidFill>
                    <a:schemeClr val="bg1">
                      <a:lumMod val="10000"/>
                    </a:schemeClr>
                  </a:solidFill>
                  <a:latin typeface="Courier New"/>
                  <a:ea typeface="MS Mincho"/>
                  <a:cs typeface="Times New Roman"/>
                </a:rPr>
                <a:t>i</a:t>
              </a:r>
              <a:r>
                <a:rPr lang="en-US" sz="700" dirty="0">
                  <a:solidFill>
                    <a:schemeClr val="bg1">
                      <a:lumMod val="10000"/>
                    </a:schemeClr>
                  </a:solidFill>
                  <a:latin typeface="Courier New"/>
                  <a:ea typeface="MS Mincho"/>
                  <a:cs typeface="Times New Roman"/>
                </a:rPr>
                <a:t>] * </a:t>
              </a:r>
              <a:r>
                <a:rPr lang="en-US" sz="700" dirty="0" err="1">
                  <a:solidFill>
                    <a:schemeClr val="bg1">
                      <a:lumMod val="10000"/>
                    </a:schemeClr>
                  </a:solidFill>
                  <a:latin typeface="Courier New"/>
                  <a:ea typeface="MS Mincho"/>
                  <a:cs typeface="Times New Roman"/>
                </a:rPr>
                <a:t>py</a:t>
              </a:r>
              <a:r>
                <a:rPr lang="en-US" sz="700" dirty="0">
                  <a:solidFill>
                    <a:schemeClr val="bg1">
                      <a:lumMod val="10000"/>
                    </a:schemeClr>
                  </a:solidFill>
                  <a:latin typeface="Courier New"/>
                  <a:ea typeface="MS Mincho"/>
                  <a:cs typeface="Times New Roman"/>
                </a:rPr>
                <a:t>[</a:t>
              </a:r>
              <a:r>
                <a:rPr lang="en-US" sz="700" dirty="0" err="1">
                  <a:solidFill>
                    <a:schemeClr val="bg1">
                      <a:lumMod val="10000"/>
                    </a:schemeClr>
                  </a:solidFill>
                  <a:latin typeface="Courier New"/>
                  <a:ea typeface="MS Mincho"/>
                  <a:cs typeface="Times New Roman"/>
                </a:rPr>
                <a:t>i</a:t>
              </a:r>
              <a:r>
                <a:rPr lang="en-US" sz="700" dirty="0">
                  <a:solidFill>
                    <a:schemeClr val="bg1">
                      <a:lumMod val="10000"/>
                    </a:schemeClr>
                  </a:solidFill>
                  <a:latin typeface="Courier New"/>
                  <a:ea typeface="MS Mincho"/>
                  <a:cs typeface="Times New Roman"/>
                </a:rPr>
                <a:t>];</a:t>
              </a:r>
            </a:p>
            <a:p>
              <a:pPr>
                <a:spcBef>
                  <a:spcPts val="0"/>
                </a:spcBef>
                <a:spcAft>
                  <a:spcPts val="0"/>
                </a:spcAft>
                <a:defRPr/>
              </a:pPr>
              <a:r>
                <a:rPr lang="en-US" sz="700" dirty="0">
                  <a:solidFill>
                    <a:schemeClr val="bg1">
                      <a:lumMod val="10000"/>
                    </a:schemeClr>
                  </a:solidFill>
                  <a:latin typeface="Courier New"/>
                  <a:ea typeface="MS Mincho"/>
                  <a:cs typeface="Times New Roman"/>
                </a:rPr>
                <a:t>  }</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pz</a:t>
              </a:r>
              <a:r>
                <a:rPr lang="en-US" sz="700" dirty="0">
                  <a:solidFill>
                    <a:schemeClr val="bg1">
                      <a:lumMod val="10000"/>
                    </a:schemeClr>
                  </a:solidFill>
                  <a:latin typeface="Courier New"/>
                  <a:ea typeface="MS Mincho"/>
                  <a:cs typeface="Times New Roman"/>
                </a:rPr>
                <a:t> = sum;</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pthread_exit</a:t>
              </a:r>
              <a:r>
                <a:rPr lang="en-US" sz="700" dirty="0">
                  <a:solidFill>
                    <a:schemeClr val="bg1">
                      <a:lumMod val="10000"/>
                    </a:schemeClr>
                  </a:solidFill>
                  <a:latin typeface="Courier New"/>
                  <a:ea typeface="MS Mincho"/>
                  <a:cs typeface="Times New Roman"/>
                </a:rPr>
                <a:t>(NULL);</a:t>
              </a:r>
            </a:p>
            <a:p>
              <a:pPr>
                <a:spcBef>
                  <a:spcPts val="0"/>
                </a:spcBef>
                <a:spcAft>
                  <a:spcPts val="0"/>
                </a:spcAft>
                <a:defRPr/>
              </a:pPr>
              <a:r>
                <a:rPr lang="en-US" sz="700" dirty="0">
                  <a:solidFill>
                    <a:schemeClr val="bg1">
                      <a:lumMod val="10000"/>
                    </a:schemeClr>
                  </a:solidFill>
                  <a:latin typeface="Courier New"/>
                  <a:ea typeface="MS Mincho"/>
                  <a:cs typeface="Times New Roman"/>
                </a:rPr>
                <a:t>}</a:t>
              </a:r>
            </a:p>
            <a:p>
              <a:pPr>
                <a:spcBef>
                  <a:spcPts val="0"/>
                </a:spcBef>
                <a:spcAft>
                  <a:spcPts val="0"/>
                </a:spcAft>
                <a:defRPr/>
              </a:pPr>
              <a:endParaRPr lang="en-US" sz="700" dirty="0">
                <a:solidFill>
                  <a:schemeClr val="bg1">
                    <a:lumMod val="10000"/>
                  </a:schemeClr>
                </a:solidFill>
                <a:latin typeface="Courier New"/>
                <a:ea typeface="MS Mincho"/>
                <a:cs typeface="Times New Roman"/>
              </a:endParaRPr>
            </a:p>
            <a:p>
              <a:pPr>
                <a:spcBef>
                  <a:spcPts val="0"/>
                </a:spcBef>
                <a:spcAft>
                  <a:spcPts val="0"/>
                </a:spcAft>
                <a:defRPr/>
              </a:pPr>
              <a:r>
                <a:rPr lang="en-US" sz="700" dirty="0">
                  <a:solidFill>
                    <a:schemeClr val="bg1">
                      <a:lumMod val="10000"/>
                    </a:schemeClr>
                  </a:solidFill>
                  <a:latin typeface="Courier New"/>
                  <a:ea typeface="MS Mincho"/>
                  <a:cs typeface="Times New Roman"/>
                </a:rPr>
                <a:t>void </a:t>
              </a:r>
              <a:r>
                <a:rPr lang="en-US" sz="700" dirty="0" err="1">
                  <a:solidFill>
                    <a:schemeClr val="bg1">
                      <a:lumMod val="10000"/>
                    </a:schemeClr>
                  </a:solidFill>
                  <a:latin typeface="Courier New"/>
                  <a:ea typeface="MS Mincho"/>
                  <a:cs typeface="Times New Roman"/>
                </a:rPr>
                <a:t>dot_product</a:t>
              </a:r>
              <a:r>
                <a:rPr lang="en-US" sz="700" dirty="0">
                  <a:solidFill>
                    <a:schemeClr val="bg1">
                      <a:lumMod val="10000"/>
                    </a:schemeClr>
                  </a:solidFill>
                  <a:latin typeface="Courier New"/>
                  <a:ea typeface="MS Mincho"/>
                  <a:cs typeface="Times New Roman"/>
                </a:rPr>
                <a:t>(int64_t *z, int32_t x[], int32_t y[], uint32_t n) {</a:t>
              </a:r>
            </a:p>
            <a:p>
              <a:pPr>
                <a:spcBef>
                  <a:spcPts val="0"/>
                </a:spcBef>
                <a:spcAft>
                  <a:spcPts val="0"/>
                </a:spcAft>
                <a:defRPr/>
              </a:pPr>
              <a:r>
                <a:rPr lang="en-US" sz="700" dirty="0">
                  <a:solidFill>
                    <a:schemeClr val="bg1">
                      <a:lumMod val="10000"/>
                    </a:schemeClr>
                  </a:solidFill>
                  <a:latin typeface="Courier New"/>
                  <a:ea typeface="MS Mincho"/>
                  <a:cs typeface="Times New Roman"/>
                </a:rPr>
                <a:t>  int64_t sum, </a:t>
              </a:r>
              <a:r>
                <a:rPr lang="en-US" sz="700" dirty="0" err="1">
                  <a:solidFill>
                    <a:schemeClr val="bg1">
                      <a:lumMod val="10000"/>
                    </a:schemeClr>
                  </a:solidFill>
                  <a:latin typeface="Courier New"/>
                  <a:ea typeface="MS Mincho"/>
                  <a:cs typeface="Times New Roman"/>
                </a:rPr>
                <a:t>partial_sum</a:t>
              </a:r>
              <a:r>
                <a:rPr lang="en-US" sz="700" dirty="0">
                  <a:solidFill>
                    <a:schemeClr val="bg1">
                      <a:lumMod val="10000"/>
                    </a:schemeClr>
                  </a:solidFill>
                  <a:latin typeface="Courier New"/>
                  <a:ea typeface="MS Mincho"/>
                  <a:cs typeface="Times New Roman"/>
                </a:rPr>
                <a:t>[NUM_THREADS];</a:t>
              </a:r>
            </a:p>
            <a:p>
              <a:pPr>
                <a:spcBef>
                  <a:spcPts val="0"/>
                </a:spcBef>
                <a:spcAft>
                  <a:spcPts val="0"/>
                </a:spcAft>
                <a:defRPr/>
              </a:pPr>
              <a:r>
                <a:rPr lang="en-US" sz="700" dirty="0">
                  <a:solidFill>
                    <a:schemeClr val="bg1">
                      <a:lumMod val="10000"/>
                    </a:schemeClr>
                  </a:solidFill>
                  <a:latin typeface="Courier New"/>
                  <a:ea typeface="MS Mincho"/>
                  <a:cs typeface="Times New Roman"/>
                </a:rPr>
                <a:t>  uint32_t span;</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pthread_t</a:t>
              </a:r>
              <a:r>
                <a:rPr lang="en-US" sz="700" dirty="0">
                  <a:solidFill>
                    <a:schemeClr val="bg1">
                      <a:lumMod val="10000"/>
                    </a:schemeClr>
                  </a:solidFill>
                  <a:latin typeface="Courier New"/>
                  <a:ea typeface="MS Mincho"/>
                  <a:cs typeface="Times New Roman"/>
                </a:rPr>
                <a:t> threads[NUM_THREADS];</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compute_args_t</a:t>
              </a: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[NUM_THREADS];</a:t>
              </a:r>
            </a:p>
            <a:p>
              <a:pPr>
                <a:spcBef>
                  <a:spcPts val="0"/>
                </a:spcBef>
                <a:spcAft>
                  <a:spcPts val="0"/>
                </a:spcAft>
                <a:defRPr/>
              </a:pPr>
              <a:r>
                <a:rPr lang="en-US" sz="700" dirty="0">
                  <a:solidFill>
                    <a:schemeClr val="bg1">
                      <a:lumMod val="10000"/>
                    </a:schemeClr>
                  </a:solidFill>
                  <a:latin typeface="Courier New"/>
                  <a:ea typeface="MS Mincho"/>
                  <a:cs typeface="Times New Roman"/>
                </a:rPr>
                <a:t>  void *status;</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int</a:t>
              </a:r>
              <a:r>
                <a:rPr lang="en-US" sz="700" dirty="0">
                  <a:solidFill>
                    <a:schemeClr val="bg1">
                      <a:lumMod val="10000"/>
                    </a:schemeClr>
                  </a:solidFill>
                  <a:latin typeface="Courier New"/>
                  <a:ea typeface="MS Mincho"/>
                  <a:cs typeface="Times New Roman"/>
                </a:rPr>
                <a:t> t;</a:t>
              </a:r>
            </a:p>
            <a:p>
              <a:pPr>
                <a:spcBef>
                  <a:spcPts val="0"/>
                </a:spcBef>
                <a:spcAft>
                  <a:spcPts val="0"/>
                </a:spcAft>
                <a:defRPr/>
              </a:pPr>
              <a:r>
                <a:rPr lang="en-US" sz="700" dirty="0">
                  <a:solidFill>
                    <a:schemeClr val="bg1">
                      <a:lumMod val="10000"/>
                    </a:schemeClr>
                  </a:solidFill>
                  <a:latin typeface="Courier New"/>
                  <a:ea typeface="MS Mincho"/>
                  <a:cs typeface="Times New Roman"/>
                </a:rPr>
                <a:t>  span = n / NUM_THREADS;</a:t>
              </a:r>
            </a:p>
            <a:p>
              <a:pPr>
                <a:spcBef>
                  <a:spcPts val="0"/>
                </a:spcBef>
                <a:spcAft>
                  <a:spcPts val="0"/>
                </a:spcAft>
                <a:defRPr/>
              </a:pPr>
              <a:r>
                <a:rPr lang="en-US" sz="700" dirty="0">
                  <a:solidFill>
                    <a:schemeClr val="bg1">
                      <a:lumMod val="10000"/>
                    </a:schemeClr>
                  </a:solidFill>
                  <a:latin typeface="Courier New"/>
                  <a:ea typeface="MS Mincho"/>
                  <a:cs typeface="Times New Roman"/>
                </a:rPr>
                <a:t>  for (t = 0; t &lt; NUM_THREADS; ++t) {</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log_debug</a:t>
              </a:r>
              <a:r>
                <a:rPr lang="en-US" sz="700" dirty="0">
                  <a:solidFill>
                    <a:schemeClr val="bg1">
                      <a:lumMod val="10000"/>
                    </a:schemeClr>
                  </a:solidFill>
                  <a:latin typeface="Courier New"/>
                  <a:ea typeface="MS Mincho"/>
                  <a:cs typeface="Times New Roman"/>
                </a:rPr>
                <a:t>("creating worker thread %d\n", t);</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[t].</a:t>
              </a:r>
              <a:r>
                <a:rPr lang="en-US" sz="700" dirty="0" err="1">
                  <a:solidFill>
                    <a:schemeClr val="bg1">
                      <a:lumMod val="10000"/>
                    </a:schemeClr>
                  </a:solidFill>
                  <a:latin typeface="Courier New"/>
                  <a:ea typeface="MS Mincho"/>
                  <a:cs typeface="Times New Roman"/>
                </a:rPr>
                <a:t>pz</a:t>
              </a:r>
              <a:r>
                <a:rPr lang="en-US" sz="700" dirty="0">
                  <a:solidFill>
                    <a:schemeClr val="bg1">
                      <a:lumMod val="10000"/>
                    </a:schemeClr>
                  </a:solidFill>
                  <a:latin typeface="Courier New"/>
                  <a:ea typeface="MS Mincho"/>
                  <a:cs typeface="Times New Roman"/>
                </a:rPr>
                <a:t> = &amp;</a:t>
              </a:r>
              <a:r>
                <a:rPr lang="en-US" sz="700" dirty="0" err="1">
                  <a:solidFill>
                    <a:schemeClr val="bg1">
                      <a:lumMod val="10000"/>
                    </a:schemeClr>
                  </a:solidFill>
                  <a:latin typeface="Courier New"/>
                  <a:ea typeface="MS Mincho"/>
                  <a:cs typeface="Times New Roman"/>
                </a:rPr>
                <a:t>partial_sum</a:t>
              </a:r>
              <a:r>
                <a:rPr lang="en-US" sz="700" dirty="0">
                  <a:solidFill>
                    <a:schemeClr val="bg1">
                      <a:lumMod val="10000"/>
                    </a:schemeClr>
                  </a:solidFill>
                  <a:latin typeface="Courier New"/>
                  <a:ea typeface="MS Mincho"/>
                  <a:cs typeface="Times New Roman"/>
                </a:rPr>
                <a:t>[t];</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[t].</a:t>
              </a:r>
              <a:r>
                <a:rPr lang="en-US" sz="700" dirty="0" err="1">
                  <a:solidFill>
                    <a:schemeClr val="bg1">
                      <a:lumMod val="10000"/>
                    </a:schemeClr>
                  </a:solidFill>
                  <a:latin typeface="Courier New"/>
                  <a:ea typeface="MS Mincho"/>
                  <a:cs typeface="Times New Roman"/>
                </a:rPr>
                <a:t>px</a:t>
              </a:r>
              <a:r>
                <a:rPr lang="en-US" sz="700" dirty="0">
                  <a:solidFill>
                    <a:schemeClr val="bg1">
                      <a:lumMod val="10000"/>
                    </a:schemeClr>
                  </a:solidFill>
                  <a:latin typeface="Courier New"/>
                  <a:ea typeface="MS Mincho"/>
                  <a:cs typeface="Times New Roman"/>
                </a:rPr>
                <a:t> = x;</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[t].</a:t>
              </a:r>
              <a:r>
                <a:rPr lang="en-US" sz="700" dirty="0" err="1">
                  <a:solidFill>
                    <a:schemeClr val="bg1">
                      <a:lumMod val="10000"/>
                    </a:schemeClr>
                  </a:solidFill>
                  <a:latin typeface="Courier New"/>
                  <a:ea typeface="MS Mincho"/>
                  <a:cs typeface="Times New Roman"/>
                </a:rPr>
                <a:t>py</a:t>
              </a:r>
              <a:r>
                <a:rPr lang="en-US" sz="700" dirty="0">
                  <a:solidFill>
                    <a:schemeClr val="bg1">
                      <a:lumMod val="10000"/>
                    </a:schemeClr>
                  </a:solidFill>
                  <a:latin typeface="Courier New"/>
                  <a:ea typeface="MS Mincho"/>
                  <a:cs typeface="Times New Roman"/>
                </a:rPr>
                <a:t> = y;</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[t].i0 = t * span;</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bg1">
                      <a:lumMod val="10000"/>
                    </a:schemeClr>
                  </a:solidFill>
                  <a:latin typeface="Courier New"/>
                  <a:ea typeface="MS Mincho"/>
                  <a:cs typeface="Times New Roman"/>
                </a:rPr>
                <a:t>args</a:t>
              </a:r>
              <a:r>
                <a:rPr lang="en-US" sz="700" dirty="0">
                  <a:solidFill>
                    <a:schemeClr val="bg1">
                      <a:lumMod val="10000"/>
                    </a:schemeClr>
                  </a:solidFill>
                  <a:latin typeface="Courier New"/>
                  <a:ea typeface="MS Mincho"/>
                  <a:cs typeface="Times New Roman"/>
                </a:rPr>
                <a:t>[t].i1 = (t &lt; NUM_THREADS -1)? (t + 1) * span - 1 : n - 1;</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accent2"/>
                  </a:solidFill>
                  <a:latin typeface="Courier New"/>
                  <a:ea typeface="MS Mincho"/>
                  <a:cs typeface="Times New Roman"/>
                </a:rPr>
                <a:t>pthread_create</a:t>
              </a:r>
              <a:r>
                <a:rPr lang="en-US" sz="700" dirty="0">
                  <a:solidFill>
                    <a:schemeClr val="accent2"/>
                  </a:solidFill>
                  <a:latin typeface="Courier New"/>
                  <a:ea typeface="MS Mincho"/>
                  <a:cs typeface="Times New Roman"/>
                </a:rPr>
                <a:t>(&amp;threads[t], NULL, </a:t>
              </a:r>
              <a:r>
                <a:rPr lang="en-US" sz="700" dirty="0" err="1">
                  <a:solidFill>
                    <a:schemeClr val="accent2"/>
                  </a:solidFill>
                  <a:latin typeface="Courier New"/>
                  <a:ea typeface="MS Mincho"/>
                  <a:cs typeface="Times New Roman"/>
                </a:rPr>
                <a:t>compute_partition</a:t>
              </a:r>
              <a:r>
                <a:rPr lang="en-US" sz="700" dirty="0">
                  <a:solidFill>
                    <a:schemeClr val="accent2"/>
                  </a:solidFill>
                  <a:latin typeface="Courier New"/>
                  <a:ea typeface="MS Mincho"/>
                  <a:cs typeface="Times New Roman"/>
                </a:rPr>
                <a:t>,</a:t>
              </a:r>
            </a:p>
            <a:p>
              <a:pPr>
                <a:spcBef>
                  <a:spcPts val="0"/>
                </a:spcBef>
                <a:spcAft>
                  <a:spcPts val="0"/>
                </a:spcAft>
                <a:defRPr/>
              </a:pPr>
              <a:r>
                <a:rPr lang="en-US" sz="700" dirty="0">
                  <a:solidFill>
                    <a:schemeClr val="accent2"/>
                  </a:solidFill>
                  <a:latin typeface="Courier New"/>
                  <a:ea typeface="MS Mincho"/>
                  <a:cs typeface="Times New Roman"/>
                </a:rPr>
                <a:t>        &amp;</a:t>
              </a:r>
              <a:r>
                <a:rPr lang="en-US" sz="700" dirty="0" err="1">
                  <a:solidFill>
                    <a:schemeClr val="accent2"/>
                  </a:solidFill>
                  <a:latin typeface="Courier New"/>
                  <a:ea typeface="MS Mincho"/>
                  <a:cs typeface="Times New Roman"/>
                </a:rPr>
                <a:t>args</a:t>
              </a:r>
              <a:r>
                <a:rPr lang="en-US" sz="700" dirty="0">
                  <a:solidFill>
                    <a:schemeClr val="accent2"/>
                  </a:solidFill>
                  <a:latin typeface="Courier New"/>
                  <a:ea typeface="MS Mincho"/>
                  <a:cs typeface="Times New Roman"/>
                </a:rPr>
                <a:t>[t]);</a:t>
              </a:r>
            </a:p>
            <a:p>
              <a:pPr>
                <a:spcBef>
                  <a:spcPts val="0"/>
                </a:spcBef>
                <a:spcAft>
                  <a:spcPts val="0"/>
                </a:spcAft>
                <a:defRPr/>
              </a:pPr>
              <a:r>
                <a:rPr lang="en-US" sz="700" dirty="0">
                  <a:solidFill>
                    <a:schemeClr val="bg1">
                      <a:lumMod val="10000"/>
                    </a:schemeClr>
                  </a:solidFill>
                  <a:latin typeface="Courier New"/>
                  <a:ea typeface="MS Mincho"/>
                  <a:cs typeface="Times New Roman"/>
                </a:rPr>
                <a:t>  }</a:t>
              </a:r>
            </a:p>
            <a:p>
              <a:pPr>
                <a:spcBef>
                  <a:spcPts val="0"/>
                </a:spcBef>
                <a:spcAft>
                  <a:spcPts val="0"/>
                </a:spcAft>
                <a:defRPr/>
              </a:pPr>
              <a:r>
                <a:rPr lang="en-US" sz="700" dirty="0">
                  <a:solidFill>
                    <a:schemeClr val="bg1">
                      <a:lumMod val="10000"/>
                    </a:schemeClr>
                  </a:solidFill>
                  <a:latin typeface="Courier New"/>
                  <a:ea typeface="MS Mincho"/>
                  <a:cs typeface="Times New Roman"/>
                </a:rPr>
                <a:t>  for (t = 0; t &lt; NUM_THREADS; ++t) </a:t>
              </a:r>
            </a:p>
            <a:p>
              <a:pPr>
                <a:spcBef>
                  <a:spcPts val="0"/>
                </a:spcBef>
                <a:spcAft>
                  <a:spcPts val="0"/>
                </a:spcAft>
                <a:defRPr/>
              </a:pPr>
              <a:r>
                <a:rPr lang="en-US" sz="700" dirty="0">
                  <a:solidFill>
                    <a:schemeClr val="bg1">
                      <a:lumMod val="10000"/>
                    </a:schemeClr>
                  </a:solidFill>
                  <a:latin typeface="Courier New"/>
                  <a:ea typeface="MS Mincho"/>
                  <a:cs typeface="Times New Roman"/>
                </a:rPr>
                <a:t>    </a:t>
              </a:r>
              <a:r>
                <a:rPr lang="en-US" sz="700" dirty="0" err="1">
                  <a:solidFill>
                    <a:schemeClr val="accent2"/>
                  </a:solidFill>
                  <a:latin typeface="Courier New"/>
                  <a:ea typeface="MS Mincho"/>
                  <a:cs typeface="Times New Roman"/>
                </a:rPr>
                <a:t>pthread_join</a:t>
              </a:r>
              <a:r>
                <a:rPr lang="en-US" sz="700" dirty="0">
                  <a:solidFill>
                    <a:schemeClr val="accent2"/>
                  </a:solidFill>
                  <a:latin typeface="Courier New"/>
                  <a:ea typeface="MS Mincho"/>
                  <a:cs typeface="Times New Roman"/>
                </a:rPr>
                <a:t>(threads[t], &amp;status);</a:t>
              </a:r>
            </a:p>
            <a:p>
              <a:pPr>
                <a:spcBef>
                  <a:spcPts val="0"/>
                </a:spcBef>
                <a:spcAft>
                  <a:spcPts val="0"/>
                </a:spcAft>
                <a:defRPr/>
              </a:pPr>
              <a:r>
                <a:rPr lang="en-US" sz="700" dirty="0">
                  <a:solidFill>
                    <a:schemeClr val="bg1">
                      <a:lumMod val="10000"/>
                    </a:schemeClr>
                  </a:solidFill>
                  <a:latin typeface="Courier New"/>
                  <a:ea typeface="MS Mincho"/>
                  <a:cs typeface="Times New Roman"/>
                </a:rPr>
                <a:t>  sum = 0;</a:t>
              </a:r>
            </a:p>
            <a:p>
              <a:pPr>
                <a:spcBef>
                  <a:spcPts val="0"/>
                </a:spcBef>
                <a:spcAft>
                  <a:spcPts val="0"/>
                </a:spcAft>
                <a:defRPr/>
              </a:pPr>
              <a:r>
                <a:rPr lang="en-US" sz="700" dirty="0">
                  <a:solidFill>
                    <a:schemeClr val="bg1">
                      <a:lumMod val="10000"/>
                    </a:schemeClr>
                  </a:solidFill>
                  <a:latin typeface="Courier New"/>
                  <a:ea typeface="MS Mincho"/>
                  <a:cs typeface="Times New Roman"/>
                </a:rPr>
                <a:t>  for (t = 0; t &lt; NUM_THREADS; ++t) sum += </a:t>
              </a:r>
              <a:r>
                <a:rPr lang="en-US" sz="700" dirty="0" err="1">
                  <a:solidFill>
                    <a:schemeClr val="bg1">
                      <a:lumMod val="10000"/>
                    </a:schemeClr>
                  </a:solidFill>
                  <a:latin typeface="Courier New"/>
                  <a:ea typeface="MS Mincho"/>
                  <a:cs typeface="Times New Roman"/>
                </a:rPr>
                <a:t>partial_sum</a:t>
              </a:r>
              <a:r>
                <a:rPr lang="en-US" sz="700" dirty="0">
                  <a:solidFill>
                    <a:schemeClr val="bg1">
                      <a:lumMod val="10000"/>
                    </a:schemeClr>
                  </a:solidFill>
                  <a:latin typeface="Courier New"/>
                  <a:ea typeface="MS Mincho"/>
                  <a:cs typeface="Times New Roman"/>
                </a:rPr>
                <a:t>[t];</a:t>
              </a:r>
            </a:p>
            <a:p>
              <a:pPr>
                <a:spcBef>
                  <a:spcPts val="0"/>
                </a:spcBef>
                <a:spcAft>
                  <a:spcPts val="0"/>
                </a:spcAft>
                <a:defRPr/>
              </a:pPr>
              <a:r>
                <a:rPr lang="en-US" sz="700" dirty="0">
                  <a:solidFill>
                    <a:schemeClr val="bg1">
                      <a:lumMod val="10000"/>
                    </a:schemeClr>
                  </a:solidFill>
                  <a:latin typeface="Courier New"/>
                  <a:ea typeface="MS Mincho"/>
                  <a:cs typeface="Times New Roman"/>
                </a:rPr>
                <a:t>  *z = sum;</a:t>
              </a:r>
            </a:p>
            <a:p>
              <a:pPr>
                <a:defRPr/>
              </a:pPr>
              <a:r>
                <a:rPr lang="en-US" sz="700" dirty="0">
                  <a:solidFill>
                    <a:schemeClr val="bg1">
                      <a:lumMod val="10000"/>
                    </a:schemeClr>
                  </a:solidFill>
                  <a:latin typeface="Courier New" pitchFamily="49" charset="0"/>
                  <a:cs typeface="Courier New" pitchFamily="49" charset="0"/>
                </a:rPr>
                <a:t>}</a:t>
              </a:r>
              <a:endParaRPr lang="en-US" sz="600" dirty="0">
                <a:solidFill>
                  <a:schemeClr val="bg1">
                    <a:lumMod val="10000"/>
                  </a:schemeClr>
                </a:solidFill>
                <a:latin typeface="Courier New" pitchFamily="49" charset="0"/>
                <a:ea typeface="MS Mincho"/>
                <a:cs typeface="Courier New" pitchFamily="49" charset="0"/>
              </a:endParaRPr>
            </a:p>
          </p:txBody>
        </p:sp>
      </p:grpSp>
    </p:spTree>
    <p:extLst>
      <p:ext uri="{BB962C8B-B14F-4D97-AF65-F5344CB8AC3E}">
        <p14:creationId xmlns:p14="http://schemas.microsoft.com/office/powerpoint/2010/main" xmlns="" val="37344434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ChangeArrowheads="1"/>
          </p:cNvSpPr>
          <p:nvPr>
            <p:ph type="title"/>
          </p:nvPr>
        </p:nvSpPr>
        <p:spPr/>
        <p:txBody>
          <a:bodyPr/>
          <a:lstStyle/>
          <a:p>
            <a:r>
              <a:rPr lang="en-US" smtClean="0"/>
              <a:t>Pthreads Concepts</a:t>
            </a:r>
            <a:endParaRPr lang="en-US" dirty="0"/>
          </a:p>
        </p:txBody>
      </p:sp>
      <p:sp>
        <p:nvSpPr>
          <p:cNvPr id="307203" name="Rectangle 3"/>
          <p:cNvSpPr>
            <a:spLocks noGrp="1" noChangeArrowheads="1"/>
          </p:cNvSpPr>
          <p:nvPr>
            <p:ph type="body" sz="quarter" idx="10"/>
          </p:nvPr>
        </p:nvSpPr>
        <p:spPr>
          <a:xfrm>
            <a:off x="533399" y="1397987"/>
            <a:ext cx="8277225" cy="4667249"/>
          </a:xfrm>
        </p:spPr>
        <p:txBody>
          <a:bodyPr/>
          <a:lstStyle/>
          <a:p>
            <a:pPr>
              <a:spcBef>
                <a:spcPts val="2000"/>
              </a:spcBef>
            </a:pPr>
            <a:r>
              <a:rPr lang="en-US" dirty="0" smtClean="0"/>
              <a:t>Thread</a:t>
            </a:r>
          </a:p>
          <a:p>
            <a:pPr lvl="1">
              <a:spcBef>
                <a:spcPts val="2000"/>
              </a:spcBef>
            </a:pPr>
            <a:r>
              <a:rPr lang="en-US" dirty="0" smtClean="0"/>
              <a:t>Create/join parallel threads</a:t>
            </a:r>
          </a:p>
          <a:p>
            <a:pPr>
              <a:spcBef>
                <a:spcPts val="2000"/>
              </a:spcBef>
            </a:pPr>
            <a:r>
              <a:rPr lang="en-US" dirty="0" err="1" smtClean="0"/>
              <a:t>Mutex</a:t>
            </a:r>
            <a:endParaRPr lang="en-US" dirty="0" smtClean="0"/>
          </a:p>
          <a:p>
            <a:pPr lvl="1">
              <a:spcBef>
                <a:spcPts val="2000"/>
              </a:spcBef>
            </a:pPr>
            <a:r>
              <a:rPr lang="en-US" dirty="0" smtClean="0"/>
              <a:t>Coordinate critical sections</a:t>
            </a:r>
          </a:p>
          <a:p>
            <a:pPr>
              <a:spcBef>
                <a:spcPts val="2000"/>
              </a:spcBef>
            </a:pPr>
            <a:r>
              <a:rPr lang="en-US" dirty="0" smtClean="0"/>
              <a:t>Condition variable</a:t>
            </a:r>
          </a:p>
          <a:p>
            <a:pPr lvl="1">
              <a:spcBef>
                <a:spcPts val="2000"/>
              </a:spcBef>
            </a:pPr>
            <a:r>
              <a:rPr lang="en-US" dirty="0" smtClean="0"/>
              <a:t>Wait/signal condition change</a:t>
            </a:r>
          </a:p>
        </p:txBody>
      </p:sp>
      <p:pic>
        <p:nvPicPr>
          <p:cNvPr id="307209" name="Picture 9"/>
          <p:cNvPicPr>
            <a:picLocks noChangeAspect="1" noChangeArrowheads="1"/>
          </p:cNvPicPr>
          <p:nvPr/>
        </p:nvPicPr>
        <p:blipFill>
          <a:blip r:embed="rId3" cstate="print"/>
          <a:srcRect/>
          <a:stretch>
            <a:fillRect/>
          </a:stretch>
        </p:blipFill>
        <p:spPr bwMode="auto">
          <a:xfrm>
            <a:off x="5915670" y="1532177"/>
            <a:ext cx="2949351" cy="3284537"/>
          </a:xfrm>
          <a:prstGeom prst="rect">
            <a:avLst/>
          </a:prstGeom>
          <a:noFill/>
          <a:ln w="9525">
            <a:noFill/>
            <a:miter lim="800000"/>
            <a:headEnd/>
            <a:tailEnd/>
          </a:ln>
          <a:effectLst/>
        </p:spPr>
      </p:pic>
      <p:sp>
        <p:nvSpPr>
          <p:cNvPr id="5" name="Rectangle 3"/>
          <p:cNvSpPr txBox="1">
            <a:spLocks noChangeArrowheads="1"/>
          </p:cNvSpPr>
          <p:nvPr/>
        </p:nvSpPr>
        <p:spPr bwMode="auto">
          <a:xfrm>
            <a:off x="1309688" y="5293375"/>
            <a:ext cx="6468261" cy="600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763" indent="-4763" algn="ctr" eaLnBrk="0" hangingPunct="0">
              <a:spcBef>
                <a:spcPct val="150000"/>
              </a:spcBef>
              <a:defRPr/>
            </a:pPr>
            <a:r>
              <a:rPr lang="en-US" dirty="0" smtClean="0">
                <a:solidFill>
                  <a:schemeClr val="accent1"/>
                </a:solidFill>
                <a:latin typeface="Arial" pitchFamily="34" charset="0"/>
                <a:cs typeface="Arial" pitchFamily="34" charset="0"/>
              </a:rPr>
              <a:t>Fairly low level operations used to constrain execution to valid execution </a:t>
            </a:r>
            <a:r>
              <a:rPr lang="en-US" dirty="0" err="1" smtClean="0">
                <a:solidFill>
                  <a:schemeClr val="accent1"/>
                </a:solidFill>
                <a:latin typeface="Arial" pitchFamily="34" charset="0"/>
                <a:cs typeface="Arial" pitchFamily="34" charset="0"/>
              </a:rPr>
              <a:t>interleavings</a:t>
            </a:r>
            <a:endParaRPr lang="en-US" dirty="0" smtClean="0">
              <a:solidFill>
                <a:schemeClr val="accent1"/>
              </a:solidFill>
              <a:latin typeface="Arial" pitchFamily="34" charset="0"/>
              <a:cs typeface="Arial" pitchFamily="34" charset="0"/>
            </a:endParaRPr>
          </a:p>
          <a:p>
            <a:pPr marL="342900" indent="-342900" algn="ctr" eaLnBrk="0" hangingPunct="0">
              <a:spcBef>
                <a:spcPct val="150000"/>
              </a:spcBef>
              <a:defRPr/>
            </a:pPr>
            <a:endParaRPr lang="en-US" dirty="0" smtClean="0">
              <a:solidFill>
                <a:schemeClr val="accent1"/>
              </a:solidFill>
              <a:latin typeface="Arial" pitchFamily="34" charset="0"/>
              <a:cs typeface="Arial" pitchFamily="34" charset="0"/>
            </a:endParaRPr>
          </a:p>
        </p:txBody>
      </p:sp>
    </p:spTree>
    <p:extLst>
      <p:ext uri="{BB962C8B-B14F-4D97-AF65-F5344CB8AC3E}">
        <p14:creationId xmlns:p14="http://schemas.microsoft.com/office/powerpoint/2010/main" xmlns="" val="5756752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Creating Threads</a:t>
            </a:r>
            <a:endParaRPr lang="en-US" dirty="0" smtClean="0"/>
          </a:p>
        </p:txBody>
      </p:sp>
      <p:sp>
        <p:nvSpPr>
          <p:cNvPr id="3" name="Content Placeholder 2"/>
          <p:cNvSpPr>
            <a:spLocks noGrp="1"/>
          </p:cNvSpPr>
          <p:nvPr>
            <p:ph type="body" sz="quarter" idx="10"/>
          </p:nvPr>
        </p:nvSpPr>
        <p:spPr>
          <a:xfrm>
            <a:off x="533399" y="1253706"/>
            <a:ext cx="8277225" cy="4849390"/>
          </a:xfrm>
        </p:spPr>
        <p:txBody>
          <a:bodyPr/>
          <a:lstStyle/>
          <a:p>
            <a:pPr>
              <a:spcBef>
                <a:spcPts val="1200"/>
              </a:spcBef>
            </a:pPr>
            <a:r>
              <a:rPr lang="en-US" dirty="0" smtClean="0"/>
              <a:t>Threads are created with </a:t>
            </a:r>
            <a:r>
              <a:rPr lang="en-US" dirty="0" err="1" smtClean="0"/>
              <a:t>pthread_create</a:t>
            </a:r>
            <a:r>
              <a:rPr lang="en-US" dirty="0" smtClean="0"/>
              <a:t>:</a:t>
            </a:r>
          </a:p>
          <a:p>
            <a:pPr>
              <a:spcBef>
                <a:spcPts val="1200"/>
              </a:spcBef>
            </a:pPr>
            <a:endParaRPr lang="en-US" dirty="0" smtClean="0"/>
          </a:p>
          <a:p>
            <a:pPr>
              <a:spcBef>
                <a:spcPts val="1200"/>
              </a:spcBef>
            </a:pPr>
            <a:endParaRPr lang="en-US" dirty="0" smtClean="0"/>
          </a:p>
          <a:p>
            <a:pPr marL="0" indent="0">
              <a:spcBef>
                <a:spcPts val="1200"/>
              </a:spcBef>
              <a:buNone/>
            </a:pPr>
            <a:endParaRPr lang="en-US" dirty="0" smtClean="0"/>
          </a:p>
          <a:p>
            <a:pPr lvl="1">
              <a:spcBef>
                <a:spcPts val="2400"/>
              </a:spcBef>
            </a:pPr>
            <a:r>
              <a:rPr lang="en-US" dirty="0" smtClean="0"/>
              <a:t>thread is defined before the call</a:t>
            </a:r>
          </a:p>
          <a:p>
            <a:pPr lvl="1">
              <a:spcBef>
                <a:spcPts val="1200"/>
              </a:spcBef>
            </a:pPr>
            <a:r>
              <a:rPr lang="en-US" dirty="0" err="1" smtClean="0"/>
              <a:t>attr</a:t>
            </a:r>
            <a:r>
              <a:rPr lang="en-US" dirty="0" smtClean="0"/>
              <a:t> may be NULL</a:t>
            </a:r>
          </a:p>
          <a:p>
            <a:pPr lvl="1">
              <a:spcBef>
                <a:spcPts val="1200"/>
              </a:spcBef>
            </a:pPr>
            <a:r>
              <a:rPr lang="en-US" dirty="0" smtClean="0"/>
              <a:t>start is any normal function with a matching signature</a:t>
            </a:r>
          </a:p>
          <a:p>
            <a:pPr lvl="1">
              <a:spcBef>
                <a:spcPts val="1200"/>
              </a:spcBef>
            </a:pPr>
            <a:r>
              <a:rPr lang="en-US" dirty="0" err="1" smtClean="0"/>
              <a:t>arg</a:t>
            </a:r>
            <a:r>
              <a:rPr lang="en-US" dirty="0" smtClean="0"/>
              <a:t>  may point to any structure</a:t>
            </a:r>
          </a:p>
          <a:p>
            <a:pPr lvl="1">
              <a:spcBef>
                <a:spcPts val="1200"/>
              </a:spcBef>
            </a:pPr>
            <a:r>
              <a:rPr lang="en-US" dirty="0" smtClean="0"/>
              <a:t>Returns 0 if successful</a:t>
            </a:r>
          </a:p>
          <a:p>
            <a:pPr lvl="1">
              <a:spcBef>
                <a:spcPts val="1200"/>
              </a:spcBef>
            </a:pPr>
            <a:endParaRPr lang="en-US" dirty="0"/>
          </a:p>
        </p:txBody>
      </p:sp>
      <p:sp>
        <p:nvSpPr>
          <p:cNvPr id="6" name="Rectangle 5"/>
          <p:cNvSpPr>
            <a:spLocks noChangeArrowheads="1"/>
          </p:cNvSpPr>
          <p:nvPr/>
        </p:nvSpPr>
        <p:spPr bwMode="auto">
          <a:xfrm>
            <a:off x="1171893" y="1796072"/>
            <a:ext cx="6803707" cy="1431161"/>
          </a:xfrm>
          <a:prstGeom prst="rect">
            <a:avLst/>
          </a:prstGeom>
          <a:solidFill>
            <a:schemeClr val="folHlink">
              <a:alpha val="5000"/>
            </a:schemeClr>
          </a:solidFill>
          <a:ln w="9525">
            <a:noFill/>
            <a:miter lim="800000"/>
            <a:headEnd/>
            <a:tailEnd/>
          </a:ln>
          <a:effectLst/>
        </p:spPr>
        <p:txBody>
          <a:bodyPr wrap="square" anchor="ctr">
            <a:spAutoFit/>
          </a:bodyPr>
          <a:lstStyle/>
          <a:p>
            <a:pPr>
              <a:spcBef>
                <a:spcPts val="1800"/>
              </a:spcBef>
              <a:buNone/>
            </a:pPr>
            <a:r>
              <a:rPr lang="en-US" sz="1800" b="1" dirty="0" err="1" smtClean="0">
                <a:latin typeface="Courier New" pitchFamily="49" charset="0"/>
                <a:cs typeface="Courier New" pitchFamily="49" charset="0"/>
              </a:rPr>
              <a:t>int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pthread_create</a:t>
            </a:r>
            <a:r>
              <a:rPr lang="en-US" sz="1800" b="1"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pthread_t</a:t>
            </a:r>
            <a:r>
              <a:rPr lang="en-US" sz="1800" b="1" dirty="0" smtClean="0">
                <a:latin typeface="Courier New" pitchFamily="49" charset="0"/>
                <a:cs typeface="Courier New" pitchFamily="49" charset="0"/>
              </a:rPr>
              <a:t> *thread, </a:t>
            </a:r>
          </a:p>
          <a:p>
            <a:pPr>
              <a:spcBef>
                <a:spcPts val="600"/>
              </a:spcBef>
              <a:buNone/>
            </a:pPr>
            <a:r>
              <a:rPr lang="en-US" sz="1800" b="1" dirty="0" smtClean="0">
                <a:latin typeface="Courier New" pitchFamily="49" charset="0"/>
                <a:cs typeface="Courier New" pitchFamily="49" charset="0"/>
              </a:rPr>
              <a:t>                   const </a:t>
            </a:r>
            <a:r>
              <a:rPr lang="en-US" sz="1800" b="1" dirty="0" err="1" smtClean="0">
                <a:latin typeface="Courier New" pitchFamily="49" charset="0"/>
                <a:cs typeface="Courier New" pitchFamily="49" charset="0"/>
              </a:rPr>
              <a:t>pthread_attr_t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attr</a:t>
            </a:r>
            <a:r>
              <a:rPr lang="en-US" sz="1800" b="1" dirty="0" smtClean="0">
                <a:latin typeface="Courier New" pitchFamily="49" charset="0"/>
                <a:cs typeface="Courier New" pitchFamily="49" charset="0"/>
              </a:rPr>
              <a:t>, </a:t>
            </a:r>
          </a:p>
          <a:p>
            <a:pPr>
              <a:spcBef>
                <a:spcPts val="600"/>
              </a:spcBef>
              <a:buNone/>
            </a:pPr>
            <a:r>
              <a:rPr lang="en-US" sz="1800" b="1" dirty="0" smtClean="0">
                <a:latin typeface="Courier New" pitchFamily="49" charset="0"/>
                <a:cs typeface="Courier New" pitchFamily="49" charset="0"/>
              </a:rPr>
              <a:t>                   void *(*start)(void *), </a:t>
            </a:r>
          </a:p>
          <a:p>
            <a:pPr>
              <a:spcBef>
                <a:spcPts val="600"/>
              </a:spcBef>
              <a:buNone/>
            </a:pPr>
            <a:r>
              <a:rPr lang="en-US" sz="1800" b="1" dirty="0" smtClean="0">
                <a:latin typeface="Courier New" pitchFamily="49" charset="0"/>
                <a:cs typeface="Courier New" pitchFamily="49" charset="0"/>
              </a:rPr>
              <a:t>                   void *</a:t>
            </a:r>
            <a:r>
              <a:rPr lang="en-US" sz="1800" b="1" dirty="0" err="1" smtClean="0">
                <a:latin typeface="Courier New" pitchFamily="49" charset="0"/>
                <a:cs typeface="Courier New" pitchFamily="49" charset="0"/>
              </a:rPr>
              <a:t>arg</a:t>
            </a:r>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xmlns="" val="1323655844"/>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Joining threads</a:t>
            </a:r>
            <a:endParaRPr lang="en-US" dirty="0"/>
          </a:p>
        </p:txBody>
      </p:sp>
      <p:sp>
        <p:nvSpPr>
          <p:cNvPr id="3" name="Content Placeholder 2"/>
          <p:cNvSpPr>
            <a:spLocks noGrp="1"/>
          </p:cNvSpPr>
          <p:nvPr>
            <p:ph type="body" sz="quarter" idx="10"/>
          </p:nvPr>
        </p:nvSpPr>
        <p:spPr>
          <a:xfrm>
            <a:off x="533399" y="1360036"/>
            <a:ext cx="8277225" cy="4667249"/>
          </a:xfrm>
        </p:spPr>
        <p:txBody>
          <a:bodyPr/>
          <a:lstStyle/>
          <a:p>
            <a:pPr>
              <a:spcBef>
                <a:spcPts val="3600"/>
              </a:spcBef>
            </a:pPr>
            <a:r>
              <a:rPr lang="en-US" dirty="0" smtClean="0"/>
              <a:t>A child thread’s default behavior is to expect to be joined with the parent thread that created it</a:t>
            </a:r>
            <a:endParaRPr lang="en-US" baseline="0" dirty="0" smtClean="0"/>
          </a:p>
          <a:p>
            <a:pPr>
              <a:spcBef>
                <a:spcPts val="3600"/>
              </a:spcBef>
            </a:pPr>
            <a:r>
              <a:rPr lang="en-US" dirty="0" smtClean="0"/>
              <a:t>The parent thread waits until the child has exited:</a:t>
            </a:r>
          </a:p>
          <a:p>
            <a:pPr algn="ctr">
              <a:spcBef>
                <a:spcPts val="3600"/>
              </a:spcBef>
              <a:buNone/>
            </a:pPr>
            <a:r>
              <a:rPr lang="en-US" sz="2000" b="1" dirty="0" err="1" smtClean="0">
                <a:latin typeface="Courier New" pitchFamily="49" charset="0"/>
                <a:cs typeface="Courier New" pitchFamily="49" charset="0"/>
              </a:rPr>
              <a:t>int</a:t>
            </a: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pthread_join</a:t>
            </a:r>
            <a:r>
              <a:rPr lang="en-US" sz="2000" b="1" dirty="0" smtClean="0">
                <a:latin typeface="Courier New" pitchFamily="49" charset="0"/>
                <a:cs typeface="Courier New" pitchFamily="49" charset="0"/>
              </a:rPr>
              <a:t>(</a:t>
            </a:r>
            <a:r>
              <a:rPr lang="en-US" sz="2000" b="1" dirty="0" err="1" smtClean="0">
                <a:latin typeface="Courier New" pitchFamily="49" charset="0"/>
                <a:cs typeface="Courier New" pitchFamily="49" charset="0"/>
              </a:rPr>
              <a:t>pthread_t</a:t>
            </a:r>
            <a:r>
              <a:rPr lang="en-US" sz="2000" b="1" dirty="0" smtClean="0">
                <a:latin typeface="Courier New" pitchFamily="49" charset="0"/>
                <a:cs typeface="Courier New" pitchFamily="49" charset="0"/>
              </a:rPr>
              <a:t> thread, void **</a:t>
            </a:r>
            <a:r>
              <a:rPr lang="en-US" sz="2000" b="1" dirty="0" err="1" smtClean="0">
                <a:latin typeface="Courier New" pitchFamily="49" charset="0"/>
                <a:cs typeface="Courier New" pitchFamily="49" charset="0"/>
              </a:rPr>
              <a:t>retval</a:t>
            </a:r>
            <a:r>
              <a:rPr lang="en-US" sz="2000" b="1" dirty="0" smtClean="0">
                <a:latin typeface="Courier New" pitchFamily="49" charset="0"/>
                <a:cs typeface="Courier New" pitchFamily="49" charset="0"/>
              </a:rPr>
              <a:t>)</a:t>
            </a:r>
          </a:p>
          <a:p>
            <a:pPr>
              <a:spcBef>
                <a:spcPts val="3600"/>
              </a:spcBef>
            </a:pPr>
            <a:r>
              <a:rPr lang="en-US" dirty="0" smtClean="0"/>
              <a:t>If non-</a:t>
            </a:r>
            <a:r>
              <a:rPr lang="en-US" b="1" dirty="0" smtClean="0">
                <a:latin typeface="Courier New" pitchFamily="49" charset="0"/>
                <a:cs typeface="Courier New" pitchFamily="49" charset="0"/>
              </a:rPr>
              <a:t>NULL</a:t>
            </a:r>
            <a:r>
              <a:rPr lang="en-US" dirty="0" smtClean="0"/>
              <a:t>, the return value receives a copy of the pointer returned by the child thread</a:t>
            </a:r>
          </a:p>
          <a:p>
            <a:pPr>
              <a:spcBef>
                <a:spcPts val="3600"/>
              </a:spcBef>
            </a:pPr>
            <a:r>
              <a:rPr lang="en-US" dirty="0" smtClean="0"/>
              <a:t>Thread resources are not reclaimed</a:t>
            </a:r>
            <a:r>
              <a:rPr lang="en-US" baseline="0" dirty="0" smtClean="0"/>
              <a:t> until after joined</a:t>
            </a:r>
            <a:endParaRPr lang="en-US" dirty="0" smtClean="0"/>
          </a:p>
        </p:txBody>
      </p:sp>
      <p:sp>
        <p:nvSpPr>
          <p:cNvPr id="4" name="Rectangle 3"/>
          <p:cNvSpPr/>
          <p:nvPr/>
        </p:nvSpPr>
        <p:spPr bwMode="auto">
          <a:xfrm>
            <a:off x="847064" y="3269505"/>
            <a:ext cx="7543800" cy="457200"/>
          </a:xfrm>
          <a:prstGeom prst="rect">
            <a:avLst/>
          </a:prstGeom>
          <a:solidFill>
            <a:srgbClr val="0070C0">
              <a:alpha val="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Tree>
    <p:extLst>
      <p:ext uri="{BB962C8B-B14F-4D97-AF65-F5344CB8AC3E}">
        <p14:creationId xmlns:p14="http://schemas.microsoft.com/office/powerpoint/2010/main" xmlns="" val="3460480721"/>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Lab 1: Hello Parallel World</a:t>
            </a:r>
            <a:endParaRPr lang="en-US" dirty="0"/>
          </a:p>
        </p:txBody>
      </p:sp>
    </p:spTree>
    <p:extLst>
      <p:ext uri="{BB962C8B-B14F-4D97-AF65-F5344CB8AC3E}">
        <p14:creationId xmlns:p14="http://schemas.microsoft.com/office/powerpoint/2010/main" xmlns="" val="11071691"/>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defRPr/>
            </a:pPr>
            <a:r>
              <a:rPr sz="2800" dirty="0" smtClean="0"/>
              <a:t>TWR-P1025 Block Diagram</a:t>
            </a:r>
            <a:endParaRPr dirty="0"/>
          </a:p>
        </p:txBody>
      </p:sp>
      <p:pic>
        <p:nvPicPr>
          <p:cNvPr id="34819" name="Picture 2"/>
          <p:cNvPicPr>
            <a:picLocks noChangeAspect="1" noChangeArrowheads="1"/>
          </p:cNvPicPr>
          <p:nvPr/>
        </p:nvPicPr>
        <p:blipFill>
          <a:blip r:embed="rId3" cstate="print"/>
          <a:srcRect/>
          <a:stretch>
            <a:fillRect/>
          </a:stretch>
        </p:blipFill>
        <p:spPr bwMode="auto">
          <a:xfrm>
            <a:off x="655638" y="1276350"/>
            <a:ext cx="8229600" cy="4729163"/>
          </a:xfrm>
          <a:prstGeom prst="rect">
            <a:avLst/>
          </a:prstGeom>
          <a:noFill/>
          <a:ln w="9525">
            <a:noFill/>
            <a:miter lim="800000"/>
            <a:headEnd/>
            <a:tailEnd/>
          </a:ln>
        </p:spPr>
      </p:pic>
    </p:spTree>
    <p:extLst>
      <p:ext uri="{BB962C8B-B14F-4D97-AF65-F5344CB8AC3E}">
        <p14:creationId xmlns:p14="http://schemas.microsoft.com/office/powerpoint/2010/main" xmlns="" val="4182243641"/>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title"/>
          </p:nvPr>
        </p:nvSpPr>
        <p:spPr/>
        <p:txBody>
          <a:bodyPr/>
          <a:lstStyle/>
          <a:p>
            <a:pPr eaLnBrk="1" hangingPunct="1">
              <a:defRPr/>
            </a:pPr>
            <a:r>
              <a:rPr lang="en-GB" dirty="0" smtClean="0"/>
              <a:t>QorIQ P1025/16 Block Diagram</a:t>
            </a:r>
            <a:endParaRPr dirty="0" smtClean="0"/>
          </a:p>
        </p:txBody>
      </p:sp>
      <p:sp>
        <p:nvSpPr>
          <p:cNvPr id="46084" name="Line 52"/>
          <p:cNvSpPr>
            <a:spLocks noChangeShapeType="1"/>
          </p:cNvSpPr>
          <p:nvPr/>
        </p:nvSpPr>
        <p:spPr bwMode="auto">
          <a:xfrm>
            <a:off x="1828800" y="4633913"/>
            <a:ext cx="3175" cy="74295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085" name="Freeform 4"/>
          <p:cNvSpPr>
            <a:spLocks noEditPoints="1"/>
          </p:cNvSpPr>
          <p:nvPr/>
        </p:nvSpPr>
        <p:spPr bwMode="auto">
          <a:xfrm>
            <a:off x="2544763" y="3268663"/>
            <a:ext cx="69850" cy="246062"/>
          </a:xfrm>
          <a:custGeom>
            <a:avLst/>
            <a:gdLst>
              <a:gd name="T0" fmla="*/ 2147483647 w 82"/>
              <a:gd name="T1" fmla="*/ 2147483647 h 386"/>
              <a:gd name="T2" fmla="*/ 2147483647 w 82"/>
              <a:gd name="T3" fmla="*/ 2147483647 h 386"/>
              <a:gd name="T4" fmla="*/ 2147483647 w 82"/>
              <a:gd name="T5" fmla="*/ 2147483647 h 386"/>
              <a:gd name="T6" fmla="*/ 2147483647 w 82"/>
              <a:gd name="T7" fmla="*/ 2147483647 h 386"/>
              <a:gd name="T8" fmla="*/ 2147483647 w 82"/>
              <a:gd name="T9" fmla="*/ 2147483647 h 386"/>
              <a:gd name="T10" fmla="*/ 2147483647 w 82"/>
              <a:gd name="T11" fmla="*/ 2147483647 h 386"/>
              <a:gd name="T12" fmla="*/ 2147483647 w 82"/>
              <a:gd name="T13" fmla="*/ 2147483647 h 386"/>
              <a:gd name="T14" fmla="*/ 0 w 82"/>
              <a:gd name="T15" fmla="*/ 2147483647 h 386"/>
              <a:gd name="T16" fmla="*/ 2147483647 w 82"/>
              <a:gd name="T17" fmla="*/ 2147483647 h 386"/>
              <a:gd name="T18" fmla="*/ 0 w 82"/>
              <a:gd name="T19" fmla="*/ 2147483647 h 386"/>
              <a:gd name="T20" fmla="*/ 2147483647 w 82"/>
              <a:gd name="T21" fmla="*/ 0 h 386"/>
              <a:gd name="T22" fmla="*/ 2147483647 w 82"/>
              <a:gd name="T23" fmla="*/ 2147483647 h 386"/>
              <a:gd name="T24" fmla="*/ 0 w 82"/>
              <a:gd name="T25" fmla="*/ 2147483647 h 3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2"/>
              <a:gd name="T40" fmla="*/ 0 h 386"/>
              <a:gd name="T41" fmla="*/ 82 w 82"/>
              <a:gd name="T42" fmla="*/ 386 h 38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2" h="386">
                <a:moveTo>
                  <a:pt x="33" y="319"/>
                </a:moveTo>
                <a:lnTo>
                  <a:pt x="33" y="67"/>
                </a:lnTo>
                <a:lnTo>
                  <a:pt x="49" y="67"/>
                </a:lnTo>
                <a:lnTo>
                  <a:pt x="49" y="319"/>
                </a:lnTo>
                <a:lnTo>
                  <a:pt x="33" y="319"/>
                </a:lnTo>
                <a:close/>
                <a:moveTo>
                  <a:pt x="82" y="305"/>
                </a:moveTo>
                <a:lnTo>
                  <a:pt x="41" y="386"/>
                </a:lnTo>
                <a:lnTo>
                  <a:pt x="0" y="305"/>
                </a:lnTo>
                <a:lnTo>
                  <a:pt x="82" y="305"/>
                </a:lnTo>
                <a:close/>
                <a:moveTo>
                  <a:pt x="0" y="82"/>
                </a:moveTo>
                <a:lnTo>
                  <a:pt x="41" y="0"/>
                </a:lnTo>
                <a:lnTo>
                  <a:pt x="82" y="82"/>
                </a:lnTo>
                <a:lnTo>
                  <a:pt x="0" y="82"/>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086" name="Rectangle 5"/>
          <p:cNvSpPr>
            <a:spLocks noChangeArrowheads="1"/>
          </p:cNvSpPr>
          <p:nvPr/>
        </p:nvSpPr>
        <p:spPr bwMode="auto">
          <a:xfrm>
            <a:off x="1347788" y="3062288"/>
            <a:ext cx="2392362" cy="214312"/>
          </a:xfrm>
          <a:prstGeom prst="rect">
            <a:avLst/>
          </a:prstGeom>
          <a:solidFill>
            <a:srgbClr val="A7D9E7"/>
          </a:solidFill>
          <a:ln w="9525">
            <a:noFill/>
            <a:miter lim="800000"/>
            <a:headEnd/>
            <a:tailEnd/>
          </a:ln>
        </p:spPr>
        <p:txBody>
          <a:bodyPr anchor="ctr"/>
          <a:lstStyle/>
          <a:p>
            <a:pPr algn="ctr">
              <a:defRPr/>
            </a:pPr>
            <a:r>
              <a:rPr lang="en-US" sz="1200" dirty="0">
                <a:latin typeface="+mn-lt"/>
              </a:rPr>
              <a:t>Coherency Module</a:t>
            </a:r>
          </a:p>
        </p:txBody>
      </p:sp>
      <p:sp>
        <p:nvSpPr>
          <p:cNvPr id="46087" name="Line 6"/>
          <p:cNvSpPr>
            <a:spLocks noChangeShapeType="1"/>
          </p:cNvSpPr>
          <p:nvPr/>
        </p:nvSpPr>
        <p:spPr bwMode="auto">
          <a:xfrm flipV="1">
            <a:off x="3198813" y="2714625"/>
            <a:ext cx="1587" cy="166688"/>
          </a:xfrm>
          <a:prstGeom prst="line">
            <a:avLst/>
          </a:prstGeom>
          <a:noFill/>
          <a:ln w="9525">
            <a:solidFill>
              <a:schemeClr val="tx1"/>
            </a:solidFill>
            <a:round/>
            <a:headEnd/>
            <a:tailEnd type="triangle" w="med" len="med"/>
          </a:ln>
        </p:spPr>
        <p:txBody>
          <a:bodyPr/>
          <a:lstStyle/>
          <a:p>
            <a:pPr>
              <a:defRPr/>
            </a:pPr>
            <a:endParaRPr lang="en-US" dirty="0">
              <a:latin typeface="+mn-lt"/>
            </a:endParaRPr>
          </a:p>
        </p:txBody>
      </p:sp>
      <p:sp>
        <p:nvSpPr>
          <p:cNvPr id="46088" name="Line 7"/>
          <p:cNvSpPr>
            <a:spLocks noChangeShapeType="1"/>
          </p:cNvSpPr>
          <p:nvPr/>
        </p:nvSpPr>
        <p:spPr bwMode="auto">
          <a:xfrm flipV="1">
            <a:off x="1979613" y="2714625"/>
            <a:ext cx="1587" cy="166688"/>
          </a:xfrm>
          <a:prstGeom prst="line">
            <a:avLst/>
          </a:prstGeom>
          <a:noFill/>
          <a:ln w="9525">
            <a:solidFill>
              <a:schemeClr val="tx1"/>
            </a:solidFill>
            <a:round/>
            <a:headEnd/>
            <a:tailEnd type="triangle" w="med" len="med"/>
          </a:ln>
        </p:spPr>
        <p:txBody>
          <a:bodyPr/>
          <a:lstStyle/>
          <a:p>
            <a:pPr>
              <a:defRPr/>
            </a:pPr>
            <a:endParaRPr lang="en-US" dirty="0">
              <a:latin typeface="+mn-lt"/>
            </a:endParaRPr>
          </a:p>
        </p:txBody>
      </p:sp>
      <p:sp>
        <p:nvSpPr>
          <p:cNvPr id="46089" name="Line 8"/>
          <p:cNvSpPr>
            <a:spLocks noChangeShapeType="1"/>
          </p:cNvSpPr>
          <p:nvPr/>
        </p:nvSpPr>
        <p:spPr bwMode="auto">
          <a:xfrm>
            <a:off x="2589213" y="2714625"/>
            <a:ext cx="1587" cy="381000"/>
          </a:xfrm>
          <a:prstGeom prst="line">
            <a:avLst/>
          </a:prstGeom>
          <a:noFill/>
          <a:ln w="9525">
            <a:solidFill>
              <a:schemeClr val="tx1"/>
            </a:solidFill>
            <a:round/>
            <a:headEnd type="triangle" w="med" len="med"/>
            <a:tailEnd type="triangle" w="med" len="med"/>
          </a:ln>
        </p:spPr>
        <p:txBody>
          <a:bodyPr/>
          <a:lstStyle/>
          <a:p>
            <a:pPr>
              <a:defRPr/>
            </a:pPr>
            <a:endParaRPr lang="en-US" dirty="0">
              <a:latin typeface="+mn-lt"/>
            </a:endParaRPr>
          </a:p>
        </p:txBody>
      </p:sp>
      <p:sp>
        <p:nvSpPr>
          <p:cNvPr id="46090" name="Line 9"/>
          <p:cNvSpPr>
            <a:spLocks noChangeShapeType="1"/>
          </p:cNvSpPr>
          <p:nvPr/>
        </p:nvSpPr>
        <p:spPr bwMode="auto">
          <a:xfrm>
            <a:off x="1979613" y="2881313"/>
            <a:ext cx="1220787"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091" name="Text Box 10"/>
          <p:cNvSpPr txBox="1">
            <a:spLocks noChangeArrowheads="1"/>
          </p:cNvSpPr>
          <p:nvPr/>
        </p:nvSpPr>
        <p:spPr bwMode="auto">
          <a:xfrm>
            <a:off x="481013" y="3522663"/>
            <a:ext cx="3587750" cy="274637"/>
          </a:xfrm>
          <a:prstGeom prst="rect">
            <a:avLst/>
          </a:prstGeom>
          <a:noFill/>
          <a:ln w="9525">
            <a:noFill/>
            <a:miter lim="800000"/>
            <a:headEnd/>
            <a:tailEnd/>
          </a:ln>
        </p:spPr>
        <p:txBody>
          <a:bodyPr>
            <a:spAutoFit/>
          </a:bodyPr>
          <a:lstStyle/>
          <a:p>
            <a:pPr algn="ctr">
              <a:spcBef>
                <a:spcPct val="50000"/>
              </a:spcBef>
              <a:defRPr/>
            </a:pPr>
            <a:r>
              <a:rPr lang="en-US" sz="1200" dirty="0">
                <a:latin typeface="+mn-lt"/>
              </a:rPr>
              <a:t>System Bus</a:t>
            </a:r>
          </a:p>
        </p:txBody>
      </p:sp>
      <p:grpSp>
        <p:nvGrpSpPr>
          <p:cNvPr id="35851" name="Group 11"/>
          <p:cNvGrpSpPr>
            <a:grpSpLocks/>
          </p:cNvGrpSpPr>
          <p:nvPr/>
        </p:nvGrpSpPr>
        <p:grpSpPr bwMode="auto">
          <a:xfrm>
            <a:off x="1347788" y="1676400"/>
            <a:ext cx="844550" cy="1038225"/>
            <a:chOff x="1920" y="829"/>
            <a:chExt cx="768" cy="443"/>
          </a:xfrm>
        </p:grpSpPr>
        <p:sp>
          <p:nvSpPr>
            <p:cNvPr id="46154" name="Rectangle 12"/>
            <p:cNvSpPr>
              <a:spLocks noChangeArrowheads="1"/>
            </p:cNvSpPr>
            <p:nvPr/>
          </p:nvSpPr>
          <p:spPr bwMode="auto">
            <a:xfrm>
              <a:off x="1920"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 KB </a:t>
              </a:r>
            </a:p>
            <a:p>
              <a:pPr algn="ctr">
                <a:defRPr/>
              </a:pPr>
              <a:r>
                <a:rPr lang="en-US" sz="800" dirty="0">
                  <a:latin typeface="+mn-lt"/>
                </a:rPr>
                <a:t>I-</a:t>
              </a:r>
              <a:br>
                <a:rPr lang="en-US" sz="800" dirty="0">
                  <a:latin typeface="+mn-lt"/>
                </a:rPr>
              </a:br>
              <a:r>
                <a:rPr lang="en-US" sz="800" dirty="0">
                  <a:latin typeface="+mn-lt"/>
                </a:rPr>
                <a:t>Cache</a:t>
              </a:r>
            </a:p>
          </p:txBody>
        </p:sp>
        <p:sp>
          <p:nvSpPr>
            <p:cNvPr id="46155" name="Rectangle 13"/>
            <p:cNvSpPr>
              <a:spLocks noChangeArrowheads="1"/>
            </p:cNvSpPr>
            <p:nvPr/>
          </p:nvSpPr>
          <p:spPr bwMode="auto">
            <a:xfrm>
              <a:off x="1920" y="829"/>
              <a:ext cx="768" cy="253"/>
            </a:xfrm>
            <a:prstGeom prst="rect">
              <a:avLst/>
            </a:prstGeom>
            <a:solidFill>
              <a:srgbClr val="AFBC22"/>
            </a:solidFill>
            <a:ln w="9525">
              <a:noFill/>
              <a:miter lim="800000"/>
              <a:headEnd/>
              <a:tailEnd/>
            </a:ln>
          </p:spPr>
          <p:txBody>
            <a:bodyPr anchor="ctr"/>
            <a:lstStyle/>
            <a:p>
              <a:pPr algn="ctr">
                <a:defRPr/>
              </a:pPr>
              <a:r>
                <a:rPr lang="en-US" sz="1200" dirty="0">
                  <a:latin typeface="+mn-lt"/>
                </a:rPr>
                <a:t>e500 Core</a:t>
              </a:r>
            </a:p>
          </p:txBody>
        </p:sp>
        <p:sp>
          <p:nvSpPr>
            <p:cNvPr id="46156" name="Rectangle 14"/>
            <p:cNvSpPr>
              <a:spLocks noChangeArrowheads="1"/>
            </p:cNvSpPr>
            <p:nvPr/>
          </p:nvSpPr>
          <p:spPr bwMode="auto">
            <a:xfrm>
              <a:off x="2323"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 KB       </a:t>
              </a:r>
            </a:p>
            <a:p>
              <a:pPr algn="ctr">
                <a:defRPr/>
              </a:pPr>
              <a:r>
                <a:rPr lang="en-US" sz="800" dirty="0">
                  <a:latin typeface="+mn-lt"/>
                </a:rPr>
                <a:t>D-Cache</a:t>
              </a:r>
            </a:p>
          </p:txBody>
        </p:sp>
      </p:grpSp>
      <p:sp>
        <p:nvSpPr>
          <p:cNvPr id="46093" name="Rectangle 15"/>
          <p:cNvSpPr>
            <a:spLocks noChangeArrowheads="1"/>
          </p:cNvSpPr>
          <p:nvPr/>
        </p:nvSpPr>
        <p:spPr bwMode="auto">
          <a:xfrm>
            <a:off x="1208088" y="3511550"/>
            <a:ext cx="2954337" cy="241300"/>
          </a:xfrm>
          <a:prstGeom prst="rect">
            <a:avLst/>
          </a:prstGeom>
          <a:solidFill>
            <a:srgbClr val="D3ECF3"/>
          </a:solidFill>
          <a:ln w="9525">
            <a:noFill/>
            <a:miter lim="800000"/>
            <a:headEnd/>
            <a:tailEnd/>
          </a:ln>
        </p:spPr>
        <p:txBody>
          <a:bodyPr wrap="none" anchor="ctr"/>
          <a:lstStyle/>
          <a:p>
            <a:pPr algn="ctr">
              <a:defRPr/>
            </a:pPr>
            <a:r>
              <a:rPr lang="en-US" sz="1200" dirty="0">
                <a:latin typeface="+mn-lt"/>
              </a:rPr>
              <a:t>System Bus       </a:t>
            </a:r>
          </a:p>
        </p:txBody>
      </p:sp>
      <p:sp>
        <p:nvSpPr>
          <p:cNvPr id="46094" name="Rectangle 16"/>
          <p:cNvSpPr>
            <a:spLocks noChangeArrowheads="1"/>
          </p:cNvSpPr>
          <p:nvPr/>
        </p:nvSpPr>
        <p:spPr bwMode="auto">
          <a:xfrm>
            <a:off x="3881438" y="1676400"/>
            <a:ext cx="280987" cy="2076450"/>
          </a:xfrm>
          <a:prstGeom prst="rect">
            <a:avLst/>
          </a:prstGeom>
          <a:solidFill>
            <a:srgbClr val="D3ECF3"/>
          </a:solidFill>
          <a:ln w="9525">
            <a:noFill/>
            <a:miter lim="800000"/>
            <a:headEnd/>
            <a:tailEnd/>
          </a:ln>
        </p:spPr>
        <p:txBody>
          <a:bodyPr wrap="none" anchor="ctr"/>
          <a:lstStyle/>
          <a:p>
            <a:pPr>
              <a:defRPr/>
            </a:pPr>
            <a:endParaRPr lang="en-US" dirty="0">
              <a:latin typeface="+mn-lt"/>
            </a:endParaRPr>
          </a:p>
        </p:txBody>
      </p:sp>
      <p:sp>
        <p:nvSpPr>
          <p:cNvPr id="46095" name="Rectangle 17"/>
          <p:cNvSpPr>
            <a:spLocks noChangeArrowheads="1"/>
          </p:cNvSpPr>
          <p:nvPr/>
        </p:nvSpPr>
        <p:spPr bwMode="auto">
          <a:xfrm>
            <a:off x="4303713" y="2160588"/>
            <a:ext cx="773112" cy="277812"/>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Enhanced Local Bus</a:t>
            </a:r>
          </a:p>
        </p:txBody>
      </p:sp>
      <p:sp>
        <p:nvSpPr>
          <p:cNvPr id="46096" name="Rectangle 18"/>
          <p:cNvSpPr>
            <a:spLocks noChangeArrowheads="1"/>
          </p:cNvSpPr>
          <p:nvPr/>
        </p:nvSpPr>
        <p:spPr bwMode="auto">
          <a:xfrm>
            <a:off x="5094288" y="1695450"/>
            <a:ext cx="177800" cy="98425"/>
          </a:xfrm>
          <a:prstGeom prst="rect">
            <a:avLst/>
          </a:prstGeom>
          <a:noFill/>
          <a:ln w="9525">
            <a:noFill/>
            <a:miter lim="800000"/>
            <a:headEnd/>
            <a:tailEnd/>
          </a:ln>
        </p:spPr>
        <p:txBody>
          <a:bodyPr wrap="none" lIns="0" tIns="0" rIns="0" bIns="0">
            <a:spAutoFit/>
          </a:bodyPr>
          <a:lstStyle/>
          <a:p>
            <a:pPr>
              <a:lnSpc>
                <a:spcPct val="80000"/>
              </a:lnSpc>
              <a:spcBef>
                <a:spcPct val="20000"/>
              </a:spcBef>
              <a:defRPr/>
            </a:pPr>
            <a:r>
              <a:rPr lang="en-US" sz="800" dirty="0">
                <a:latin typeface="+mn-lt"/>
              </a:rPr>
              <a:t>32b</a:t>
            </a:r>
            <a:endParaRPr lang="en-US" sz="1400" dirty="0">
              <a:latin typeface="+mn-lt"/>
            </a:endParaRPr>
          </a:p>
        </p:txBody>
      </p:sp>
      <p:sp>
        <p:nvSpPr>
          <p:cNvPr id="46097" name="Rectangle 19"/>
          <p:cNvSpPr>
            <a:spLocks noChangeArrowheads="1"/>
          </p:cNvSpPr>
          <p:nvPr/>
        </p:nvSpPr>
        <p:spPr bwMode="auto">
          <a:xfrm>
            <a:off x="4303713" y="2506663"/>
            <a:ext cx="773112" cy="415925"/>
          </a:xfrm>
          <a:prstGeom prst="rect">
            <a:avLst/>
          </a:prstGeom>
          <a:solidFill>
            <a:srgbClr val="CED6D1"/>
          </a:solidFill>
          <a:ln w="9525">
            <a:solidFill>
              <a:schemeClr val="tx1"/>
            </a:solidFill>
            <a:miter lim="800000"/>
            <a:headEnd/>
            <a:tailEnd/>
          </a:ln>
        </p:spPr>
        <p:txBody>
          <a:bodyPr lIns="0" tIns="0" rIns="0" bIns="0" anchor="ctr"/>
          <a:lstStyle/>
          <a:p>
            <a:pPr algn="ctr">
              <a:defRPr/>
            </a:pPr>
            <a:r>
              <a:rPr lang="fr-FR" sz="800" dirty="0">
                <a:latin typeface="+mn-lt"/>
              </a:rPr>
              <a:t>Perf Mon, DUART, MPIC</a:t>
            </a:r>
          </a:p>
          <a:p>
            <a:pPr algn="ctr">
              <a:defRPr/>
            </a:pPr>
            <a:r>
              <a:rPr lang="fr-FR" sz="800" dirty="0">
                <a:latin typeface="+mn-lt"/>
              </a:rPr>
              <a:t>2x I</a:t>
            </a:r>
            <a:r>
              <a:rPr lang="fr-FR" sz="800" baseline="30000" dirty="0">
                <a:latin typeface="+mn-lt"/>
              </a:rPr>
              <a:t>2</a:t>
            </a:r>
            <a:r>
              <a:rPr lang="fr-FR" sz="800" dirty="0">
                <a:latin typeface="+mn-lt"/>
              </a:rPr>
              <a:t>C, Timers </a:t>
            </a:r>
            <a:endParaRPr lang="en-US" sz="800" dirty="0">
              <a:latin typeface="+mn-lt"/>
            </a:endParaRPr>
          </a:p>
        </p:txBody>
      </p:sp>
      <p:sp>
        <p:nvSpPr>
          <p:cNvPr id="46098" name="Freeform 20"/>
          <p:cNvSpPr>
            <a:spLocks noEditPoints="1"/>
          </p:cNvSpPr>
          <p:nvPr/>
        </p:nvSpPr>
        <p:spPr bwMode="auto">
          <a:xfrm rot="5400000">
            <a:off x="4199732" y="1847056"/>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099" name="Freeform 21"/>
          <p:cNvSpPr>
            <a:spLocks noEditPoints="1"/>
          </p:cNvSpPr>
          <p:nvPr/>
        </p:nvSpPr>
        <p:spPr bwMode="auto">
          <a:xfrm>
            <a:off x="3106738" y="3752850"/>
            <a:ext cx="69850" cy="207963"/>
          </a:xfrm>
          <a:custGeom>
            <a:avLst/>
            <a:gdLst>
              <a:gd name="T0" fmla="*/ 2147483647 w 81"/>
              <a:gd name="T1" fmla="*/ 2147483647 h 434"/>
              <a:gd name="T2" fmla="*/ 2147483647 w 81"/>
              <a:gd name="T3" fmla="*/ 2147483647 h 434"/>
              <a:gd name="T4" fmla="*/ 2147483647 w 81"/>
              <a:gd name="T5" fmla="*/ 2147483647 h 434"/>
              <a:gd name="T6" fmla="*/ 2147483647 w 81"/>
              <a:gd name="T7" fmla="*/ 2147483647 h 434"/>
              <a:gd name="T8" fmla="*/ 2147483647 w 81"/>
              <a:gd name="T9" fmla="*/ 2147483647 h 434"/>
              <a:gd name="T10" fmla="*/ 2147483647 w 81"/>
              <a:gd name="T11" fmla="*/ 2147483647 h 434"/>
              <a:gd name="T12" fmla="*/ 2147483647 w 81"/>
              <a:gd name="T13" fmla="*/ 2147483647 h 434"/>
              <a:gd name="T14" fmla="*/ 0 w 81"/>
              <a:gd name="T15" fmla="*/ 2147483647 h 434"/>
              <a:gd name="T16" fmla="*/ 2147483647 w 81"/>
              <a:gd name="T17" fmla="*/ 2147483647 h 434"/>
              <a:gd name="T18" fmla="*/ 0 w 81"/>
              <a:gd name="T19" fmla="*/ 2147483647 h 434"/>
              <a:gd name="T20" fmla="*/ 2147483647 w 81"/>
              <a:gd name="T21" fmla="*/ 0 h 434"/>
              <a:gd name="T22" fmla="*/ 2147483647 w 81"/>
              <a:gd name="T23" fmla="*/ 2147483647 h 434"/>
              <a:gd name="T24" fmla="*/ 0 w 81"/>
              <a:gd name="T25" fmla="*/ 2147483647 h 4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434"/>
              <a:gd name="T41" fmla="*/ 81 w 81"/>
              <a:gd name="T42" fmla="*/ 434 h 4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434">
                <a:moveTo>
                  <a:pt x="32" y="366"/>
                </a:moveTo>
                <a:lnTo>
                  <a:pt x="32" y="68"/>
                </a:lnTo>
                <a:lnTo>
                  <a:pt x="48" y="68"/>
                </a:lnTo>
                <a:lnTo>
                  <a:pt x="48" y="366"/>
                </a:lnTo>
                <a:lnTo>
                  <a:pt x="32" y="366"/>
                </a:lnTo>
                <a:close/>
                <a:moveTo>
                  <a:pt x="81" y="353"/>
                </a:moveTo>
                <a:lnTo>
                  <a:pt x="40" y="434"/>
                </a:lnTo>
                <a:lnTo>
                  <a:pt x="0" y="353"/>
                </a:lnTo>
                <a:lnTo>
                  <a:pt x="81" y="353"/>
                </a:lnTo>
                <a:close/>
                <a:moveTo>
                  <a:pt x="0" y="81"/>
                </a:moveTo>
                <a:lnTo>
                  <a:pt x="40" y="0"/>
                </a:lnTo>
                <a:lnTo>
                  <a:pt x="81" y="81"/>
                </a:lnTo>
                <a:lnTo>
                  <a:pt x="0" y="81"/>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100" name="Rectangle 22"/>
          <p:cNvSpPr>
            <a:spLocks noChangeArrowheads="1"/>
          </p:cNvSpPr>
          <p:nvPr/>
        </p:nvSpPr>
        <p:spPr bwMode="auto">
          <a:xfrm flipH="1">
            <a:off x="2590800" y="3960813"/>
            <a:ext cx="1828800" cy="333375"/>
          </a:xfrm>
          <a:prstGeom prst="rect">
            <a:avLst/>
          </a:prstGeom>
          <a:solidFill>
            <a:srgbClr val="DEDAD4"/>
          </a:solidFill>
          <a:ln w="9525" algn="ctr">
            <a:solidFill>
              <a:schemeClr val="tx1"/>
            </a:solidFill>
            <a:miter lim="800000"/>
            <a:headEnd/>
            <a:tailEnd/>
          </a:ln>
        </p:spPr>
        <p:txBody>
          <a:bodyPr anchor="ctr"/>
          <a:lstStyle/>
          <a:p>
            <a:pPr algn="ctr">
              <a:defRPr/>
            </a:pPr>
            <a:r>
              <a:rPr lang="en-US" sz="1200" dirty="0">
                <a:latin typeface="+mn-lt"/>
              </a:rPr>
              <a:t>On-Chip Network</a:t>
            </a:r>
          </a:p>
        </p:txBody>
      </p:sp>
      <p:sp>
        <p:nvSpPr>
          <p:cNvPr id="46101" name="Line 26"/>
          <p:cNvSpPr>
            <a:spLocks noChangeShapeType="1"/>
          </p:cNvSpPr>
          <p:nvPr/>
        </p:nvSpPr>
        <p:spPr bwMode="auto">
          <a:xfrm>
            <a:off x="3505200" y="5207000"/>
            <a:ext cx="0" cy="207963"/>
          </a:xfrm>
          <a:prstGeom prst="line">
            <a:avLst/>
          </a:prstGeom>
          <a:noFill/>
          <a:ln w="9525">
            <a:solidFill>
              <a:schemeClr val="tx1"/>
            </a:solidFill>
            <a:round/>
            <a:headEnd/>
            <a:tailEnd/>
          </a:ln>
        </p:spPr>
        <p:txBody>
          <a:bodyPr/>
          <a:lstStyle/>
          <a:p>
            <a:pPr>
              <a:defRPr/>
            </a:pPr>
            <a:endParaRPr lang="en-US" dirty="0">
              <a:latin typeface="+mn-lt"/>
            </a:endParaRPr>
          </a:p>
        </p:txBody>
      </p:sp>
      <p:grpSp>
        <p:nvGrpSpPr>
          <p:cNvPr id="35861" name="Group 27"/>
          <p:cNvGrpSpPr>
            <a:grpSpLocks/>
          </p:cNvGrpSpPr>
          <p:nvPr/>
        </p:nvGrpSpPr>
        <p:grpSpPr bwMode="auto">
          <a:xfrm>
            <a:off x="2895600" y="1676400"/>
            <a:ext cx="844550" cy="1038225"/>
            <a:chOff x="1920" y="829"/>
            <a:chExt cx="768" cy="443"/>
          </a:xfrm>
        </p:grpSpPr>
        <p:sp>
          <p:nvSpPr>
            <p:cNvPr id="46151" name="Rectangle 28"/>
            <p:cNvSpPr>
              <a:spLocks noChangeArrowheads="1"/>
            </p:cNvSpPr>
            <p:nvPr/>
          </p:nvSpPr>
          <p:spPr bwMode="auto">
            <a:xfrm>
              <a:off x="1920"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32KB </a:t>
              </a:r>
            </a:p>
            <a:p>
              <a:pPr algn="ctr">
                <a:defRPr/>
              </a:pPr>
              <a:r>
                <a:rPr lang="en-US" sz="800" dirty="0">
                  <a:latin typeface="+mn-lt"/>
                </a:rPr>
                <a:t>I-</a:t>
              </a:r>
              <a:br>
                <a:rPr lang="en-US" sz="800" dirty="0">
                  <a:latin typeface="+mn-lt"/>
                </a:rPr>
              </a:br>
              <a:r>
                <a:rPr lang="en-US" sz="800" dirty="0">
                  <a:latin typeface="+mn-lt"/>
                </a:rPr>
                <a:t>Cache</a:t>
              </a:r>
            </a:p>
          </p:txBody>
        </p:sp>
        <p:sp>
          <p:nvSpPr>
            <p:cNvPr id="46152" name="Rectangle 29"/>
            <p:cNvSpPr>
              <a:spLocks noChangeArrowheads="1"/>
            </p:cNvSpPr>
            <p:nvPr/>
          </p:nvSpPr>
          <p:spPr bwMode="auto">
            <a:xfrm>
              <a:off x="1920" y="829"/>
              <a:ext cx="768" cy="253"/>
            </a:xfrm>
            <a:prstGeom prst="rect">
              <a:avLst/>
            </a:prstGeom>
            <a:solidFill>
              <a:srgbClr val="AFBC22"/>
            </a:solidFill>
            <a:ln w="9525">
              <a:noFill/>
              <a:miter lim="800000"/>
              <a:headEnd/>
              <a:tailEnd/>
            </a:ln>
          </p:spPr>
          <p:txBody>
            <a:bodyPr anchor="ctr"/>
            <a:lstStyle/>
            <a:p>
              <a:pPr algn="ctr">
                <a:defRPr/>
              </a:pPr>
              <a:r>
                <a:rPr lang="en-US" sz="1200" dirty="0">
                  <a:latin typeface="+mn-lt"/>
                </a:rPr>
                <a:t>e500 Core</a:t>
              </a:r>
            </a:p>
          </p:txBody>
        </p:sp>
        <p:sp>
          <p:nvSpPr>
            <p:cNvPr id="46153" name="Rectangle 30"/>
            <p:cNvSpPr>
              <a:spLocks noChangeArrowheads="1"/>
            </p:cNvSpPr>
            <p:nvPr/>
          </p:nvSpPr>
          <p:spPr bwMode="auto">
            <a:xfrm>
              <a:off x="2323" y="1114"/>
              <a:ext cx="365" cy="158"/>
            </a:xfrm>
            <a:prstGeom prst="rect">
              <a:avLst/>
            </a:prstGeom>
            <a:solidFill>
              <a:srgbClr val="AFBC22"/>
            </a:solidFill>
            <a:ln w="9525">
              <a:noFill/>
              <a:miter lim="800000"/>
              <a:headEnd/>
              <a:tailEnd/>
            </a:ln>
          </p:spPr>
          <p:txBody>
            <a:bodyPr lIns="0" rIns="0" anchor="ctr"/>
            <a:lstStyle/>
            <a:p>
              <a:pPr algn="ctr">
                <a:defRPr/>
              </a:pPr>
              <a:r>
                <a:rPr lang="en-US" sz="800" dirty="0">
                  <a:latin typeface="+mn-lt"/>
                </a:rPr>
                <a:t>32KB       </a:t>
              </a:r>
            </a:p>
            <a:p>
              <a:pPr algn="ctr">
                <a:defRPr/>
              </a:pPr>
              <a:r>
                <a:rPr lang="en-US" sz="800" dirty="0">
                  <a:latin typeface="+mn-lt"/>
                </a:rPr>
                <a:t>D-Cache</a:t>
              </a:r>
            </a:p>
          </p:txBody>
        </p:sp>
      </p:grpSp>
      <p:sp>
        <p:nvSpPr>
          <p:cNvPr id="46103" name="Rectangle 31"/>
          <p:cNvSpPr>
            <a:spLocks noChangeArrowheads="1"/>
          </p:cNvSpPr>
          <p:nvPr/>
        </p:nvSpPr>
        <p:spPr bwMode="auto">
          <a:xfrm>
            <a:off x="2263775" y="1676400"/>
            <a:ext cx="561975" cy="1038225"/>
          </a:xfrm>
          <a:prstGeom prst="rect">
            <a:avLst/>
          </a:prstGeom>
          <a:solidFill>
            <a:srgbClr val="AFBC22"/>
          </a:solidFill>
          <a:ln w="9525">
            <a:noFill/>
            <a:miter lim="800000"/>
            <a:headEnd/>
            <a:tailEnd/>
          </a:ln>
        </p:spPr>
        <p:txBody>
          <a:bodyPr lIns="0" rIns="0" anchor="ctr"/>
          <a:lstStyle/>
          <a:p>
            <a:pPr algn="ctr" defTabSz="882650">
              <a:defRPr/>
            </a:pPr>
            <a:r>
              <a:rPr lang="en-US" sz="1200" dirty="0">
                <a:latin typeface="+mn-lt"/>
              </a:rPr>
              <a:t>256 KB L2</a:t>
            </a:r>
          </a:p>
        </p:txBody>
      </p:sp>
      <p:sp>
        <p:nvSpPr>
          <p:cNvPr id="46104" name="Rectangle 32"/>
          <p:cNvSpPr>
            <a:spLocks noChangeArrowheads="1"/>
          </p:cNvSpPr>
          <p:nvPr/>
        </p:nvSpPr>
        <p:spPr bwMode="auto">
          <a:xfrm>
            <a:off x="4303713" y="1676400"/>
            <a:ext cx="773112" cy="415925"/>
          </a:xfrm>
          <a:prstGeom prst="rect">
            <a:avLst/>
          </a:prstGeom>
          <a:solidFill>
            <a:srgbClr val="CED6D1"/>
          </a:solidFill>
          <a:ln w="9525">
            <a:solidFill>
              <a:schemeClr val="tx1"/>
            </a:solidFill>
            <a:miter lim="800000"/>
            <a:headEnd/>
            <a:tailEnd/>
          </a:ln>
        </p:spPr>
        <p:txBody>
          <a:bodyPr lIns="0" tIns="0" rIns="0" bIns="0" anchor="ctr"/>
          <a:lstStyle/>
          <a:p>
            <a:pPr algn="ctr">
              <a:defRPr/>
            </a:pPr>
            <a:r>
              <a:rPr lang="en-US" sz="800" dirty="0">
                <a:latin typeface="+mn-lt"/>
              </a:rPr>
              <a:t>DDR2/DDR3, SDRAM Controller</a:t>
            </a:r>
          </a:p>
        </p:txBody>
      </p:sp>
      <p:sp>
        <p:nvSpPr>
          <p:cNvPr id="46105" name="Rectangle 33"/>
          <p:cNvSpPr>
            <a:spLocks noChangeArrowheads="1"/>
          </p:cNvSpPr>
          <p:nvPr/>
        </p:nvSpPr>
        <p:spPr bwMode="auto">
          <a:xfrm>
            <a:off x="925513" y="1676400"/>
            <a:ext cx="282575" cy="2076450"/>
          </a:xfrm>
          <a:prstGeom prst="rect">
            <a:avLst/>
          </a:prstGeom>
          <a:solidFill>
            <a:srgbClr val="D3ECF3"/>
          </a:solidFill>
          <a:ln w="9525">
            <a:noFill/>
            <a:miter lim="800000"/>
            <a:headEnd/>
            <a:tailEnd/>
          </a:ln>
        </p:spPr>
        <p:txBody>
          <a:bodyPr wrap="none" anchor="ctr"/>
          <a:lstStyle/>
          <a:p>
            <a:pPr>
              <a:defRPr/>
            </a:pPr>
            <a:endParaRPr lang="en-US" dirty="0">
              <a:latin typeface="+mn-lt"/>
            </a:endParaRPr>
          </a:p>
        </p:txBody>
      </p:sp>
      <p:grpSp>
        <p:nvGrpSpPr>
          <p:cNvPr id="35865" name="Group 36"/>
          <p:cNvGrpSpPr>
            <a:grpSpLocks/>
          </p:cNvGrpSpPr>
          <p:nvPr/>
        </p:nvGrpSpPr>
        <p:grpSpPr bwMode="auto">
          <a:xfrm>
            <a:off x="152400" y="1676400"/>
            <a:ext cx="633413" cy="377825"/>
            <a:chOff x="596" y="903"/>
            <a:chExt cx="586" cy="262"/>
          </a:xfrm>
        </p:grpSpPr>
        <p:sp>
          <p:nvSpPr>
            <p:cNvPr id="46148" name="Rectangle 37"/>
            <p:cNvSpPr>
              <a:spLocks noChangeArrowheads="1"/>
            </p:cNvSpPr>
            <p:nvPr/>
          </p:nvSpPr>
          <p:spPr bwMode="auto">
            <a:xfrm>
              <a:off x="596" y="903"/>
              <a:ext cx="586" cy="262"/>
            </a:xfrm>
            <a:prstGeom prst="rect">
              <a:avLst/>
            </a:prstGeom>
            <a:solidFill>
              <a:srgbClr val="BFD6E0"/>
            </a:solidFill>
            <a:ln w="9525">
              <a:solidFill>
                <a:schemeClr val="tx1"/>
              </a:solidFill>
              <a:miter lim="800000"/>
              <a:headEnd/>
              <a:tailEnd/>
            </a:ln>
          </p:spPr>
          <p:txBody>
            <a:bodyPr lIns="0" rIns="0"/>
            <a:lstStyle/>
            <a:p>
              <a:pPr>
                <a:defRPr/>
              </a:pPr>
              <a:endParaRPr lang="en-US" dirty="0">
                <a:latin typeface="+mn-lt"/>
              </a:endParaRPr>
            </a:p>
          </p:txBody>
        </p:sp>
        <p:sp>
          <p:nvSpPr>
            <p:cNvPr id="46149" name="Rectangle 38"/>
            <p:cNvSpPr>
              <a:spLocks noChangeArrowheads="1"/>
            </p:cNvSpPr>
            <p:nvPr/>
          </p:nvSpPr>
          <p:spPr bwMode="auto">
            <a:xfrm>
              <a:off x="725" y="953"/>
              <a:ext cx="0" cy="120"/>
            </a:xfrm>
            <a:prstGeom prst="rect">
              <a:avLst/>
            </a:prstGeom>
            <a:solidFill>
              <a:srgbClr val="BFD6E0"/>
            </a:solidFill>
            <a:ln w="9525">
              <a:noFill/>
              <a:miter lim="800000"/>
              <a:headEnd/>
              <a:tailEnd/>
            </a:ln>
          </p:spPr>
          <p:txBody>
            <a:bodyPr wrap="none" lIns="0" tIns="0" rIns="0" bIns="0">
              <a:spAutoFit/>
            </a:bodyPr>
            <a:lstStyle/>
            <a:p>
              <a:pPr>
                <a:lnSpc>
                  <a:spcPct val="80000"/>
                </a:lnSpc>
                <a:spcBef>
                  <a:spcPct val="20000"/>
                </a:spcBef>
                <a:defRPr/>
              </a:pPr>
              <a:endParaRPr lang="en-US" sz="1400" dirty="0">
                <a:latin typeface="+mn-lt"/>
              </a:endParaRPr>
            </a:p>
          </p:txBody>
        </p:sp>
        <p:sp>
          <p:nvSpPr>
            <p:cNvPr id="46150" name="Rectangle 39"/>
            <p:cNvSpPr>
              <a:spLocks noChangeArrowheads="1"/>
            </p:cNvSpPr>
            <p:nvPr/>
          </p:nvSpPr>
          <p:spPr bwMode="auto">
            <a:xfrm>
              <a:off x="684" y="945"/>
              <a:ext cx="402" cy="154"/>
            </a:xfrm>
            <a:prstGeom prst="rect">
              <a:avLst/>
            </a:prstGeom>
            <a:solidFill>
              <a:srgbClr val="BFD6E0"/>
            </a:solidFill>
            <a:ln w="9525">
              <a:noFill/>
              <a:miter lim="800000"/>
              <a:headEnd/>
              <a:tailEnd/>
            </a:ln>
          </p:spPr>
          <p:txBody>
            <a:bodyPr wrap="none" lIns="0" tIns="0" rIns="0" bIns="0">
              <a:spAutoFit/>
            </a:bodyPr>
            <a:lstStyle/>
            <a:p>
              <a:pPr algn="ctr">
                <a:lnSpc>
                  <a:spcPct val="80000"/>
                </a:lnSpc>
                <a:spcBef>
                  <a:spcPct val="20000"/>
                </a:spcBef>
                <a:defRPr/>
              </a:pPr>
              <a:r>
                <a:rPr lang="en-US" sz="800" dirty="0">
                  <a:latin typeface="+mn-lt"/>
                </a:rPr>
                <a:t>Security </a:t>
              </a:r>
            </a:p>
            <a:p>
              <a:pPr algn="ctr">
                <a:lnSpc>
                  <a:spcPct val="80000"/>
                </a:lnSpc>
                <a:spcBef>
                  <a:spcPct val="20000"/>
                </a:spcBef>
                <a:defRPr/>
              </a:pPr>
              <a:r>
                <a:rPr lang="en-US" sz="800" dirty="0">
                  <a:latin typeface="+mn-lt"/>
                </a:rPr>
                <a:t>Accel</a:t>
              </a:r>
            </a:p>
          </p:txBody>
        </p:sp>
      </p:grpSp>
      <p:grpSp>
        <p:nvGrpSpPr>
          <p:cNvPr id="35866" name="Group 40"/>
          <p:cNvGrpSpPr>
            <a:grpSpLocks/>
          </p:cNvGrpSpPr>
          <p:nvPr/>
        </p:nvGrpSpPr>
        <p:grpSpPr bwMode="auto">
          <a:xfrm>
            <a:off x="152400" y="2022475"/>
            <a:ext cx="633413" cy="209550"/>
            <a:chOff x="596" y="903"/>
            <a:chExt cx="586" cy="275"/>
          </a:xfrm>
        </p:grpSpPr>
        <p:sp>
          <p:nvSpPr>
            <p:cNvPr id="46145" name="Rectangle 41"/>
            <p:cNvSpPr>
              <a:spLocks noChangeArrowheads="1"/>
            </p:cNvSpPr>
            <p:nvPr/>
          </p:nvSpPr>
          <p:spPr bwMode="auto">
            <a:xfrm>
              <a:off x="596" y="903"/>
              <a:ext cx="586" cy="263"/>
            </a:xfrm>
            <a:prstGeom prst="rect">
              <a:avLst/>
            </a:prstGeom>
            <a:solidFill>
              <a:srgbClr val="BFD6E0"/>
            </a:solidFill>
            <a:ln w="9525">
              <a:solidFill>
                <a:schemeClr val="tx1"/>
              </a:solidFill>
              <a:miter lim="800000"/>
              <a:headEnd/>
              <a:tailEnd/>
            </a:ln>
          </p:spPr>
          <p:txBody>
            <a:bodyPr/>
            <a:lstStyle/>
            <a:p>
              <a:pPr>
                <a:defRPr/>
              </a:pPr>
              <a:endParaRPr lang="en-US" dirty="0">
                <a:latin typeface="+mn-lt"/>
              </a:endParaRPr>
            </a:p>
          </p:txBody>
        </p:sp>
        <p:sp>
          <p:nvSpPr>
            <p:cNvPr id="46146" name="Rectangle 42"/>
            <p:cNvSpPr>
              <a:spLocks noChangeArrowheads="1"/>
            </p:cNvSpPr>
            <p:nvPr/>
          </p:nvSpPr>
          <p:spPr bwMode="auto">
            <a:xfrm>
              <a:off x="725" y="953"/>
              <a:ext cx="0" cy="225"/>
            </a:xfrm>
            <a:prstGeom prst="rect">
              <a:avLst/>
            </a:prstGeom>
            <a:solidFill>
              <a:srgbClr val="BFD6E0"/>
            </a:solidFill>
            <a:ln w="9525">
              <a:noFill/>
              <a:miter lim="800000"/>
              <a:headEnd/>
              <a:tailEnd/>
            </a:ln>
          </p:spPr>
          <p:txBody>
            <a:bodyPr wrap="none" lIns="0" tIns="0" rIns="0" bIns="0">
              <a:spAutoFit/>
            </a:bodyPr>
            <a:lstStyle/>
            <a:p>
              <a:pPr>
                <a:lnSpc>
                  <a:spcPct val="80000"/>
                </a:lnSpc>
                <a:spcBef>
                  <a:spcPct val="20000"/>
                </a:spcBef>
                <a:defRPr/>
              </a:pPr>
              <a:endParaRPr lang="en-US" sz="1400" dirty="0">
                <a:latin typeface="+mn-lt"/>
              </a:endParaRPr>
            </a:p>
          </p:txBody>
        </p:sp>
        <p:sp>
          <p:nvSpPr>
            <p:cNvPr id="46147" name="Rectangle 43"/>
            <p:cNvSpPr>
              <a:spLocks noChangeArrowheads="1"/>
            </p:cNvSpPr>
            <p:nvPr/>
          </p:nvSpPr>
          <p:spPr bwMode="auto">
            <a:xfrm>
              <a:off x="784" y="945"/>
              <a:ext cx="206" cy="131"/>
            </a:xfrm>
            <a:prstGeom prst="rect">
              <a:avLst/>
            </a:prstGeom>
            <a:solidFill>
              <a:srgbClr val="BFD6E0"/>
            </a:solidFill>
            <a:ln w="9525">
              <a:noFill/>
              <a:miter lim="800000"/>
              <a:headEnd/>
              <a:tailEnd/>
            </a:ln>
          </p:spPr>
          <p:txBody>
            <a:bodyPr wrap="none" lIns="0" tIns="0" rIns="0" bIns="0">
              <a:spAutoFit/>
            </a:bodyPr>
            <a:lstStyle/>
            <a:p>
              <a:pPr algn="ctr">
                <a:lnSpc>
                  <a:spcPct val="80000"/>
                </a:lnSpc>
                <a:spcBef>
                  <a:spcPct val="20000"/>
                </a:spcBef>
                <a:defRPr/>
              </a:pPr>
              <a:r>
                <a:rPr lang="en-US" sz="800" dirty="0">
                  <a:latin typeface="+mn-lt"/>
                </a:rPr>
                <a:t>XOR</a:t>
              </a:r>
            </a:p>
          </p:txBody>
        </p:sp>
      </p:grpSp>
      <p:sp>
        <p:nvSpPr>
          <p:cNvPr id="46108" name="Freeform 44"/>
          <p:cNvSpPr>
            <a:spLocks noEditPoints="1"/>
          </p:cNvSpPr>
          <p:nvPr/>
        </p:nvSpPr>
        <p:spPr bwMode="auto">
          <a:xfrm rot="5400000">
            <a:off x="4199732" y="2262981"/>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09" name="Freeform 45"/>
          <p:cNvSpPr>
            <a:spLocks noEditPoints="1"/>
          </p:cNvSpPr>
          <p:nvPr/>
        </p:nvSpPr>
        <p:spPr bwMode="auto">
          <a:xfrm rot="5400000">
            <a:off x="4199732" y="2609056"/>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0" name="Freeform 46"/>
          <p:cNvSpPr>
            <a:spLocks noEditPoints="1"/>
          </p:cNvSpPr>
          <p:nvPr/>
        </p:nvSpPr>
        <p:spPr bwMode="auto">
          <a:xfrm rot="5400000">
            <a:off x="822326" y="1847850"/>
            <a:ext cx="68262" cy="141287"/>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1" name="Rectangle 47"/>
          <p:cNvSpPr>
            <a:spLocks noChangeArrowheads="1"/>
          </p:cNvSpPr>
          <p:nvPr/>
        </p:nvSpPr>
        <p:spPr bwMode="auto">
          <a:xfrm>
            <a:off x="5092700" y="2041525"/>
            <a:ext cx="177800" cy="98425"/>
          </a:xfrm>
          <a:prstGeom prst="rect">
            <a:avLst/>
          </a:prstGeom>
          <a:noFill/>
          <a:ln w="9525">
            <a:noFill/>
            <a:miter lim="800000"/>
            <a:headEnd/>
            <a:tailEnd/>
          </a:ln>
        </p:spPr>
        <p:txBody>
          <a:bodyPr wrap="none" lIns="0" tIns="0" rIns="0" bIns="0">
            <a:spAutoFit/>
          </a:bodyPr>
          <a:lstStyle/>
          <a:p>
            <a:pPr>
              <a:lnSpc>
                <a:spcPct val="80000"/>
              </a:lnSpc>
              <a:spcBef>
                <a:spcPct val="20000"/>
              </a:spcBef>
              <a:defRPr/>
            </a:pPr>
            <a:r>
              <a:rPr lang="en-US" sz="800" dirty="0">
                <a:latin typeface="+mn-lt"/>
              </a:rPr>
              <a:t>16b</a:t>
            </a:r>
            <a:endParaRPr lang="en-US" sz="1400" dirty="0">
              <a:latin typeface="+mn-lt"/>
            </a:endParaRPr>
          </a:p>
        </p:txBody>
      </p:sp>
      <p:sp>
        <p:nvSpPr>
          <p:cNvPr id="46112" name="Rectangle 50"/>
          <p:cNvSpPr>
            <a:spLocks noChangeArrowheads="1"/>
          </p:cNvSpPr>
          <p:nvPr/>
        </p:nvSpPr>
        <p:spPr bwMode="auto">
          <a:xfrm>
            <a:off x="4303713" y="2992438"/>
            <a:ext cx="773112" cy="206375"/>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USB2.0</a:t>
            </a:r>
          </a:p>
        </p:txBody>
      </p:sp>
      <p:sp>
        <p:nvSpPr>
          <p:cNvPr id="46113" name="Freeform 51"/>
          <p:cNvSpPr>
            <a:spLocks noEditPoints="1"/>
          </p:cNvSpPr>
          <p:nvPr/>
        </p:nvSpPr>
        <p:spPr bwMode="auto">
          <a:xfrm rot="5400000">
            <a:off x="4198938" y="3024187"/>
            <a:ext cx="69850"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4" name="Freeform 53"/>
          <p:cNvSpPr>
            <a:spLocks noEditPoints="1"/>
          </p:cNvSpPr>
          <p:nvPr/>
        </p:nvSpPr>
        <p:spPr bwMode="auto">
          <a:xfrm rot="5400000">
            <a:off x="4199732" y="3301206"/>
            <a:ext cx="68262"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7" name="Rectangle 56"/>
          <p:cNvSpPr>
            <a:spLocks noChangeArrowheads="1"/>
          </p:cNvSpPr>
          <p:nvPr/>
        </p:nvSpPr>
        <p:spPr bwMode="auto">
          <a:xfrm>
            <a:off x="4303713" y="3546475"/>
            <a:ext cx="773112" cy="206375"/>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SPI</a:t>
            </a:r>
          </a:p>
        </p:txBody>
      </p:sp>
      <p:sp>
        <p:nvSpPr>
          <p:cNvPr id="46118" name="Freeform 57"/>
          <p:cNvSpPr>
            <a:spLocks noEditPoints="1"/>
          </p:cNvSpPr>
          <p:nvPr/>
        </p:nvSpPr>
        <p:spPr bwMode="auto">
          <a:xfrm rot="5400000">
            <a:off x="4198938" y="3578225"/>
            <a:ext cx="69850" cy="142875"/>
          </a:xfrm>
          <a:custGeom>
            <a:avLst/>
            <a:gdLst>
              <a:gd name="T0" fmla="*/ 2147483647 w 81"/>
              <a:gd name="T1" fmla="*/ 2147483647 h 388"/>
              <a:gd name="T2" fmla="*/ 2147483647 w 81"/>
              <a:gd name="T3" fmla="*/ 2147483647 h 388"/>
              <a:gd name="T4" fmla="*/ 2147483647 w 81"/>
              <a:gd name="T5" fmla="*/ 2147483647 h 388"/>
              <a:gd name="T6" fmla="*/ 2147483647 w 81"/>
              <a:gd name="T7" fmla="*/ 2147483647 h 388"/>
              <a:gd name="T8" fmla="*/ 2147483647 w 81"/>
              <a:gd name="T9" fmla="*/ 2147483647 h 388"/>
              <a:gd name="T10" fmla="*/ 2147483647 w 81"/>
              <a:gd name="T11" fmla="*/ 2147483647 h 388"/>
              <a:gd name="T12" fmla="*/ 2147483647 w 81"/>
              <a:gd name="T13" fmla="*/ 2147483647 h 388"/>
              <a:gd name="T14" fmla="*/ 0 w 81"/>
              <a:gd name="T15" fmla="*/ 2147483647 h 388"/>
              <a:gd name="T16" fmla="*/ 2147483647 w 81"/>
              <a:gd name="T17" fmla="*/ 2147483647 h 388"/>
              <a:gd name="T18" fmla="*/ 0 w 81"/>
              <a:gd name="T19" fmla="*/ 2147483647 h 388"/>
              <a:gd name="T20" fmla="*/ 2147483647 w 81"/>
              <a:gd name="T21" fmla="*/ 0 h 388"/>
              <a:gd name="T22" fmla="*/ 2147483647 w 81"/>
              <a:gd name="T23" fmla="*/ 2147483647 h 388"/>
              <a:gd name="T24" fmla="*/ 0 w 81"/>
              <a:gd name="T25" fmla="*/ 2147483647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88"/>
              <a:gd name="T41" fmla="*/ 81 w 81"/>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88">
                <a:moveTo>
                  <a:pt x="32" y="321"/>
                </a:moveTo>
                <a:lnTo>
                  <a:pt x="32" y="67"/>
                </a:lnTo>
                <a:lnTo>
                  <a:pt x="48" y="67"/>
                </a:lnTo>
                <a:lnTo>
                  <a:pt x="48" y="321"/>
                </a:lnTo>
                <a:lnTo>
                  <a:pt x="32" y="321"/>
                </a:lnTo>
                <a:close/>
                <a:moveTo>
                  <a:pt x="81" y="306"/>
                </a:moveTo>
                <a:lnTo>
                  <a:pt x="40" y="388"/>
                </a:lnTo>
                <a:lnTo>
                  <a:pt x="0" y="306"/>
                </a:lnTo>
                <a:lnTo>
                  <a:pt x="81" y="306"/>
                </a:lnTo>
                <a:close/>
                <a:moveTo>
                  <a:pt x="0" y="82"/>
                </a:moveTo>
                <a:lnTo>
                  <a:pt x="40" y="0"/>
                </a:lnTo>
                <a:lnTo>
                  <a:pt x="81" y="82"/>
                </a:lnTo>
                <a:lnTo>
                  <a:pt x="0" y="82"/>
                </a:lnTo>
                <a:close/>
              </a:path>
            </a:pathLst>
          </a:custGeom>
          <a:solidFill>
            <a:srgbClr val="000000"/>
          </a:solidFill>
          <a:ln w="9525">
            <a:solidFill>
              <a:srgbClr val="000000"/>
            </a:solidFill>
            <a:round/>
            <a:headEnd/>
            <a:tailEnd/>
          </a:ln>
        </p:spPr>
        <p:txBody>
          <a:bodyPr rot="10800000" vert="eaVert"/>
          <a:lstStyle/>
          <a:p>
            <a:pPr>
              <a:defRPr/>
            </a:pPr>
            <a:endParaRPr lang="en-US" dirty="0">
              <a:latin typeface="+mn-lt"/>
            </a:endParaRPr>
          </a:p>
        </p:txBody>
      </p:sp>
      <p:sp>
        <p:nvSpPr>
          <p:cNvPr id="46119" name="Rectangle 65"/>
          <p:cNvSpPr>
            <a:spLocks noChangeArrowheads="1"/>
          </p:cNvSpPr>
          <p:nvPr/>
        </p:nvSpPr>
        <p:spPr bwMode="auto">
          <a:xfrm>
            <a:off x="4303713" y="3268663"/>
            <a:ext cx="773112" cy="207962"/>
          </a:xfrm>
          <a:prstGeom prst="rect">
            <a:avLst/>
          </a:prstGeom>
          <a:solidFill>
            <a:srgbClr val="CED6D1"/>
          </a:solidFill>
          <a:ln w="9525" algn="ctr">
            <a:solidFill>
              <a:schemeClr val="tx1"/>
            </a:solidFill>
            <a:miter lim="800000"/>
            <a:headEnd/>
            <a:tailEnd/>
          </a:ln>
        </p:spPr>
        <p:txBody>
          <a:bodyPr lIns="0" tIns="0" rIns="0" bIns="0" anchor="ctr"/>
          <a:lstStyle/>
          <a:p>
            <a:pPr algn="ctr">
              <a:defRPr/>
            </a:pPr>
            <a:r>
              <a:rPr lang="en-US" sz="800" dirty="0">
                <a:latin typeface="+mn-lt"/>
              </a:rPr>
              <a:t>SD/MMC</a:t>
            </a:r>
          </a:p>
        </p:txBody>
      </p:sp>
      <p:sp>
        <p:nvSpPr>
          <p:cNvPr id="46120" name="Rectangle 73"/>
          <p:cNvSpPr>
            <a:spLocks noChangeArrowheads="1"/>
          </p:cNvSpPr>
          <p:nvPr/>
        </p:nvSpPr>
        <p:spPr bwMode="auto">
          <a:xfrm>
            <a:off x="3208338" y="4376738"/>
            <a:ext cx="585787" cy="276225"/>
          </a:xfrm>
          <a:prstGeom prst="rect">
            <a:avLst/>
          </a:prstGeom>
          <a:solidFill>
            <a:srgbClr val="DEDAD4"/>
          </a:solidFill>
          <a:ln w="9525">
            <a:solidFill>
              <a:schemeClr val="tx1"/>
            </a:solidFill>
            <a:miter lim="800000"/>
            <a:headEnd/>
            <a:tailEnd/>
          </a:ln>
        </p:spPr>
        <p:txBody>
          <a:bodyPr lIns="0" rIns="0" anchor="ctr"/>
          <a:lstStyle/>
          <a:p>
            <a:pPr algn="ctr">
              <a:defRPr/>
            </a:pPr>
            <a:r>
              <a:rPr lang="en-US" sz="800" dirty="0">
                <a:latin typeface="+mn-lt"/>
              </a:rPr>
              <a:t>PCI</a:t>
            </a:r>
            <a:r>
              <a:rPr lang="en-US" sz="800" baseline="30000" dirty="0"/>
              <a:t> ®</a:t>
            </a:r>
            <a:r>
              <a:rPr lang="en-US" sz="800" dirty="0">
                <a:latin typeface="+mn-lt"/>
              </a:rPr>
              <a:t> Express</a:t>
            </a:r>
          </a:p>
        </p:txBody>
      </p:sp>
      <p:sp>
        <p:nvSpPr>
          <p:cNvPr id="46121" name="Rectangle 25"/>
          <p:cNvSpPr>
            <a:spLocks noChangeArrowheads="1"/>
          </p:cNvSpPr>
          <p:nvPr/>
        </p:nvSpPr>
        <p:spPr bwMode="auto">
          <a:xfrm>
            <a:off x="1524000" y="3948113"/>
            <a:ext cx="527050" cy="692150"/>
          </a:xfrm>
          <a:prstGeom prst="rect">
            <a:avLst/>
          </a:prstGeom>
          <a:solidFill>
            <a:srgbClr val="DEDAD4"/>
          </a:solidFill>
          <a:ln w="9525">
            <a:solidFill>
              <a:schemeClr val="tx1"/>
            </a:solidFill>
            <a:miter lim="800000"/>
            <a:headEnd/>
            <a:tailEnd/>
          </a:ln>
        </p:spPr>
        <p:txBody>
          <a:bodyPr anchor="ctr"/>
          <a:lstStyle/>
          <a:p>
            <a:pPr algn="ctr">
              <a:defRPr/>
            </a:pPr>
            <a:r>
              <a:rPr lang="en-US" sz="1000" dirty="0">
                <a:latin typeface="+mn-lt"/>
              </a:rPr>
              <a:t>3x GE MAC</a:t>
            </a:r>
          </a:p>
        </p:txBody>
      </p:sp>
      <p:sp>
        <p:nvSpPr>
          <p:cNvPr id="46122" name="Line 23"/>
          <p:cNvSpPr>
            <a:spLocks noChangeShapeType="1"/>
          </p:cNvSpPr>
          <p:nvPr/>
        </p:nvSpPr>
        <p:spPr bwMode="auto">
          <a:xfrm>
            <a:off x="3505200" y="4652963"/>
            <a:ext cx="1588" cy="427037"/>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23" name="Freeform 48"/>
          <p:cNvSpPr>
            <a:spLocks/>
          </p:cNvSpPr>
          <p:nvPr/>
        </p:nvSpPr>
        <p:spPr bwMode="auto">
          <a:xfrm>
            <a:off x="1828800" y="4652963"/>
            <a:ext cx="1295400" cy="277812"/>
          </a:xfrm>
          <a:custGeom>
            <a:avLst/>
            <a:gdLst>
              <a:gd name="T0" fmla="*/ 2147483647 w 1632"/>
              <a:gd name="T1" fmla="*/ 2147483647 h 192"/>
              <a:gd name="T2" fmla="*/ 2147483647 w 1632"/>
              <a:gd name="T3" fmla="*/ 2147483647 h 192"/>
              <a:gd name="T4" fmla="*/ 0 w 1632"/>
              <a:gd name="T5" fmla="*/ 2147483647 h 192"/>
              <a:gd name="T6" fmla="*/ 0 w 1632"/>
              <a:gd name="T7" fmla="*/ 0 h 192"/>
              <a:gd name="T8" fmla="*/ 0 60000 65536"/>
              <a:gd name="T9" fmla="*/ 0 60000 65536"/>
              <a:gd name="T10" fmla="*/ 0 60000 65536"/>
              <a:gd name="T11" fmla="*/ 0 60000 65536"/>
              <a:gd name="T12" fmla="*/ 0 w 1632"/>
              <a:gd name="T13" fmla="*/ 0 h 192"/>
              <a:gd name="T14" fmla="*/ 1632 w 1632"/>
              <a:gd name="T15" fmla="*/ 192 h 192"/>
            </a:gdLst>
            <a:ahLst/>
            <a:cxnLst>
              <a:cxn ang="T8">
                <a:pos x="T0" y="T1"/>
              </a:cxn>
              <a:cxn ang="T9">
                <a:pos x="T2" y="T3"/>
              </a:cxn>
              <a:cxn ang="T10">
                <a:pos x="T4" y="T5"/>
              </a:cxn>
              <a:cxn ang="T11">
                <a:pos x="T6" y="T7"/>
              </a:cxn>
            </a:cxnLst>
            <a:rect l="T12" t="T13" r="T14" b="T15"/>
            <a:pathLst>
              <a:path w="1632" h="192">
                <a:moveTo>
                  <a:pt x="1632" y="192"/>
                </a:moveTo>
                <a:lnTo>
                  <a:pt x="1632" y="144"/>
                </a:lnTo>
                <a:lnTo>
                  <a:pt x="0" y="144"/>
                </a:lnTo>
                <a:lnTo>
                  <a:pt x="0" y="0"/>
                </a:lnTo>
              </a:path>
            </a:pathLst>
          </a:custGeom>
          <a:noFill/>
          <a:ln w="3175">
            <a:solidFill>
              <a:schemeClr val="tx1"/>
            </a:solidFill>
            <a:round/>
            <a:headEnd/>
            <a:tailEnd/>
          </a:ln>
        </p:spPr>
        <p:txBody>
          <a:bodyPr wrap="none" lIns="88900" tIns="44450" rIns="88900" bIns="44450" anchor="ctr"/>
          <a:lstStyle/>
          <a:p>
            <a:pPr>
              <a:defRPr/>
            </a:pPr>
            <a:endParaRPr lang="en-US" dirty="0">
              <a:latin typeface="+mn-lt"/>
            </a:endParaRPr>
          </a:p>
        </p:txBody>
      </p:sp>
      <p:sp>
        <p:nvSpPr>
          <p:cNvPr id="46124" name="Rectangle 72"/>
          <p:cNvSpPr>
            <a:spLocks noChangeArrowheads="1"/>
          </p:cNvSpPr>
          <p:nvPr/>
        </p:nvSpPr>
        <p:spPr bwMode="auto">
          <a:xfrm>
            <a:off x="2565400" y="4376738"/>
            <a:ext cx="584200" cy="276225"/>
          </a:xfrm>
          <a:prstGeom prst="rect">
            <a:avLst/>
          </a:prstGeom>
          <a:solidFill>
            <a:srgbClr val="DEDAD4"/>
          </a:solidFill>
          <a:ln w="9525">
            <a:solidFill>
              <a:schemeClr val="tx1"/>
            </a:solidFill>
            <a:miter lim="800000"/>
            <a:headEnd/>
            <a:tailEnd/>
          </a:ln>
        </p:spPr>
        <p:txBody>
          <a:bodyPr lIns="0" rIns="0" anchor="ctr"/>
          <a:lstStyle/>
          <a:p>
            <a:pPr algn="ctr">
              <a:defRPr/>
            </a:pPr>
            <a:r>
              <a:rPr lang="en-US" sz="800" dirty="0">
                <a:latin typeface="+mn-lt"/>
              </a:rPr>
              <a:t>DMA</a:t>
            </a:r>
          </a:p>
        </p:txBody>
      </p:sp>
      <p:sp>
        <p:nvSpPr>
          <p:cNvPr id="46125" name="Text Box 24"/>
          <p:cNvSpPr txBox="1">
            <a:spLocks noChangeArrowheads="1"/>
          </p:cNvSpPr>
          <p:nvPr/>
        </p:nvSpPr>
        <p:spPr bwMode="auto">
          <a:xfrm>
            <a:off x="2973388" y="4930775"/>
            <a:ext cx="925512" cy="276225"/>
          </a:xfrm>
          <a:prstGeom prst="rect">
            <a:avLst/>
          </a:prstGeom>
          <a:solidFill>
            <a:schemeClr val="bg1"/>
          </a:solidFill>
          <a:ln w="9525">
            <a:solidFill>
              <a:schemeClr val="tx1"/>
            </a:solidFill>
            <a:miter lim="800000"/>
            <a:headEnd/>
            <a:tailEnd/>
          </a:ln>
        </p:spPr>
        <p:txBody>
          <a:bodyPr wrap="none">
            <a:spAutoFit/>
          </a:bodyPr>
          <a:lstStyle/>
          <a:p>
            <a:pPr>
              <a:defRPr/>
            </a:pPr>
            <a:r>
              <a:rPr lang="en-US" sz="1200" dirty="0">
                <a:latin typeface="+mn-lt"/>
              </a:rPr>
              <a:t>x4 SerDes</a:t>
            </a:r>
          </a:p>
        </p:txBody>
      </p:sp>
      <p:sp>
        <p:nvSpPr>
          <p:cNvPr id="46126" name="Freeform 67"/>
          <p:cNvSpPr>
            <a:spLocks/>
          </p:cNvSpPr>
          <p:nvPr/>
        </p:nvSpPr>
        <p:spPr bwMode="auto">
          <a:xfrm flipH="1">
            <a:off x="3692525" y="4584700"/>
            <a:ext cx="492125" cy="346075"/>
          </a:xfrm>
          <a:custGeom>
            <a:avLst/>
            <a:gdLst>
              <a:gd name="T0" fmla="*/ 2147483647 w 528"/>
              <a:gd name="T1" fmla="*/ 2147483647 h 192"/>
              <a:gd name="T2" fmla="*/ 2147483647 w 528"/>
              <a:gd name="T3" fmla="*/ 2147483647 h 192"/>
              <a:gd name="T4" fmla="*/ 0 w 528"/>
              <a:gd name="T5" fmla="*/ 2147483647 h 192"/>
              <a:gd name="T6" fmla="*/ 0 w 528"/>
              <a:gd name="T7" fmla="*/ 0 h 192"/>
              <a:gd name="T8" fmla="*/ 0 60000 65536"/>
              <a:gd name="T9" fmla="*/ 0 60000 65536"/>
              <a:gd name="T10" fmla="*/ 0 60000 65536"/>
              <a:gd name="T11" fmla="*/ 0 60000 65536"/>
              <a:gd name="T12" fmla="*/ 0 w 528"/>
              <a:gd name="T13" fmla="*/ 0 h 192"/>
              <a:gd name="T14" fmla="*/ 528 w 528"/>
              <a:gd name="T15" fmla="*/ 192 h 192"/>
            </a:gdLst>
            <a:ahLst/>
            <a:cxnLst>
              <a:cxn ang="T8">
                <a:pos x="T0" y="T1"/>
              </a:cxn>
              <a:cxn ang="T9">
                <a:pos x="T2" y="T3"/>
              </a:cxn>
              <a:cxn ang="T10">
                <a:pos x="T4" y="T5"/>
              </a:cxn>
              <a:cxn ang="T11">
                <a:pos x="T6" y="T7"/>
              </a:cxn>
            </a:cxnLst>
            <a:rect l="T12" t="T13" r="T14" b="T15"/>
            <a:pathLst>
              <a:path w="528" h="192">
                <a:moveTo>
                  <a:pt x="528" y="192"/>
                </a:moveTo>
                <a:lnTo>
                  <a:pt x="528" y="96"/>
                </a:lnTo>
                <a:lnTo>
                  <a:pt x="0" y="96"/>
                </a:lnTo>
                <a:lnTo>
                  <a:pt x="0" y="0"/>
                </a:lnTo>
              </a:path>
            </a:pathLst>
          </a:custGeom>
          <a:noFill/>
          <a:ln w="3175">
            <a:solidFill>
              <a:schemeClr val="tx1"/>
            </a:solidFill>
            <a:round/>
            <a:headEnd/>
            <a:tailEnd/>
          </a:ln>
        </p:spPr>
        <p:txBody>
          <a:bodyPr wrap="none" lIns="88900" tIns="44450" rIns="88900" bIns="44450" anchor="ctr"/>
          <a:lstStyle/>
          <a:p>
            <a:pPr>
              <a:defRPr/>
            </a:pPr>
            <a:endParaRPr lang="en-US" dirty="0">
              <a:latin typeface="+mn-lt"/>
            </a:endParaRPr>
          </a:p>
        </p:txBody>
      </p:sp>
      <p:sp>
        <p:nvSpPr>
          <p:cNvPr id="46127" name="Rectangle 25"/>
          <p:cNvSpPr>
            <a:spLocks noChangeArrowheads="1"/>
          </p:cNvSpPr>
          <p:nvPr/>
        </p:nvSpPr>
        <p:spPr bwMode="auto">
          <a:xfrm>
            <a:off x="762000" y="3948113"/>
            <a:ext cx="679450" cy="762000"/>
          </a:xfrm>
          <a:prstGeom prst="rect">
            <a:avLst/>
          </a:prstGeom>
          <a:solidFill>
            <a:srgbClr val="DEDAD4"/>
          </a:solidFill>
          <a:ln w="9525">
            <a:solidFill>
              <a:schemeClr val="tx1"/>
            </a:solidFill>
            <a:miter lim="800000"/>
            <a:headEnd/>
            <a:tailEnd/>
          </a:ln>
        </p:spPr>
        <p:txBody>
          <a:bodyPr anchor="ctr"/>
          <a:lstStyle/>
          <a:p>
            <a:pPr algn="ctr">
              <a:defRPr/>
            </a:pPr>
            <a:r>
              <a:rPr lang="en-US" sz="1000" dirty="0">
                <a:latin typeface="+mn-lt"/>
              </a:rPr>
              <a:t>QUICC</a:t>
            </a:r>
          </a:p>
          <a:p>
            <a:pPr algn="ctr">
              <a:defRPr/>
            </a:pPr>
            <a:r>
              <a:rPr lang="en-US" sz="1000" dirty="0">
                <a:latin typeface="+mn-lt"/>
              </a:rPr>
              <a:t>Engine</a:t>
            </a:r>
          </a:p>
          <a:p>
            <a:pPr algn="ctr">
              <a:defRPr/>
            </a:pPr>
            <a:endParaRPr lang="en-US" sz="1000" dirty="0">
              <a:latin typeface="+mn-lt"/>
            </a:endParaRPr>
          </a:p>
          <a:p>
            <a:pPr algn="ctr">
              <a:defRPr/>
            </a:pPr>
            <a:r>
              <a:rPr lang="en-US" sz="900" dirty="0">
                <a:latin typeface="+mn-lt"/>
              </a:rPr>
              <a:t>UTOPIA,TDM, MII</a:t>
            </a:r>
          </a:p>
        </p:txBody>
      </p:sp>
      <p:sp>
        <p:nvSpPr>
          <p:cNvPr id="46128" name="Freeform 35"/>
          <p:cNvSpPr>
            <a:spLocks noEditPoints="1"/>
          </p:cNvSpPr>
          <p:nvPr/>
        </p:nvSpPr>
        <p:spPr bwMode="auto">
          <a:xfrm>
            <a:off x="1150938" y="3752850"/>
            <a:ext cx="68262" cy="207963"/>
          </a:xfrm>
          <a:custGeom>
            <a:avLst/>
            <a:gdLst>
              <a:gd name="T0" fmla="*/ 2147483647 w 81"/>
              <a:gd name="T1" fmla="*/ 2147483647 h 434"/>
              <a:gd name="T2" fmla="*/ 2147483647 w 81"/>
              <a:gd name="T3" fmla="*/ 2147483647 h 434"/>
              <a:gd name="T4" fmla="*/ 2147483647 w 81"/>
              <a:gd name="T5" fmla="*/ 2147483647 h 434"/>
              <a:gd name="T6" fmla="*/ 2147483647 w 81"/>
              <a:gd name="T7" fmla="*/ 2147483647 h 434"/>
              <a:gd name="T8" fmla="*/ 2147483647 w 81"/>
              <a:gd name="T9" fmla="*/ 2147483647 h 434"/>
              <a:gd name="T10" fmla="*/ 2147483647 w 81"/>
              <a:gd name="T11" fmla="*/ 2147483647 h 434"/>
              <a:gd name="T12" fmla="*/ 2147483647 w 81"/>
              <a:gd name="T13" fmla="*/ 2147483647 h 434"/>
              <a:gd name="T14" fmla="*/ 0 w 81"/>
              <a:gd name="T15" fmla="*/ 2147483647 h 434"/>
              <a:gd name="T16" fmla="*/ 2147483647 w 81"/>
              <a:gd name="T17" fmla="*/ 2147483647 h 434"/>
              <a:gd name="T18" fmla="*/ 0 w 81"/>
              <a:gd name="T19" fmla="*/ 2147483647 h 434"/>
              <a:gd name="T20" fmla="*/ 2147483647 w 81"/>
              <a:gd name="T21" fmla="*/ 0 h 434"/>
              <a:gd name="T22" fmla="*/ 2147483647 w 81"/>
              <a:gd name="T23" fmla="*/ 2147483647 h 434"/>
              <a:gd name="T24" fmla="*/ 0 w 81"/>
              <a:gd name="T25" fmla="*/ 2147483647 h 4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434"/>
              <a:gd name="T41" fmla="*/ 81 w 81"/>
              <a:gd name="T42" fmla="*/ 434 h 4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434">
                <a:moveTo>
                  <a:pt x="32" y="366"/>
                </a:moveTo>
                <a:lnTo>
                  <a:pt x="32" y="68"/>
                </a:lnTo>
                <a:lnTo>
                  <a:pt x="48" y="68"/>
                </a:lnTo>
                <a:lnTo>
                  <a:pt x="48" y="366"/>
                </a:lnTo>
                <a:lnTo>
                  <a:pt x="32" y="366"/>
                </a:lnTo>
                <a:close/>
                <a:moveTo>
                  <a:pt x="81" y="353"/>
                </a:moveTo>
                <a:lnTo>
                  <a:pt x="40" y="434"/>
                </a:lnTo>
                <a:lnTo>
                  <a:pt x="0" y="353"/>
                </a:lnTo>
                <a:lnTo>
                  <a:pt x="81" y="353"/>
                </a:lnTo>
                <a:close/>
                <a:moveTo>
                  <a:pt x="0" y="81"/>
                </a:moveTo>
                <a:lnTo>
                  <a:pt x="40" y="0"/>
                </a:lnTo>
                <a:lnTo>
                  <a:pt x="81" y="81"/>
                </a:lnTo>
                <a:lnTo>
                  <a:pt x="0" y="81"/>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129" name="Freeform 35"/>
          <p:cNvSpPr>
            <a:spLocks noEditPoints="1"/>
          </p:cNvSpPr>
          <p:nvPr/>
        </p:nvSpPr>
        <p:spPr bwMode="auto">
          <a:xfrm>
            <a:off x="1912938" y="3752850"/>
            <a:ext cx="68262" cy="207963"/>
          </a:xfrm>
          <a:custGeom>
            <a:avLst/>
            <a:gdLst>
              <a:gd name="T0" fmla="*/ 2147483647 w 81"/>
              <a:gd name="T1" fmla="*/ 2147483647 h 434"/>
              <a:gd name="T2" fmla="*/ 2147483647 w 81"/>
              <a:gd name="T3" fmla="*/ 2147483647 h 434"/>
              <a:gd name="T4" fmla="*/ 2147483647 w 81"/>
              <a:gd name="T5" fmla="*/ 2147483647 h 434"/>
              <a:gd name="T6" fmla="*/ 2147483647 w 81"/>
              <a:gd name="T7" fmla="*/ 2147483647 h 434"/>
              <a:gd name="T8" fmla="*/ 2147483647 w 81"/>
              <a:gd name="T9" fmla="*/ 2147483647 h 434"/>
              <a:gd name="T10" fmla="*/ 2147483647 w 81"/>
              <a:gd name="T11" fmla="*/ 2147483647 h 434"/>
              <a:gd name="T12" fmla="*/ 2147483647 w 81"/>
              <a:gd name="T13" fmla="*/ 2147483647 h 434"/>
              <a:gd name="T14" fmla="*/ 0 w 81"/>
              <a:gd name="T15" fmla="*/ 2147483647 h 434"/>
              <a:gd name="T16" fmla="*/ 2147483647 w 81"/>
              <a:gd name="T17" fmla="*/ 2147483647 h 434"/>
              <a:gd name="T18" fmla="*/ 0 w 81"/>
              <a:gd name="T19" fmla="*/ 2147483647 h 434"/>
              <a:gd name="T20" fmla="*/ 2147483647 w 81"/>
              <a:gd name="T21" fmla="*/ 0 h 434"/>
              <a:gd name="T22" fmla="*/ 2147483647 w 81"/>
              <a:gd name="T23" fmla="*/ 2147483647 h 434"/>
              <a:gd name="T24" fmla="*/ 0 w 81"/>
              <a:gd name="T25" fmla="*/ 2147483647 h 4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434"/>
              <a:gd name="T41" fmla="*/ 81 w 81"/>
              <a:gd name="T42" fmla="*/ 434 h 4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434">
                <a:moveTo>
                  <a:pt x="32" y="366"/>
                </a:moveTo>
                <a:lnTo>
                  <a:pt x="32" y="68"/>
                </a:lnTo>
                <a:lnTo>
                  <a:pt x="48" y="68"/>
                </a:lnTo>
                <a:lnTo>
                  <a:pt x="48" y="366"/>
                </a:lnTo>
                <a:lnTo>
                  <a:pt x="32" y="366"/>
                </a:lnTo>
                <a:close/>
                <a:moveTo>
                  <a:pt x="81" y="353"/>
                </a:moveTo>
                <a:lnTo>
                  <a:pt x="40" y="434"/>
                </a:lnTo>
                <a:lnTo>
                  <a:pt x="0" y="353"/>
                </a:lnTo>
                <a:lnTo>
                  <a:pt x="81" y="353"/>
                </a:lnTo>
                <a:close/>
                <a:moveTo>
                  <a:pt x="0" y="81"/>
                </a:moveTo>
                <a:lnTo>
                  <a:pt x="40" y="0"/>
                </a:lnTo>
                <a:lnTo>
                  <a:pt x="81" y="81"/>
                </a:lnTo>
                <a:lnTo>
                  <a:pt x="0" y="81"/>
                </a:lnTo>
                <a:close/>
              </a:path>
            </a:pathLst>
          </a:custGeom>
          <a:solidFill>
            <a:srgbClr val="000000"/>
          </a:solidFill>
          <a:ln w="9525">
            <a:solidFill>
              <a:srgbClr val="000000"/>
            </a:solidFill>
            <a:round/>
            <a:headEnd/>
            <a:tailEnd/>
          </a:ln>
        </p:spPr>
        <p:txBody>
          <a:bodyPr/>
          <a:lstStyle/>
          <a:p>
            <a:pPr>
              <a:defRPr/>
            </a:pPr>
            <a:endParaRPr lang="en-US" dirty="0">
              <a:latin typeface="+mn-lt"/>
            </a:endParaRPr>
          </a:p>
        </p:txBody>
      </p:sp>
      <p:sp>
        <p:nvSpPr>
          <p:cNvPr id="46130" name="Rectangle 71"/>
          <p:cNvSpPr>
            <a:spLocks noChangeArrowheads="1"/>
          </p:cNvSpPr>
          <p:nvPr/>
        </p:nvSpPr>
        <p:spPr bwMode="auto">
          <a:xfrm>
            <a:off x="3870325" y="4376738"/>
            <a:ext cx="585788" cy="276225"/>
          </a:xfrm>
          <a:prstGeom prst="rect">
            <a:avLst/>
          </a:prstGeom>
          <a:solidFill>
            <a:srgbClr val="DEDAD4"/>
          </a:solidFill>
          <a:ln w="9525">
            <a:solidFill>
              <a:schemeClr val="tx1"/>
            </a:solidFill>
            <a:miter lim="800000"/>
            <a:headEnd/>
            <a:tailEnd/>
          </a:ln>
        </p:spPr>
        <p:txBody>
          <a:bodyPr lIns="0" rIns="0" anchor="ctr"/>
          <a:lstStyle/>
          <a:p>
            <a:pPr algn="ctr">
              <a:defRPr/>
            </a:pPr>
            <a:r>
              <a:rPr lang="en-US" sz="800" dirty="0">
                <a:latin typeface="+mn-lt"/>
              </a:rPr>
              <a:t>PCI</a:t>
            </a:r>
          </a:p>
          <a:p>
            <a:pPr algn="ctr">
              <a:defRPr/>
            </a:pPr>
            <a:r>
              <a:rPr lang="en-US" sz="800" dirty="0">
                <a:latin typeface="+mn-lt"/>
              </a:rPr>
              <a:t>Express</a:t>
            </a:r>
          </a:p>
        </p:txBody>
      </p:sp>
      <p:grpSp>
        <p:nvGrpSpPr>
          <p:cNvPr id="35888" name="Group 74"/>
          <p:cNvGrpSpPr>
            <a:grpSpLocks/>
          </p:cNvGrpSpPr>
          <p:nvPr/>
        </p:nvGrpSpPr>
        <p:grpSpPr bwMode="auto">
          <a:xfrm>
            <a:off x="5065713" y="1814513"/>
            <a:ext cx="177800" cy="1709737"/>
            <a:chOff x="3191" y="729"/>
            <a:chExt cx="112" cy="1077"/>
          </a:xfrm>
        </p:grpSpPr>
        <p:sp>
          <p:nvSpPr>
            <p:cNvPr id="46138" name="Line 59"/>
            <p:cNvSpPr>
              <a:spLocks noChangeShapeType="1"/>
            </p:cNvSpPr>
            <p:nvPr/>
          </p:nvSpPr>
          <p:spPr bwMode="auto">
            <a:xfrm>
              <a:off x="3195" y="978"/>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39" name="Line 60"/>
            <p:cNvSpPr>
              <a:spLocks noChangeShapeType="1"/>
            </p:cNvSpPr>
            <p:nvPr/>
          </p:nvSpPr>
          <p:spPr bwMode="auto">
            <a:xfrm>
              <a:off x="3195" y="729"/>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0" name="Line 61"/>
            <p:cNvSpPr>
              <a:spLocks noChangeShapeType="1"/>
            </p:cNvSpPr>
            <p:nvPr/>
          </p:nvSpPr>
          <p:spPr bwMode="auto">
            <a:xfrm>
              <a:off x="3195" y="1239"/>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1" name="Line 62"/>
            <p:cNvSpPr>
              <a:spLocks noChangeShapeType="1"/>
            </p:cNvSpPr>
            <p:nvPr/>
          </p:nvSpPr>
          <p:spPr bwMode="auto">
            <a:xfrm>
              <a:off x="3197" y="1440"/>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2" name="Line 63"/>
            <p:cNvSpPr>
              <a:spLocks noChangeShapeType="1"/>
            </p:cNvSpPr>
            <p:nvPr/>
          </p:nvSpPr>
          <p:spPr bwMode="auto">
            <a:xfrm>
              <a:off x="3191" y="1632"/>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3" name="Line 64"/>
            <p:cNvSpPr>
              <a:spLocks noChangeShapeType="1"/>
            </p:cNvSpPr>
            <p:nvPr/>
          </p:nvSpPr>
          <p:spPr bwMode="auto">
            <a:xfrm>
              <a:off x="3195" y="1806"/>
              <a:ext cx="106" cy="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46144" name="Line 62"/>
            <p:cNvSpPr>
              <a:spLocks noChangeShapeType="1"/>
            </p:cNvSpPr>
            <p:nvPr/>
          </p:nvSpPr>
          <p:spPr bwMode="auto">
            <a:xfrm>
              <a:off x="3197" y="1500"/>
              <a:ext cx="106" cy="0"/>
            </a:xfrm>
            <a:prstGeom prst="line">
              <a:avLst/>
            </a:prstGeom>
            <a:noFill/>
            <a:ln w="9525">
              <a:solidFill>
                <a:schemeClr val="tx1"/>
              </a:solidFill>
              <a:round/>
              <a:headEnd/>
              <a:tailEnd/>
            </a:ln>
          </p:spPr>
          <p:txBody>
            <a:bodyPr/>
            <a:lstStyle/>
            <a:p>
              <a:pPr>
                <a:defRPr/>
              </a:pPr>
              <a:endParaRPr lang="en-US" dirty="0">
                <a:latin typeface="+mn-lt"/>
              </a:endParaRPr>
            </a:p>
          </p:txBody>
        </p:sp>
      </p:grpSp>
      <p:sp>
        <p:nvSpPr>
          <p:cNvPr id="46132" name="Line 52"/>
          <p:cNvSpPr>
            <a:spLocks noChangeShapeType="1"/>
          </p:cNvSpPr>
          <p:nvPr/>
        </p:nvSpPr>
        <p:spPr bwMode="auto">
          <a:xfrm>
            <a:off x="1066800" y="4729163"/>
            <a:ext cx="3175" cy="742950"/>
          </a:xfrm>
          <a:prstGeom prst="line">
            <a:avLst/>
          </a:prstGeom>
          <a:noFill/>
          <a:ln w="9525">
            <a:solidFill>
              <a:schemeClr val="tx1"/>
            </a:solidFill>
            <a:round/>
            <a:headEnd/>
            <a:tailEnd/>
          </a:ln>
        </p:spPr>
        <p:txBody>
          <a:bodyPr/>
          <a:lstStyle/>
          <a:p>
            <a:pPr>
              <a:defRPr/>
            </a:pPr>
            <a:endParaRPr lang="en-US" dirty="0">
              <a:latin typeface="+mn-lt"/>
            </a:endParaRPr>
          </a:p>
        </p:txBody>
      </p:sp>
      <p:sp>
        <p:nvSpPr>
          <p:cNvPr id="11317" name="Text Box 2"/>
          <p:cNvSpPr txBox="1">
            <a:spLocks noChangeArrowheads="1"/>
          </p:cNvSpPr>
          <p:nvPr/>
        </p:nvSpPr>
        <p:spPr bwMode="auto">
          <a:xfrm>
            <a:off x="5292725" y="930275"/>
            <a:ext cx="3886200" cy="5222875"/>
          </a:xfrm>
          <a:prstGeom prst="rect">
            <a:avLst/>
          </a:prstGeom>
          <a:noFill/>
          <a:ln w="38100">
            <a:noFill/>
            <a:miter lim="800000"/>
            <a:headEnd/>
            <a:tailEnd/>
          </a:ln>
        </p:spPr>
        <p:txBody>
          <a:bodyPr>
            <a:spAutoFit/>
          </a:bodyPr>
          <a:lstStyle/>
          <a:p>
            <a:pPr marL="117475" indent="-117475">
              <a:spcBef>
                <a:spcPts val="0"/>
              </a:spcBef>
              <a:buFontTx/>
              <a:buChar char="•"/>
              <a:defRPr/>
            </a:pPr>
            <a:r>
              <a:rPr lang="en-US" sz="1100" dirty="0">
                <a:latin typeface="+mn-lt"/>
              </a:rPr>
              <a:t>Dual e500 Power Architecture</a:t>
            </a:r>
            <a:r>
              <a:rPr lang="en-US" sz="1100" baseline="30000" dirty="0">
                <a:latin typeface="+mn-lt"/>
              </a:rPr>
              <a:t>®</a:t>
            </a:r>
            <a:r>
              <a:rPr lang="en-US" sz="1100" dirty="0">
                <a:latin typeface="+mn-lt"/>
              </a:rPr>
              <a:t> cores</a:t>
            </a:r>
          </a:p>
          <a:p>
            <a:pPr marL="346075" lvl="1" indent="-117475">
              <a:spcBef>
                <a:spcPts val="0"/>
              </a:spcBef>
              <a:buFontTx/>
              <a:buChar char="•"/>
              <a:defRPr/>
            </a:pPr>
            <a:r>
              <a:rPr lang="en-US" sz="1100" dirty="0">
                <a:latin typeface="+mn-lt"/>
              </a:rPr>
              <a:t>533-800 MHz</a:t>
            </a:r>
          </a:p>
          <a:p>
            <a:pPr marL="339725" lvl="1" indent="-104775">
              <a:spcBef>
                <a:spcPts val="0"/>
              </a:spcBef>
              <a:buClr>
                <a:schemeClr val="tx1"/>
              </a:buClr>
              <a:buFontTx/>
              <a:buChar char="•"/>
              <a:defRPr/>
            </a:pPr>
            <a:r>
              <a:rPr lang="en-US" sz="1100" dirty="0">
                <a:latin typeface="+mn-lt"/>
              </a:rPr>
              <a:t>256KB frontside L2 cache w/ECC, HW cache coherent</a:t>
            </a:r>
          </a:p>
          <a:p>
            <a:pPr marL="339725" lvl="1" indent="-104775">
              <a:spcBef>
                <a:spcPts val="0"/>
              </a:spcBef>
              <a:buClr>
                <a:schemeClr val="tx1"/>
              </a:buClr>
              <a:buFontTx/>
              <a:buChar char="•"/>
              <a:defRPr/>
            </a:pPr>
            <a:r>
              <a:rPr lang="en-US" sz="1100" dirty="0">
                <a:latin typeface="+mn-lt"/>
              </a:rPr>
              <a:t>36-bit physical addressing, DP-FPU</a:t>
            </a:r>
          </a:p>
          <a:p>
            <a:pPr marL="117475" indent="-117475">
              <a:spcBef>
                <a:spcPts val="0"/>
              </a:spcBef>
              <a:buClr>
                <a:schemeClr val="tx1"/>
              </a:buClr>
              <a:buFontTx/>
              <a:buChar char="•"/>
              <a:defRPr/>
            </a:pPr>
            <a:r>
              <a:rPr lang="en-US" sz="1100" dirty="0">
                <a:latin typeface="+mn-lt"/>
              </a:rPr>
              <a:t>System unit</a:t>
            </a:r>
          </a:p>
          <a:p>
            <a:pPr marL="339725" lvl="1" indent="-104775">
              <a:spcBef>
                <a:spcPts val="0"/>
              </a:spcBef>
              <a:buFontTx/>
              <a:buChar char="•"/>
              <a:defRPr/>
            </a:pPr>
            <a:r>
              <a:rPr lang="en-US" sz="1100" dirty="0">
                <a:latin typeface="+mn-lt"/>
                <a:ea typeface="新細明體" charset="-120"/>
              </a:rPr>
              <a:t>32-bit DDR3, 667 MHz data rate w/ECC</a:t>
            </a:r>
            <a:endParaRPr lang="en-US" sz="1100" dirty="0">
              <a:latin typeface="+mn-lt"/>
            </a:endParaRPr>
          </a:p>
          <a:p>
            <a:pPr marL="339725" lvl="1" indent="-104775">
              <a:spcBef>
                <a:spcPts val="0"/>
              </a:spcBef>
              <a:buFontTx/>
              <a:buChar char="•"/>
              <a:defRPr/>
            </a:pPr>
            <a:r>
              <a:rPr lang="en-US" sz="1100" dirty="0">
                <a:latin typeface="+mn-lt"/>
                <a:ea typeface="新細明體" charset="-120"/>
              </a:rPr>
              <a:t>Integrated SEC 3.3 security engine </a:t>
            </a:r>
          </a:p>
          <a:p>
            <a:pPr marL="339725" lvl="1" indent="-104775">
              <a:spcBef>
                <a:spcPts val="0"/>
              </a:spcBef>
              <a:buFontTx/>
              <a:buChar char="•"/>
              <a:defRPr/>
            </a:pPr>
            <a:r>
              <a:rPr lang="en-US" sz="1100" dirty="0">
                <a:latin typeface="+mn-lt"/>
                <a:ea typeface="新細明體" charset="-120"/>
              </a:rPr>
              <a:t>Open-PIC interrupt controller, perf mon, 2x I</a:t>
            </a:r>
            <a:r>
              <a:rPr lang="en-US" sz="1100" baseline="30000" dirty="0">
                <a:latin typeface="+mn-lt"/>
                <a:ea typeface="新細明體" charset="-120"/>
              </a:rPr>
              <a:t>2</a:t>
            </a:r>
            <a:r>
              <a:rPr lang="en-US" sz="1100" dirty="0">
                <a:latin typeface="+mn-lt"/>
                <a:ea typeface="新細明體" charset="-120"/>
              </a:rPr>
              <a:t>C, timers, 16 GPIOs, DUART</a:t>
            </a:r>
          </a:p>
          <a:p>
            <a:pPr marL="339725" lvl="1" indent="-104775">
              <a:spcBef>
                <a:spcPts val="0"/>
              </a:spcBef>
              <a:buFontTx/>
              <a:buChar char="•"/>
              <a:defRPr/>
            </a:pPr>
            <a:r>
              <a:rPr lang="en-US" sz="1100" dirty="0">
                <a:latin typeface="+mn-lt"/>
                <a:ea typeface="新細明體" charset="-120"/>
              </a:rPr>
              <a:t>16-bit enhanced local bus supports booting from NAND Flash</a:t>
            </a:r>
          </a:p>
          <a:p>
            <a:pPr marL="339725" lvl="1" indent="-104775">
              <a:spcBef>
                <a:spcPts val="0"/>
              </a:spcBef>
              <a:buFontTx/>
              <a:buChar char="•"/>
              <a:defRPr/>
            </a:pPr>
            <a:r>
              <a:rPr lang="en-US" sz="1100" dirty="0">
                <a:latin typeface="+mn-lt"/>
              </a:rPr>
              <a:t>USB 2.0 controllers host/device support</a:t>
            </a:r>
          </a:p>
          <a:p>
            <a:pPr marL="339725" lvl="1" indent="-104775">
              <a:spcBef>
                <a:spcPts val="0"/>
              </a:spcBef>
              <a:buFontTx/>
              <a:buChar char="•"/>
              <a:defRPr/>
            </a:pPr>
            <a:r>
              <a:rPr lang="en-US" sz="1100" dirty="0">
                <a:latin typeface="+mn-lt"/>
              </a:rPr>
              <a:t>SPI controller supporting booting from SPI serial Flash</a:t>
            </a:r>
          </a:p>
          <a:p>
            <a:pPr marL="339725" lvl="1" indent="-104775">
              <a:spcBef>
                <a:spcPts val="0"/>
              </a:spcBef>
              <a:buFontTx/>
              <a:buChar char="•"/>
              <a:defRPr/>
            </a:pPr>
            <a:r>
              <a:rPr lang="en-US" sz="1100" dirty="0">
                <a:latin typeface="+mn-lt"/>
              </a:rPr>
              <a:t>SD/MMC card controller supporting booting from Flash cards</a:t>
            </a:r>
          </a:p>
          <a:p>
            <a:pPr marL="339725" lvl="1" indent="-104775">
              <a:spcBef>
                <a:spcPts val="0"/>
              </a:spcBef>
              <a:buFontTx/>
              <a:buChar char="•"/>
              <a:defRPr/>
            </a:pPr>
            <a:r>
              <a:rPr lang="en-US" sz="1100" dirty="0">
                <a:latin typeface="+mn-lt"/>
              </a:rPr>
              <a:t>Three 10/100/1000 Ethernet controllers (VeTSEC) w/ Jumbo frame support, SGMII interface</a:t>
            </a:r>
          </a:p>
          <a:p>
            <a:pPr marL="457200" lvl="2">
              <a:spcBef>
                <a:spcPts val="0"/>
              </a:spcBef>
              <a:buFontTx/>
              <a:buChar char="•"/>
              <a:defRPr/>
            </a:pPr>
            <a:r>
              <a:rPr lang="en-US" sz="1100" dirty="0">
                <a:latin typeface="+mn-lt"/>
              </a:rPr>
              <a:t> IEEE</a:t>
            </a:r>
            <a:r>
              <a:rPr lang="en-US" sz="1100" baseline="30000" dirty="0"/>
              <a:t>® </a:t>
            </a:r>
            <a:r>
              <a:rPr lang="en-US" sz="1100" dirty="0">
                <a:latin typeface="+mn-lt"/>
              </a:rPr>
              <a:t>1588 v2 support</a:t>
            </a:r>
          </a:p>
          <a:p>
            <a:pPr marL="339725" lvl="1" indent="-104775">
              <a:spcBef>
                <a:spcPts val="0"/>
              </a:spcBef>
              <a:buFontTx/>
              <a:buChar char="•"/>
              <a:defRPr/>
            </a:pPr>
            <a:r>
              <a:rPr lang="en-US" sz="1100" dirty="0">
                <a:latin typeface="+mn-lt"/>
              </a:rPr>
              <a:t>QUICC Engine for protocol offload and legacy interfaces</a:t>
            </a:r>
          </a:p>
          <a:p>
            <a:pPr marL="457200" lvl="2">
              <a:spcBef>
                <a:spcPts val="0"/>
              </a:spcBef>
              <a:buFontTx/>
              <a:buChar char="•"/>
              <a:defRPr/>
            </a:pPr>
            <a:r>
              <a:rPr lang="en-US" sz="1100" dirty="0">
                <a:latin typeface="+mn-lt"/>
              </a:rPr>
              <a:t> TDM interfaces with HDLC support</a:t>
            </a:r>
          </a:p>
          <a:p>
            <a:pPr marL="457200" lvl="2">
              <a:spcBef>
                <a:spcPts val="0"/>
              </a:spcBef>
              <a:buFontTx/>
              <a:buChar char="•"/>
              <a:defRPr/>
            </a:pPr>
            <a:r>
              <a:rPr lang="en-US" sz="1100" dirty="0">
                <a:latin typeface="+mn-lt"/>
              </a:rPr>
              <a:t> UTOPIA-L2 interface for ATM support</a:t>
            </a:r>
          </a:p>
          <a:p>
            <a:pPr marL="339725" lvl="1" indent="-104775">
              <a:spcBef>
                <a:spcPts val="0"/>
              </a:spcBef>
              <a:buFontTx/>
              <a:buChar char="•"/>
              <a:defRPr/>
            </a:pPr>
            <a:r>
              <a:rPr lang="en-US" sz="1100" dirty="0">
                <a:latin typeface="+mn-lt"/>
              </a:rPr>
              <a:t>Two PCI Express</a:t>
            </a:r>
            <a:r>
              <a:rPr lang="en-US" sz="1100" baseline="30000" dirty="0">
                <a:latin typeface="+mn-lt"/>
              </a:rPr>
              <a:t>®</a:t>
            </a:r>
            <a:r>
              <a:rPr lang="en-US" sz="1100" dirty="0">
                <a:latin typeface="+mn-lt"/>
              </a:rPr>
              <a:t> 1.0a controllers operating up to </a:t>
            </a:r>
            <a:br>
              <a:rPr lang="en-US" sz="1100" dirty="0">
                <a:latin typeface="+mn-lt"/>
              </a:rPr>
            </a:br>
            <a:r>
              <a:rPr lang="en-US" sz="1100" dirty="0">
                <a:latin typeface="+mn-lt"/>
              </a:rPr>
              <a:t>2.5 Gbps</a:t>
            </a:r>
          </a:p>
          <a:p>
            <a:pPr marL="339725" lvl="1" indent="-104775">
              <a:spcBef>
                <a:spcPts val="0"/>
              </a:spcBef>
              <a:buFontTx/>
              <a:buChar char="•"/>
              <a:defRPr/>
            </a:pPr>
            <a:r>
              <a:rPr lang="en-US" sz="1100" dirty="0">
                <a:latin typeface="+mn-lt"/>
              </a:rPr>
              <a:t>Power management</a:t>
            </a:r>
          </a:p>
          <a:p>
            <a:pPr marL="117475" indent="-117475">
              <a:spcBef>
                <a:spcPts val="0"/>
              </a:spcBef>
              <a:buFontTx/>
              <a:buChar char="•"/>
              <a:defRPr/>
            </a:pPr>
            <a:r>
              <a:rPr lang="en-GB" sz="1100" dirty="0">
                <a:latin typeface="+mn-lt"/>
              </a:rPr>
              <a:t>Process and package</a:t>
            </a:r>
          </a:p>
          <a:p>
            <a:pPr marL="339725" lvl="1" indent="-104775">
              <a:spcBef>
                <a:spcPts val="0"/>
              </a:spcBef>
              <a:buFontTx/>
              <a:buChar char="•"/>
              <a:defRPr/>
            </a:pPr>
            <a:r>
              <a:rPr lang="en-GB" sz="1100" dirty="0">
                <a:latin typeface="+mn-lt"/>
              </a:rPr>
              <a:t>45nm SOI, 0.95V+/-50mV, -40C to 125C Tj</a:t>
            </a:r>
          </a:p>
          <a:p>
            <a:pPr marL="574675" lvl="1" indent="-117475">
              <a:spcBef>
                <a:spcPct val="20000"/>
              </a:spcBef>
              <a:buFontTx/>
              <a:buChar char="•"/>
              <a:defRPr/>
            </a:pPr>
            <a:r>
              <a:rPr lang="en-US" sz="1200" dirty="0"/>
              <a:t>561-pin TePBGA-1, 23 mm x 23 mm</a:t>
            </a:r>
          </a:p>
          <a:p>
            <a:pPr marL="117475" indent="-117475">
              <a:spcBef>
                <a:spcPts val="0"/>
              </a:spcBef>
              <a:buFontTx/>
              <a:buChar char="•"/>
              <a:defRPr/>
            </a:pPr>
            <a:r>
              <a:rPr lang="en-US" sz="1100" dirty="0">
                <a:latin typeface="+mn-lt"/>
              </a:rPr>
              <a:t>&lt;4W max for 667 MHz</a:t>
            </a:r>
          </a:p>
        </p:txBody>
      </p:sp>
      <p:sp>
        <p:nvSpPr>
          <p:cNvPr id="46134" name="Rectangle 73"/>
          <p:cNvSpPr>
            <a:spLocks noChangeArrowheads="1"/>
          </p:cNvSpPr>
          <p:nvPr/>
        </p:nvSpPr>
        <p:spPr bwMode="auto">
          <a:xfrm>
            <a:off x="2895600" y="1320800"/>
            <a:ext cx="914400" cy="1408113"/>
          </a:xfrm>
          <a:prstGeom prst="rect">
            <a:avLst/>
          </a:prstGeom>
          <a:noFill/>
          <a:ln w="3175" algn="ctr">
            <a:solidFill>
              <a:schemeClr val="tx1"/>
            </a:solidFill>
            <a:prstDash val="lgDash"/>
            <a:miter lim="800000"/>
            <a:headEnd/>
            <a:tailEnd/>
          </a:ln>
        </p:spPr>
        <p:txBody>
          <a:bodyPr wrap="none" lIns="88900" tIns="44450" rIns="88900" bIns="44450" anchor="ctr"/>
          <a:lstStyle/>
          <a:p>
            <a:pPr>
              <a:defRPr/>
            </a:pPr>
            <a:endParaRPr lang="en-US" dirty="0">
              <a:latin typeface="+mn-lt"/>
            </a:endParaRPr>
          </a:p>
        </p:txBody>
      </p:sp>
      <p:sp>
        <p:nvSpPr>
          <p:cNvPr id="46135" name="Text Box 74"/>
          <p:cNvSpPr txBox="1">
            <a:spLocks noChangeArrowheads="1"/>
          </p:cNvSpPr>
          <p:nvPr/>
        </p:nvSpPr>
        <p:spPr bwMode="auto">
          <a:xfrm>
            <a:off x="2882900" y="1320800"/>
            <a:ext cx="884238" cy="227013"/>
          </a:xfrm>
          <a:prstGeom prst="rect">
            <a:avLst/>
          </a:prstGeom>
          <a:noFill/>
          <a:ln w="3175" algn="ctr">
            <a:noFill/>
            <a:miter lim="800000"/>
            <a:headEnd/>
            <a:tailEnd/>
          </a:ln>
        </p:spPr>
        <p:txBody>
          <a:bodyPr wrap="none" lIns="88900" tIns="44450" rIns="88900" bIns="44450">
            <a:spAutoFit/>
          </a:bodyPr>
          <a:lstStyle/>
          <a:p>
            <a:pPr defTabSz="882650">
              <a:defRPr/>
            </a:pPr>
            <a:r>
              <a:rPr lang="en-US" sz="900" dirty="0">
                <a:latin typeface="+mn-lt"/>
              </a:rPr>
              <a:t>Not on P1016</a:t>
            </a:r>
          </a:p>
        </p:txBody>
      </p:sp>
    </p:spTree>
    <p:extLst>
      <p:ext uri="{BB962C8B-B14F-4D97-AF65-F5344CB8AC3E}">
        <p14:creationId xmlns:p14="http://schemas.microsoft.com/office/powerpoint/2010/main" xmlns="" val="2982446356"/>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1 - Discussion</a:t>
            </a:r>
            <a:endParaRPr lang="en-US" dirty="0"/>
          </a:p>
        </p:txBody>
      </p:sp>
      <p:sp>
        <p:nvSpPr>
          <p:cNvPr id="3" name="Content Placeholder 2"/>
          <p:cNvSpPr>
            <a:spLocks noGrp="1"/>
          </p:cNvSpPr>
          <p:nvPr>
            <p:ph type="body" sz="quarter" idx="10"/>
          </p:nvPr>
        </p:nvSpPr>
        <p:spPr>
          <a:xfrm>
            <a:off x="533399" y="1076437"/>
            <a:ext cx="8277225" cy="4340599"/>
          </a:xfrm>
        </p:spPr>
        <p:txBody>
          <a:bodyPr>
            <a:normAutofit/>
          </a:bodyPr>
          <a:lstStyle/>
          <a:p>
            <a:pPr>
              <a:spcBef>
                <a:spcPts val="1200"/>
              </a:spcBef>
            </a:pPr>
            <a:r>
              <a:rPr lang="en-US" dirty="0" smtClean="0"/>
              <a:t>Each chunk of work is independent of any other, so this example is embarrassingly parallel</a:t>
            </a:r>
          </a:p>
          <a:p>
            <a:pPr>
              <a:spcBef>
                <a:spcPts val="1200"/>
              </a:spcBef>
            </a:pPr>
            <a:r>
              <a:rPr lang="en-US" dirty="0" smtClean="0"/>
              <a:t>There are reusable techniques here:</a:t>
            </a:r>
          </a:p>
          <a:p>
            <a:pPr lvl="1">
              <a:spcBef>
                <a:spcPts val="1200"/>
              </a:spcBef>
            </a:pPr>
            <a:r>
              <a:rPr lang="en-US" dirty="0" smtClean="0"/>
              <a:t>Function wrapper for required thread signature</a:t>
            </a:r>
          </a:p>
          <a:p>
            <a:pPr lvl="1">
              <a:spcBef>
                <a:spcPts val="1200"/>
              </a:spcBef>
            </a:pPr>
            <a:r>
              <a:rPr lang="en-US" dirty="0" smtClean="0"/>
              <a:t>Chunking of work items to match # threads</a:t>
            </a:r>
          </a:p>
          <a:p>
            <a:pPr lvl="1">
              <a:spcBef>
                <a:spcPts val="1200"/>
              </a:spcBef>
            </a:pPr>
            <a:r>
              <a:rPr lang="en-US" dirty="0" smtClean="0"/>
              <a:t>Dynamic thread storage allocation for scalability</a:t>
            </a:r>
          </a:p>
          <a:p>
            <a:pPr>
              <a:spcBef>
                <a:spcPts val="1200"/>
              </a:spcBef>
            </a:pPr>
            <a:r>
              <a:rPr lang="en-US" dirty="0" smtClean="0"/>
              <a:t>Increasing # threads provides no benefit and eventually </a:t>
            </a:r>
            <a:r>
              <a:rPr lang="en-US" dirty="0" err="1" smtClean="0"/>
              <a:t>segfaults</a:t>
            </a:r>
            <a:endParaRPr lang="en-US" dirty="0" smtClean="0"/>
          </a:p>
        </p:txBody>
      </p:sp>
      <p:pic>
        <p:nvPicPr>
          <p:cNvPr id="2355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77387" y="4756088"/>
            <a:ext cx="6215726" cy="12887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57461184"/>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2: Exploration and Verification</a:t>
            </a:r>
          </a:p>
        </p:txBody>
      </p:sp>
    </p:spTree>
    <p:extLst>
      <p:ext uri="{BB962C8B-B14F-4D97-AF65-F5344CB8AC3E}">
        <p14:creationId xmlns:p14="http://schemas.microsoft.com/office/powerpoint/2010/main" xmlns="" val="150076401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38"/>
          <p:cNvSpPr>
            <a:spLocks noGrp="1"/>
          </p:cNvSpPr>
          <p:nvPr>
            <p:ph type="title"/>
          </p:nvPr>
        </p:nvSpPr>
        <p:spPr/>
        <p:txBody>
          <a:bodyPr/>
          <a:lstStyle/>
          <a:p>
            <a:pPr eaLnBrk="1" hangingPunct="1">
              <a:defRPr/>
            </a:pPr>
            <a:r>
              <a:rPr smtClean="0"/>
              <a:t>Energy Savings on Multicore</a:t>
            </a:r>
            <a:endParaRPr dirty="0"/>
          </a:p>
        </p:txBody>
      </p:sp>
      <p:sp>
        <p:nvSpPr>
          <p:cNvPr id="19459" name="Text Box 14"/>
          <p:cNvSpPr txBox="1">
            <a:spLocks noChangeArrowheads="1"/>
          </p:cNvSpPr>
          <p:nvPr/>
        </p:nvSpPr>
        <p:spPr bwMode="auto">
          <a:xfrm>
            <a:off x="534988" y="927100"/>
            <a:ext cx="5478462" cy="354013"/>
          </a:xfrm>
          <a:prstGeom prst="rect">
            <a:avLst/>
          </a:prstGeom>
          <a:noFill/>
          <a:ln w="9525">
            <a:noFill/>
            <a:miter lim="800000"/>
            <a:headEnd/>
            <a:tailEnd/>
          </a:ln>
        </p:spPr>
        <p:txBody>
          <a:bodyPr wrap="none">
            <a:spAutoFit/>
          </a:bodyPr>
          <a:lstStyle/>
          <a:p>
            <a:r>
              <a:rPr lang="en-US" sz="1700" b="1" dirty="0">
                <a:solidFill>
                  <a:schemeClr val="accent2"/>
                </a:solidFill>
                <a:cs typeface="Arial" pitchFamily="34" charset="0"/>
              </a:rPr>
              <a:t>Multicore achieves substantial power improvement</a:t>
            </a:r>
          </a:p>
        </p:txBody>
      </p:sp>
      <p:grpSp>
        <p:nvGrpSpPr>
          <p:cNvPr id="2" name="Group 43"/>
          <p:cNvGrpSpPr>
            <a:grpSpLocks/>
          </p:cNvGrpSpPr>
          <p:nvPr/>
        </p:nvGrpSpPr>
        <p:grpSpPr bwMode="auto">
          <a:xfrm>
            <a:off x="960438" y="2927350"/>
            <a:ext cx="7877175" cy="819150"/>
            <a:chOff x="924298" y="1747652"/>
            <a:chExt cx="7877052" cy="819398"/>
          </a:xfrm>
        </p:grpSpPr>
        <p:sp>
          <p:nvSpPr>
            <p:cNvPr id="43" name="Equal 42"/>
            <p:cNvSpPr/>
            <p:nvPr/>
          </p:nvSpPr>
          <p:spPr>
            <a:xfrm>
              <a:off x="2283177" y="1979497"/>
              <a:ext cx="593716" cy="355708"/>
            </a:xfrm>
            <a:prstGeom prst="mathEqual">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1"/>
                </a:solidFill>
              </a:endParaRPr>
            </a:p>
          </p:txBody>
        </p:sp>
        <p:grpSp>
          <p:nvGrpSpPr>
            <p:cNvPr id="3" name="Group 15"/>
            <p:cNvGrpSpPr>
              <a:grpSpLocks/>
            </p:cNvGrpSpPr>
            <p:nvPr/>
          </p:nvGrpSpPr>
          <p:grpSpPr bwMode="auto">
            <a:xfrm>
              <a:off x="4622666" y="1747652"/>
              <a:ext cx="1116279" cy="819398"/>
              <a:chOff x="3501243" y="4332514"/>
              <a:chExt cx="1116279" cy="819398"/>
            </a:xfrm>
          </p:grpSpPr>
          <p:sp>
            <p:nvSpPr>
              <p:cNvPr id="65" name="Pie 64"/>
              <p:cNvSpPr/>
              <p:nvPr/>
            </p:nvSpPr>
            <p:spPr>
              <a:xfrm>
                <a:off x="3501692" y="4332514"/>
                <a:ext cx="1092183" cy="819398"/>
              </a:xfrm>
              <a:prstGeom prst="pie">
                <a:avLst>
                  <a:gd name="adj1" fmla="val 5379039"/>
                  <a:gd name="adj2" fmla="val 1620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sp>
            <p:nvSpPr>
              <p:cNvPr id="66" name="Pie 65"/>
              <p:cNvSpPr/>
              <p:nvPr/>
            </p:nvSpPr>
            <p:spPr>
              <a:xfrm flipH="1">
                <a:off x="3525504" y="4332514"/>
                <a:ext cx="1092183" cy="819398"/>
              </a:xfrm>
              <a:prstGeom prst="pie">
                <a:avLst>
                  <a:gd name="adj1" fmla="val 5379039"/>
                  <a:gd name="adj2" fmla="val 16200000"/>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dirty="0">
                  <a:solidFill>
                    <a:schemeClr val="bg1"/>
                  </a:solidFill>
                </a:endParaRPr>
              </a:p>
            </p:txBody>
          </p:sp>
        </p:grpSp>
        <p:grpSp>
          <p:nvGrpSpPr>
            <p:cNvPr id="4" name="Group 16"/>
            <p:cNvGrpSpPr>
              <a:grpSpLocks/>
            </p:cNvGrpSpPr>
            <p:nvPr/>
          </p:nvGrpSpPr>
          <p:grpSpPr bwMode="auto">
            <a:xfrm>
              <a:off x="6127265" y="1747652"/>
              <a:ext cx="1116279" cy="819398"/>
              <a:chOff x="3501243" y="4332514"/>
              <a:chExt cx="1116279" cy="819398"/>
            </a:xfrm>
          </p:grpSpPr>
          <p:sp>
            <p:nvSpPr>
              <p:cNvPr id="63" name="Pie 62"/>
              <p:cNvSpPr/>
              <p:nvPr/>
            </p:nvSpPr>
            <p:spPr>
              <a:xfrm>
                <a:off x="3502020" y="4332514"/>
                <a:ext cx="1092183" cy="819398"/>
              </a:xfrm>
              <a:prstGeom prst="pie">
                <a:avLst>
                  <a:gd name="adj1" fmla="val 5379039"/>
                  <a:gd name="adj2" fmla="val 1620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sp>
            <p:nvSpPr>
              <p:cNvPr id="64" name="Pie 63"/>
              <p:cNvSpPr/>
              <p:nvPr/>
            </p:nvSpPr>
            <p:spPr>
              <a:xfrm flipH="1">
                <a:off x="3525832" y="4332514"/>
                <a:ext cx="1092183" cy="819398"/>
              </a:xfrm>
              <a:prstGeom prst="pie">
                <a:avLst>
                  <a:gd name="adj1" fmla="val 5379039"/>
                  <a:gd name="adj2" fmla="val 16200000"/>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dirty="0">
                  <a:solidFill>
                    <a:schemeClr val="bg1"/>
                  </a:solidFill>
                </a:endParaRPr>
              </a:p>
            </p:txBody>
          </p:sp>
        </p:grpSp>
        <p:grpSp>
          <p:nvGrpSpPr>
            <p:cNvPr id="5" name="Group 19"/>
            <p:cNvGrpSpPr>
              <a:grpSpLocks/>
            </p:cNvGrpSpPr>
            <p:nvPr/>
          </p:nvGrpSpPr>
          <p:grpSpPr bwMode="auto">
            <a:xfrm>
              <a:off x="7631865" y="1747652"/>
              <a:ext cx="1116279" cy="819398"/>
              <a:chOff x="3501243" y="4332514"/>
              <a:chExt cx="1116279" cy="819398"/>
            </a:xfrm>
          </p:grpSpPr>
          <p:sp>
            <p:nvSpPr>
              <p:cNvPr id="61" name="Pie 60"/>
              <p:cNvSpPr/>
              <p:nvPr/>
            </p:nvSpPr>
            <p:spPr>
              <a:xfrm>
                <a:off x="3500758" y="4332514"/>
                <a:ext cx="1092183" cy="819398"/>
              </a:xfrm>
              <a:prstGeom prst="pie">
                <a:avLst>
                  <a:gd name="adj1" fmla="val 5379039"/>
                  <a:gd name="adj2" fmla="val 1620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sp>
            <p:nvSpPr>
              <p:cNvPr id="62" name="Pie 61"/>
              <p:cNvSpPr/>
              <p:nvPr/>
            </p:nvSpPr>
            <p:spPr>
              <a:xfrm flipH="1">
                <a:off x="3524571" y="4332514"/>
                <a:ext cx="1092183" cy="819398"/>
              </a:xfrm>
              <a:prstGeom prst="pie">
                <a:avLst>
                  <a:gd name="adj1" fmla="val 5379039"/>
                  <a:gd name="adj2" fmla="val 16200000"/>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dirty="0">
                  <a:solidFill>
                    <a:schemeClr val="bg1"/>
                  </a:solidFill>
                </a:endParaRPr>
              </a:p>
            </p:txBody>
          </p:sp>
        </p:grpSp>
        <p:grpSp>
          <p:nvGrpSpPr>
            <p:cNvPr id="6" name="Group 22"/>
            <p:cNvGrpSpPr>
              <a:grpSpLocks/>
            </p:cNvGrpSpPr>
            <p:nvPr/>
          </p:nvGrpSpPr>
          <p:grpSpPr bwMode="auto">
            <a:xfrm>
              <a:off x="3118067" y="1747652"/>
              <a:ext cx="1116279" cy="819398"/>
              <a:chOff x="3501243" y="4332514"/>
              <a:chExt cx="1116279" cy="819398"/>
            </a:xfrm>
          </p:grpSpPr>
          <p:sp>
            <p:nvSpPr>
              <p:cNvPr id="59" name="Pie 58"/>
              <p:cNvSpPr/>
              <p:nvPr/>
            </p:nvSpPr>
            <p:spPr>
              <a:xfrm>
                <a:off x="3501365" y="4332514"/>
                <a:ext cx="1092183" cy="819398"/>
              </a:xfrm>
              <a:prstGeom prst="pie">
                <a:avLst>
                  <a:gd name="adj1" fmla="val 5379039"/>
                  <a:gd name="adj2" fmla="val 1620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sp>
            <p:nvSpPr>
              <p:cNvPr id="60" name="Pie 59"/>
              <p:cNvSpPr/>
              <p:nvPr/>
            </p:nvSpPr>
            <p:spPr>
              <a:xfrm flipH="1">
                <a:off x="3525177" y="4332514"/>
                <a:ext cx="1092183" cy="819398"/>
              </a:xfrm>
              <a:prstGeom prst="pie">
                <a:avLst>
                  <a:gd name="adj1" fmla="val 5379039"/>
                  <a:gd name="adj2" fmla="val 16200000"/>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dirty="0">
                  <a:solidFill>
                    <a:schemeClr val="bg1"/>
                  </a:solidFill>
                </a:endParaRPr>
              </a:p>
            </p:txBody>
          </p:sp>
        </p:grpSp>
        <p:grpSp>
          <p:nvGrpSpPr>
            <p:cNvPr id="7" name="Group 31"/>
            <p:cNvGrpSpPr>
              <a:grpSpLocks/>
            </p:cNvGrpSpPr>
            <p:nvPr/>
          </p:nvGrpSpPr>
          <p:grpSpPr bwMode="auto">
            <a:xfrm>
              <a:off x="924298" y="1747652"/>
              <a:ext cx="1116279" cy="819398"/>
              <a:chOff x="924298" y="1747652"/>
              <a:chExt cx="1116279" cy="819398"/>
            </a:xfrm>
          </p:grpSpPr>
          <p:sp>
            <p:nvSpPr>
              <p:cNvPr id="57" name="Pie 56"/>
              <p:cNvSpPr/>
              <p:nvPr/>
            </p:nvSpPr>
            <p:spPr>
              <a:xfrm>
                <a:off x="924298" y="1747652"/>
                <a:ext cx="1092183" cy="819398"/>
              </a:xfrm>
              <a:prstGeom prst="pie">
                <a:avLst>
                  <a:gd name="adj1" fmla="val 5379039"/>
                  <a:gd name="adj2" fmla="val 1620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sp>
            <p:nvSpPr>
              <p:cNvPr id="58" name="Pie 57"/>
              <p:cNvSpPr/>
              <p:nvPr/>
            </p:nvSpPr>
            <p:spPr>
              <a:xfrm flipH="1">
                <a:off x="948110" y="1747652"/>
                <a:ext cx="1092183" cy="819398"/>
              </a:xfrm>
              <a:prstGeom prst="pie">
                <a:avLst>
                  <a:gd name="adj1" fmla="val 5379039"/>
                  <a:gd name="adj2" fmla="val 16200000"/>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dirty="0">
                  <a:solidFill>
                    <a:schemeClr val="bg1"/>
                  </a:solidFill>
                </a:endParaRPr>
              </a:p>
            </p:txBody>
          </p:sp>
        </p:grpSp>
        <p:sp>
          <p:nvSpPr>
            <p:cNvPr id="49" name="Plus 48"/>
            <p:cNvSpPr/>
            <p:nvPr/>
          </p:nvSpPr>
          <p:spPr>
            <a:xfrm>
              <a:off x="4286570" y="1995377"/>
              <a:ext cx="284158" cy="284249"/>
            </a:xfrm>
            <a:prstGeom prst="mathPlus">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1"/>
                </a:solidFill>
              </a:endParaRPr>
            </a:p>
          </p:txBody>
        </p:sp>
        <p:sp>
          <p:nvSpPr>
            <p:cNvPr id="50" name="Plus 49"/>
            <p:cNvSpPr/>
            <p:nvPr/>
          </p:nvSpPr>
          <p:spPr>
            <a:xfrm>
              <a:off x="5789909" y="1993789"/>
              <a:ext cx="285746" cy="284248"/>
            </a:xfrm>
            <a:prstGeom prst="mathPlus">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1"/>
                </a:solidFill>
              </a:endParaRPr>
            </a:p>
          </p:txBody>
        </p:sp>
        <p:sp>
          <p:nvSpPr>
            <p:cNvPr id="51" name="Plus 50"/>
            <p:cNvSpPr/>
            <p:nvPr/>
          </p:nvSpPr>
          <p:spPr>
            <a:xfrm>
              <a:off x="7294836" y="1993789"/>
              <a:ext cx="285746" cy="284248"/>
            </a:xfrm>
            <a:prstGeom prst="mathPlus">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1"/>
                </a:solidFill>
              </a:endParaRPr>
            </a:p>
          </p:txBody>
        </p:sp>
        <p:sp>
          <p:nvSpPr>
            <p:cNvPr id="19476" name="TextBox 51"/>
            <p:cNvSpPr txBox="1">
              <a:spLocks noChangeArrowheads="1"/>
            </p:cNvSpPr>
            <p:nvPr/>
          </p:nvSpPr>
          <p:spPr bwMode="auto">
            <a:xfrm>
              <a:off x="1443874" y="1835074"/>
              <a:ext cx="663751" cy="523220"/>
            </a:xfrm>
            <a:prstGeom prst="rect">
              <a:avLst/>
            </a:prstGeom>
            <a:noFill/>
            <a:ln w="9525">
              <a:noFill/>
              <a:miter lim="800000"/>
              <a:headEnd/>
              <a:tailEnd/>
            </a:ln>
          </p:spPr>
          <p:txBody>
            <a:bodyPr wrap="none">
              <a:spAutoFit/>
            </a:bodyPr>
            <a:lstStyle/>
            <a:p>
              <a:pPr algn="ctr"/>
              <a:r>
                <a:rPr lang="en-US" sz="1400" b="1" dirty="0"/>
                <a:t>8</a:t>
              </a:r>
            </a:p>
            <a:p>
              <a:pPr algn="ctr"/>
              <a:r>
                <a:rPr lang="en-US" sz="1400" b="1" dirty="0"/>
                <a:t>cores</a:t>
              </a:r>
            </a:p>
          </p:txBody>
        </p:sp>
        <p:sp>
          <p:nvSpPr>
            <p:cNvPr id="19477" name="TextBox 52"/>
            <p:cNvSpPr txBox="1">
              <a:spLocks noChangeArrowheads="1"/>
            </p:cNvSpPr>
            <p:nvPr/>
          </p:nvSpPr>
          <p:spPr bwMode="auto">
            <a:xfrm>
              <a:off x="3615080" y="1835074"/>
              <a:ext cx="663751" cy="523220"/>
            </a:xfrm>
            <a:prstGeom prst="rect">
              <a:avLst/>
            </a:prstGeom>
            <a:noFill/>
            <a:ln w="9525">
              <a:noFill/>
              <a:miter lim="800000"/>
              <a:headEnd/>
              <a:tailEnd/>
            </a:ln>
          </p:spPr>
          <p:txBody>
            <a:bodyPr wrap="none">
              <a:spAutoFit/>
            </a:bodyPr>
            <a:lstStyle/>
            <a:p>
              <a:pPr algn="ctr"/>
              <a:r>
                <a:rPr lang="en-US" sz="1400" b="1" dirty="0"/>
                <a:t>2</a:t>
              </a:r>
            </a:p>
            <a:p>
              <a:pPr algn="ctr"/>
              <a:r>
                <a:rPr lang="en-US" sz="1400" b="1" dirty="0"/>
                <a:t>cores</a:t>
              </a:r>
            </a:p>
          </p:txBody>
        </p:sp>
        <p:sp>
          <p:nvSpPr>
            <p:cNvPr id="19478" name="TextBox 53"/>
            <p:cNvSpPr txBox="1">
              <a:spLocks noChangeArrowheads="1"/>
            </p:cNvSpPr>
            <p:nvPr/>
          </p:nvSpPr>
          <p:spPr bwMode="auto">
            <a:xfrm>
              <a:off x="5121266" y="1835074"/>
              <a:ext cx="663751" cy="523220"/>
            </a:xfrm>
            <a:prstGeom prst="rect">
              <a:avLst/>
            </a:prstGeom>
            <a:noFill/>
            <a:ln w="9525">
              <a:noFill/>
              <a:miter lim="800000"/>
              <a:headEnd/>
              <a:tailEnd/>
            </a:ln>
          </p:spPr>
          <p:txBody>
            <a:bodyPr wrap="none">
              <a:spAutoFit/>
            </a:bodyPr>
            <a:lstStyle/>
            <a:p>
              <a:pPr algn="ctr"/>
              <a:r>
                <a:rPr lang="en-US" sz="1400" b="1" dirty="0"/>
                <a:t>2</a:t>
              </a:r>
            </a:p>
            <a:p>
              <a:pPr algn="ctr"/>
              <a:r>
                <a:rPr lang="en-US" sz="1400" b="1" dirty="0"/>
                <a:t>cores</a:t>
              </a:r>
            </a:p>
          </p:txBody>
        </p:sp>
        <p:sp>
          <p:nvSpPr>
            <p:cNvPr id="19479" name="TextBox 54"/>
            <p:cNvSpPr txBox="1">
              <a:spLocks noChangeArrowheads="1"/>
            </p:cNvSpPr>
            <p:nvPr/>
          </p:nvSpPr>
          <p:spPr bwMode="auto">
            <a:xfrm>
              <a:off x="6629432" y="1835074"/>
              <a:ext cx="663751" cy="523220"/>
            </a:xfrm>
            <a:prstGeom prst="rect">
              <a:avLst/>
            </a:prstGeom>
            <a:noFill/>
            <a:ln w="9525">
              <a:noFill/>
              <a:miter lim="800000"/>
              <a:headEnd/>
              <a:tailEnd/>
            </a:ln>
          </p:spPr>
          <p:txBody>
            <a:bodyPr wrap="none">
              <a:spAutoFit/>
            </a:bodyPr>
            <a:lstStyle/>
            <a:p>
              <a:pPr algn="ctr"/>
              <a:r>
                <a:rPr lang="en-US" sz="1400" b="1" dirty="0"/>
                <a:t>2</a:t>
              </a:r>
            </a:p>
            <a:p>
              <a:pPr algn="ctr"/>
              <a:r>
                <a:rPr lang="en-US" sz="1400" b="1" dirty="0"/>
                <a:t>cores</a:t>
              </a:r>
            </a:p>
          </p:txBody>
        </p:sp>
        <p:sp>
          <p:nvSpPr>
            <p:cNvPr id="19480" name="TextBox 55"/>
            <p:cNvSpPr txBox="1">
              <a:spLocks noChangeArrowheads="1"/>
            </p:cNvSpPr>
            <p:nvPr/>
          </p:nvSpPr>
          <p:spPr bwMode="auto">
            <a:xfrm>
              <a:off x="8137599" y="1835074"/>
              <a:ext cx="663751" cy="523220"/>
            </a:xfrm>
            <a:prstGeom prst="rect">
              <a:avLst/>
            </a:prstGeom>
            <a:noFill/>
            <a:ln w="9525">
              <a:noFill/>
              <a:miter lim="800000"/>
              <a:headEnd/>
              <a:tailEnd/>
            </a:ln>
          </p:spPr>
          <p:txBody>
            <a:bodyPr wrap="none">
              <a:spAutoFit/>
            </a:bodyPr>
            <a:lstStyle/>
            <a:p>
              <a:pPr algn="ctr"/>
              <a:r>
                <a:rPr lang="en-US" sz="1400" b="1" dirty="0"/>
                <a:t>2</a:t>
              </a:r>
            </a:p>
            <a:p>
              <a:pPr algn="ctr"/>
              <a:r>
                <a:rPr lang="en-US" sz="1400" b="1" dirty="0"/>
                <a:t>cores</a:t>
              </a:r>
            </a:p>
          </p:txBody>
        </p:sp>
      </p:grpSp>
      <p:sp>
        <p:nvSpPr>
          <p:cNvPr id="67" name="Rounded Rectangular Callout 66"/>
          <p:cNvSpPr/>
          <p:nvPr/>
        </p:nvSpPr>
        <p:spPr>
          <a:xfrm rot="10800000" flipV="1">
            <a:off x="4013200" y="3946525"/>
            <a:ext cx="1865313" cy="1176338"/>
          </a:xfrm>
          <a:prstGeom prst="wedgeRoundRectCallout">
            <a:avLst>
              <a:gd name="adj1" fmla="val 53615"/>
              <a:gd name="adj2" fmla="val -84433"/>
              <a:gd name="adj3" fmla="val 16667"/>
            </a:avLst>
          </a:prstGeom>
        </p:spPr>
        <p:style>
          <a:lnRef idx="1">
            <a:schemeClr val="accent1"/>
          </a:lnRef>
          <a:fillRef idx="3">
            <a:schemeClr val="accent1"/>
          </a:fillRef>
          <a:effectRef idx="2">
            <a:schemeClr val="accent1"/>
          </a:effectRef>
          <a:fontRef idx="minor">
            <a:schemeClr val="lt1"/>
          </a:fontRef>
        </p:style>
        <p:txBody>
          <a:bodyPr anchor="ctr"/>
          <a:lstStyle/>
          <a:p>
            <a:pPr>
              <a:defRPr/>
            </a:pPr>
            <a:r>
              <a:rPr lang="en-US" sz="1600" dirty="0"/>
              <a:t>Very high</a:t>
            </a:r>
          </a:p>
          <a:p>
            <a:pPr>
              <a:defRPr/>
            </a:pPr>
            <a:r>
              <a:rPr lang="en-US" sz="1600" dirty="0"/>
              <a:t>performance</a:t>
            </a:r>
          </a:p>
          <a:p>
            <a:pPr>
              <a:defRPr/>
            </a:pPr>
            <a:r>
              <a:rPr lang="en-US" sz="1600" dirty="0"/>
              <a:t>Core: 2.0 </a:t>
            </a:r>
            <a:r>
              <a:rPr lang="en-US" sz="1600" dirty="0" smtClean="0"/>
              <a:t>GHz</a:t>
            </a:r>
            <a:endParaRPr lang="en-US" sz="1600" dirty="0"/>
          </a:p>
          <a:p>
            <a:pPr>
              <a:defRPr/>
            </a:pPr>
            <a:r>
              <a:rPr lang="en-US" sz="1600" dirty="0"/>
              <a:t>2.09Watts/cor</a:t>
            </a:r>
            <a:r>
              <a:rPr lang="en-US" dirty="0"/>
              <a:t>e</a:t>
            </a:r>
          </a:p>
        </p:txBody>
      </p:sp>
      <p:sp>
        <p:nvSpPr>
          <p:cNvPr id="68" name="Rounded Rectangular Callout 67"/>
          <p:cNvSpPr/>
          <p:nvPr/>
        </p:nvSpPr>
        <p:spPr>
          <a:xfrm rot="10800000" flipV="1">
            <a:off x="879475" y="4100513"/>
            <a:ext cx="2125663" cy="1163637"/>
          </a:xfrm>
          <a:prstGeom prst="wedgeRoundRectCallout">
            <a:avLst>
              <a:gd name="adj1" fmla="val 12589"/>
              <a:gd name="adj2" fmla="val -95752"/>
              <a:gd name="adj3" fmla="val 16667"/>
            </a:avLst>
          </a:prstGeom>
        </p:spPr>
        <p:style>
          <a:lnRef idx="1">
            <a:schemeClr val="accent3"/>
          </a:lnRef>
          <a:fillRef idx="3">
            <a:schemeClr val="accent3"/>
          </a:fillRef>
          <a:effectRef idx="2">
            <a:schemeClr val="accent3"/>
          </a:effectRef>
          <a:fontRef idx="minor">
            <a:schemeClr val="lt1"/>
          </a:fontRef>
        </p:style>
        <p:txBody>
          <a:bodyPr anchor="ctr"/>
          <a:lstStyle/>
          <a:p>
            <a:pPr>
              <a:defRPr/>
            </a:pPr>
            <a:r>
              <a:rPr lang="en-US" sz="1600" b="1" dirty="0"/>
              <a:t>High performance</a:t>
            </a:r>
          </a:p>
          <a:p>
            <a:pPr>
              <a:defRPr/>
            </a:pPr>
            <a:r>
              <a:rPr lang="en-US" sz="1600" b="1" dirty="0"/>
              <a:t>Core: </a:t>
            </a:r>
            <a:r>
              <a:rPr lang="en-US" sz="1600" dirty="0"/>
              <a:t>1.5 </a:t>
            </a:r>
            <a:r>
              <a:rPr lang="en-US" sz="1600" dirty="0" smtClean="0"/>
              <a:t>GHz</a:t>
            </a:r>
            <a:endParaRPr lang="en-US" sz="1600" dirty="0"/>
          </a:p>
          <a:p>
            <a:pPr>
              <a:defRPr/>
            </a:pPr>
            <a:r>
              <a:rPr lang="en-US" sz="1600" dirty="0"/>
              <a:t>0.9Watts/core</a:t>
            </a:r>
          </a:p>
        </p:txBody>
      </p:sp>
      <p:sp>
        <p:nvSpPr>
          <p:cNvPr id="69" name="Rounded Rectangular Callout 68"/>
          <p:cNvSpPr/>
          <p:nvPr/>
        </p:nvSpPr>
        <p:spPr>
          <a:xfrm>
            <a:off x="544513" y="1735138"/>
            <a:ext cx="2565400" cy="950912"/>
          </a:xfrm>
          <a:prstGeom prst="wedgeRoundRectCallout">
            <a:avLst>
              <a:gd name="adj1" fmla="val -21295"/>
              <a:gd name="adj2" fmla="val 72500"/>
              <a:gd name="adj3" fmla="val 16667"/>
            </a:avLst>
          </a:prstGeom>
        </p:spPr>
        <p:style>
          <a:lnRef idx="1">
            <a:schemeClr val="accent3"/>
          </a:lnRef>
          <a:fillRef idx="3">
            <a:schemeClr val="accent3"/>
          </a:fillRef>
          <a:effectRef idx="2">
            <a:schemeClr val="accent3"/>
          </a:effectRef>
          <a:fontRef idx="minor">
            <a:schemeClr val="lt1"/>
          </a:fontRef>
        </p:style>
        <p:txBody>
          <a:bodyPr anchor="ctr"/>
          <a:lstStyle/>
          <a:p>
            <a:pPr>
              <a:defRPr/>
            </a:pPr>
            <a:r>
              <a:rPr lang="en-US" b="1" dirty="0"/>
              <a:t>High performance</a:t>
            </a:r>
          </a:p>
          <a:p>
            <a:pPr>
              <a:defRPr/>
            </a:pPr>
            <a:r>
              <a:rPr lang="en-US" b="1" dirty="0"/>
              <a:t>SoC logic: </a:t>
            </a:r>
            <a:r>
              <a:rPr lang="en-US" dirty="0"/>
              <a:t>600 MHz</a:t>
            </a:r>
          </a:p>
          <a:p>
            <a:pPr>
              <a:defRPr/>
            </a:pPr>
            <a:r>
              <a:rPr lang="en-US" dirty="0"/>
              <a:t>6.98Watts</a:t>
            </a:r>
          </a:p>
        </p:txBody>
      </p:sp>
      <p:sp>
        <p:nvSpPr>
          <p:cNvPr id="70" name="Rounded Rectangular Callout 69"/>
          <p:cNvSpPr/>
          <p:nvPr/>
        </p:nvSpPr>
        <p:spPr>
          <a:xfrm>
            <a:off x="3622675" y="1630363"/>
            <a:ext cx="2563813" cy="950912"/>
          </a:xfrm>
          <a:prstGeom prst="wedgeRoundRectCallout">
            <a:avLst>
              <a:gd name="adj1" fmla="val -53240"/>
              <a:gd name="adj2" fmla="val 85000"/>
              <a:gd name="adj3" fmla="val 16667"/>
            </a:avLst>
          </a:prstGeom>
        </p:spPr>
        <p:style>
          <a:lnRef idx="1">
            <a:schemeClr val="accent1"/>
          </a:lnRef>
          <a:fillRef idx="3">
            <a:schemeClr val="accent1"/>
          </a:fillRef>
          <a:effectRef idx="2">
            <a:schemeClr val="accent1"/>
          </a:effectRef>
          <a:fontRef idx="minor">
            <a:schemeClr val="lt1"/>
          </a:fontRef>
        </p:style>
        <p:txBody>
          <a:bodyPr anchor="ctr"/>
          <a:lstStyle/>
          <a:p>
            <a:pPr>
              <a:defRPr/>
            </a:pPr>
            <a:r>
              <a:rPr lang="en-US" sz="1600" dirty="0"/>
              <a:t>Very high performance</a:t>
            </a:r>
          </a:p>
          <a:p>
            <a:pPr>
              <a:defRPr/>
            </a:pPr>
            <a:r>
              <a:rPr lang="en-US" sz="1600" dirty="0"/>
              <a:t>SOC logic: 800 MHz</a:t>
            </a:r>
          </a:p>
          <a:p>
            <a:pPr>
              <a:defRPr/>
            </a:pPr>
            <a:r>
              <a:rPr lang="en-US" sz="1600" dirty="0"/>
              <a:t>7.95Watts</a:t>
            </a:r>
          </a:p>
        </p:txBody>
      </p:sp>
      <p:sp>
        <p:nvSpPr>
          <p:cNvPr id="71" name="Rounded Rectangular Callout 70"/>
          <p:cNvSpPr/>
          <p:nvPr/>
        </p:nvSpPr>
        <p:spPr>
          <a:xfrm>
            <a:off x="3654425" y="1622425"/>
            <a:ext cx="2565400" cy="949325"/>
          </a:xfrm>
          <a:prstGeom prst="wedgeRoundRectCallout">
            <a:avLst>
              <a:gd name="adj1" fmla="val -53240"/>
              <a:gd name="adj2" fmla="val 85000"/>
              <a:gd name="adj3" fmla="val 16667"/>
            </a:avLst>
          </a:prstGeom>
        </p:spPr>
        <p:style>
          <a:lnRef idx="1">
            <a:schemeClr val="accent1"/>
          </a:lnRef>
          <a:fillRef idx="3">
            <a:schemeClr val="accent1"/>
          </a:fillRef>
          <a:effectRef idx="2">
            <a:schemeClr val="accent1"/>
          </a:effectRef>
          <a:fontRef idx="minor">
            <a:schemeClr val="lt1"/>
          </a:fontRef>
        </p:style>
        <p:txBody>
          <a:bodyPr anchor="ctr"/>
          <a:lstStyle/>
          <a:p>
            <a:pPr>
              <a:defRPr/>
            </a:pPr>
            <a:r>
              <a:rPr lang="en-US" sz="1600" b="1" dirty="0"/>
              <a:t>Very high performance</a:t>
            </a:r>
          </a:p>
          <a:p>
            <a:pPr>
              <a:defRPr/>
            </a:pPr>
            <a:r>
              <a:rPr lang="en-US" sz="1600" b="1" dirty="0"/>
              <a:t>SOC logic: </a:t>
            </a:r>
            <a:r>
              <a:rPr lang="en-US" sz="1600" dirty="0" smtClean="0"/>
              <a:t>600 MHz</a:t>
            </a:r>
            <a:endParaRPr lang="en-US" sz="1600" dirty="0"/>
          </a:p>
          <a:p>
            <a:pPr>
              <a:defRPr/>
            </a:pPr>
            <a:r>
              <a:rPr lang="en-US" sz="1600" dirty="0"/>
              <a:t>6.17Watts</a:t>
            </a:r>
          </a:p>
        </p:txBody>
      </p:sp>
      <p:sp>
        <p:nvSpPr>
          <p:cNvPr id="72" name="Rounded Rectangular Callout 71"/>
          <p:cNvSpPr/>
          <p:nvPr/>
        </p:nvSpPr>
        <p:spPr>
          <a:xfrm rot="10800000" flipV="1">
            <a:off x="4013200" y="3959225"/>
            <a:ext cx="1863725" cy="1176338"/>
          </a:xfrm>
          <a:prstGeom prst="wedgeRoundRectCallout">
            <a:avLst>
              <a:gd name="adj1" fmla="val 53615"/>
              <a:gd name="adj2" fmla="val -84433"/>
              <a:gd name="adj3" fmla="val 16667"/>
            </a:avLst>
          </a:prstGeom>
        </p:spPr>
        <p:style>
          <a:lnRef idx="1">
            <a:schemeClr val="accent1"/>
          </a:lnRef>
          <a:fillRef idx="3">
            <a:schemeClr val="accent1"/>
          </a:fillRef>
          <a:effectRef idx="2">
            <a:schemeClr val="accent1"/>
          </a:effectRef>
          <a:fontRef idx="minor">
            <a:schemeClr val="lt1"/>
          </a:fontRef>
        </p:style>
        <p:txBody>
          <a:bodyPr anchor="ctr"/>
          <a:lstStyle/>
          <a:p>
            <a:pPr>
              <a:defRPr/>
            </a:pPr>
            <a:r>
              <a:rPr lang="en-US" sz="1600" b="1" dirty="0"/>
              <a:t>Very high</a:t>
            </a:r>
          </a:p>
          <a:p>
            <a:pPr>
              <a:defRPr/>
            </a:pPr>
            <a:r>
              <a:rPr lang="en-US" sz="1600" b="1" dirty="0"/>
              <a:t>performance</a:t>
            </a:r>
          </a:p>
          <a:p>
            <a:pPr>
              <a:defRPr/>
            </a:pPr>
            <a:r>
              <a:rPr lang="en-US" sz="1600" b="1" dirty="0"/>
              <a:t>Core: </a:t>
            </a:r>
            <a:r>
              <a:rPr lang="en-US" sz="1600" dirty="0"/>
              <a:t>1.5 </a:t>
            </a:r>
            <a:r>
              <a:rPr lang="en-US" sz="1600" dirty="0" smtClean="0"/>
              <a:t>GHz</a:t>
            </a:r>
            <a:endParaRPr lang="en-US" sz="1600" dirty="0"/>
          </a:p>
          <a:p>
            <a:pPr>
              <a:defRPr/>
            </a:pPr>
            <a:r>
              <a:rPr lang="en-US" sz="1600" dirty="0"/>
              <a:t>1.5Watts/cor</a:t>
            </a:r>
            <a:r>
              <a:rPr lang="en-US" dirty="0"/>
              <a: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70"/>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68" grpId="0" animBg="1"/>
      <p:bldP spid="69" grpId="0" animBg="1"/>
      <p:bldP spid="70" grpId="0" animBg="1"/>
      <p:bldP spid="70" grpId="1" animBg="1"/>
      <p:bldP spid="71" grpId="0" animBg="1"/>
      <p:bldP spid="7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smtClean="0"/>
              <a:t>Sequential to Parallel Migration</a:t>
            </a:r>
            <a:endParaRPr lang="en-US" dirty="0" smtClean="0"/>
          </a:p>
        </p:txBody>
      </p:sp>
      <p:sp>
        <p:nvSpPr>
          <p:cNvPr id="9" name="Rectangle 3"/>
          <p:cNvSpPr txBox="1">
            <a:spLocks noChangeArrowheads="1"/>
          </p:cNvSpPr>
          <p:nvPr/>
        </p:nvSpPr>
        <p:spPr bwMode="auto">
          <a:xfrm>
            <a:off x="903288" y="3148013"/>
            <a:ext cx="8026400" cy="2909887"/>
          </a:xfrm>
          <a:prstGeom prst="rect">
            <a:avLst/>
          </a:prstGeom>
          <a:noFill/>
          <a:ln w="9525">
            <a:noFill/>
            <a:miter lim="800000"/>
            <a:headEnd/>
            <a:tailEnd/>
          </a:ln>
        </p:spPr>
        <p:txBody>
          <a:bodyPr lIns="92075" tIns="46038" rIns="92075" bIns="46038"/>
          <a:lstStyle/>
          <a:p>
            <a:pPr marL="342900" indent="-342900" eaLnBrk="0" hangingPunct="0">
              <a:spcBef>
                <a:spcPts val="1200"/>
              </a:spcBef>
              <a:buClr>
                <a:srgbClr val="F87508"/>
              </a:buClr>
              <a:buSzPct val="60000"/>
              <a:buFont typeface="Wingdings" pitchFamily="2" charset="2"/>
              <a:buChar char="n"/>
              <a:defRPr/>
            </a:pPr>
            <a:endParaRPr lang="en-US" sz="2000" b="1" kern="0" dirty="0">
              <a:solidFill>
                <a:srgbClr val="151515"/>
              </a:solidFill>
              <a:latin typeface="+mn-lt"/>
            </a:endParaRPr>
          </a:p>
        </p:txBody>
      </p:sp>
      <p:pic>
        <p:nvPicPr>
          <p:cNvPr id="40964" name="Picture 5"/>
          <p:cNvPicPr>
            <a:picLocks noChangeAspect="1" noChangeArrowheads="1"/>
          </p:cNvPicPr>
          <p:nvPr/>
        </p:nvPicPr>
        <p:blipFill>
          <a:blip r:embed="rId3" cstate="print"/>
          <a:srcRect/>
          <a:stretch>
            <a:fillRect/>
          </a:stretch>
        </p:blipFill>
        <p:spPr bwMode="auto">
          <a:xfrm>
            <a:off x="640080" y="1447800"/>
            <a:ext cx="7850188" cy="1889125"/>
          </a:xfrm>
          <a:prstGeom prst="rect">
            <a:avLst/>
          </a:prstGeom>
          <a:noFill/>
          <a:ln w="9525">
            <a:noFill/>
            <a:miter lim="800000"/>
            <a:headEnd/>
            <a:tailEnd/>
          </a:ln>
        </p:spPr>
      </p:pic>
    </p:spTree>
    <p:extLst>
      <p:ext uri="{BB962C8B-B14F-4D97-AF65-F5344CB8AC3E}">
        <p14:creationId xmlns:p14="http://schemas.microsoft.com/office/powerpoint/2010/main" xmlns="" val="1544660116"/>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smtClean="0"/>
              <a:t>Sequential to Parallel Migration</a:t>
            </a:r>
            <a:endParaRPr lang="en-US" dirty="0" smtClean="0"/>
          </a:p>
        </p:txBody>
      </p:sp>
      <p:sp>
        <p:nvSpPr>
          <p:cNvPr id="9" name="Rectangle 3"/>
          <p:cNvSpPr txBox="1">
            <a:spLocks noChangeArrowheads="1"/>
          </p:cNvSpPr>
          <p:nvPr/>
        </p:nvSpPr>
        <p:spPr bwMode="auto">
          <a:xfrm>
            <a:off x="685800" y="3524250"/>
            <a:ext cx="8026400" cy="2662238"/>
          </a:xfrm>
          <a:prstGeom prst="rect">
            <a:avLst/>
          </a:prstGeom>
          <a:noFill/>
          <a:ln w="9525">
            <a:noFill/>
            <a:miter lim="800000"/>
            <a:headEnd/>
            <a:tailEnd/>
          </a:ln>
        </p:spPr>
        <p:txBody>
          <a:bodyPr lIns="92075" tIns="46038" rIns="92075" bIns="46038"/>
          <a:lstStyle/>
          <a:p>
            <a:pPr marL="342900" indent="-342900" eaLnBrk="0" hangingPunct="0">
              <a:spcBef>
                <a:spcPts val="900"/>
              </a:spcBef>
              <a:buSzPct val="100000"/>
              <a:buFont typeface="Arial" pitchFamily="34" charset="0"/>
              <a:buChar char="•"/>
              <a:defRPr/>
            </a:pPr>
            <a:r>
              <a:rPr lang="en-US" sz="2000" kern="0" dirty="0" smtClean="0">
                <a:solidFill>
                  <a:srgbClr val="151515"/>
                </a:solidFill>
                <a:latin typeface="Arial" pitchFamily="34" charset="0"/>
                <a:cs typeface="Arial" pitchFamily="34" charset="0"/>
              </a:rPr>
              <a:t>Understand all requirements:</a:t>
            </a:r>
          </a:p>
          <a:p>
            <a:pPr marL="800100" lvl="1" indent="-342900" eaLnBrk="0" hangingPunct="0">
              <a:spcBef>
                <a:spcPts val="900"/>
              </a:spcBef>
              <a:buSzPct val="100000"/>
              <a:buFont typeface="Arial" pitchFamily="34" charset="0"/>
              <a:buChar char="•"/>
              <a:defRPr/>
            </a:pPr>
            <a:r>
              <a:rPr lang="en-US" sz="2000" kern="0" dirty="0" smtClean="0">
                <a:solidFill>
                  <a:srgbClr val="151515"/>
                </a:solidFill>
                <a:latin typeface="Arial" pitchFamily="34" charset="0"/>
                <a:cs typeface="Arial" pitchFamily="34" charset="0"/>
              </a:rPr>
              <a:t>Performance, power, and footprint</a:t>
            </a:r>
          </a:p>
          <a:p>
            <a:pPr marL="800100" lvl="1" indent="-342900" eaLnBrk="0" hangingPunct="0">
              <a:spcBef>
                <a:spcPts val="900"/>
              </a:spcBef>
              <a:buSzPct val="100000"/>
              <a:buFont typeface="Arial" pitchFamily="34" charset="0"/>
              <a:buChar char="•"/>
              <a:defRPr/>
            </a:pPr>
            <a:r>
              <a:rPr lang="en-US" sz="2000" kern="0" dirty="0" smtClean="0">
                <a:solidFill>
                  <a:srgbClr val="151515"/>
                </a:solidFill>
                <a:latin typeface="Arial" pitchFamily="34" charset="0"/>
                <a:cs typeface="Arial" pitchFamily="34" charset="0"/>
              </a:rPr>
              <a:t>Bit exact or equivalent functionality</a:t>
            </a:r>
          </a:p>
          <a:p>
            <a:pPr marL="800100" lvl="1" indent="-342900" eaLnBrk="0" hangingPunct="0">
              <a:spcBef>
                <a:spcPts val="900"/>
              </a:spcBef>
              <a:buSzPct val="100000"/>
              <a:buFont typeface="Arial" pitchFamily="34" charset="0"/>
              <a:buChar char="•"/>
              <a:defRPr/>
            </a:pPr>
            <a:r>
              <a:rPr lang="en-US" sz="2000" kern="0" dirty="0" smtClean="0">
                <a:solidFill>
                  <a:srgbClr val="151515"/>
                </a:solidFill>
                <a:latin typeface="Arial" pitchFamily="34" charset="0"/>
                <a:cs typeface="Arial" pitchFamily="34" charset="0"/>
              </a:rPr>
              <a:t>Scalability and maintainability</a:t>
            </a:r>
          </a:p>
          <a:p>
            <a:pPr marL="342900" indent="-342900" eaLnBrk="0" hangingPunct="0">
              <a:spcBef>
                <a:spcPts val="900"/>
              </a:spcBef>
              <a:buSzPct val="100000"/>
              <a:buFont typeface="Arial" pitchFamily="34" charset="0"/>
              <a:buChar char="•"/>
              <a:defRPr/>
            </a:pPr>
            <a:r>
              <a:rPr lang="en-US" sz="2000" kern="0" dirty="0" smtClean="0">
                <a:solidFill>
                  <a:srgbClr val="151515"/>
                </a:solidFill>
                <a:latin typeface="Arial" pitchFamily="34" charset="0"/>
                <a:cs typeface="Arial" pitchFamily="34" charset="0"/>
              </a:rPr>
              <a:t>Good enough is good enough!</a:t>
            </a:r>
          </a:p>
          <a:p>
            <a:pPr marL="342900" indent="-342900" eaLnBrk="0" hangingPunct="0">
              <a:spcBef>
                <a:spcPts val="900"/>
              </a:spcBef>
              <a:buSzPct val="100000"/>
              <a:buFont typeface="Arial" pitchFamily="34" charset="0"/>
              <a:buChar char="•"/>
              <a:defRPr/>
            </a:pPr>
            <a:r>
              <a:rPr lang="en-US" sz="2000" kern="0" dirty="0" smtClean="0">
                <a:solidFill>
                  <a:srgbClr val="151515"/>
                </a:solidFill>
                <a:latin typeface="Arial" pitchFamily="34" charset="0"/>
                <a:cs typeface="Arial" pitchFamily="34" charset="0"/>
              </a:rPr>
              <a:t>Capture design decisions and </a:t>
            </a:r>
            <a:r>
              <a:rPr lang="en-US" sz="2000" kern="0" dirty="0" err="1" smtClean="0">
                <a:solidFill>
                  <a:srgbClr val="151515"/>
                </a:solidFill>
                <a:latin typeface="Arial" pitchFamily="34" charset="0"/>
                <a:cs typeface="Arial" pitchFamily="34" charset="0"/>
              </a:rPr>
              <a:t>learnings</a:t>
            </a:r>
            <a:endParaRPr lang="en-US" sz="2000" kern="0" dirty="0">
              <a:solidFill>
                <a:srgbClr val="151515"/>
              </a:solidFill>
              <a:latin typeface="Arial" pitchFamily="34" charset="0"/>
              <a:cs typeface="Arial" pitchFamily="34" charset="0"/>
            </a:endParaRPr>
          </a:p>
        </p:txBody>
      </p:sp>
      <p:pic>
        <p:nvPicPr>
          <p:cNvPr id="41988" name="Picture 4"/>
          <p:cNvPicPr>
            <a:picLocks noChangeAspect="1" noChangeArrowheads="1"/>
          </p:cNvPicPr>
          <p:nvPr/>
        </p:nvPicPr>
        <p:blipFill>
          <a:blip r:embed="rId3" cstate="print"/>
          <a:srcRect/>
          <a:stretch>
            <a:fillRect/>
          </a:stretch>
        </p:blipFill>
        <p:spPr bwMode="auto">
          <a:xfrm>
            <a:off x="643731" y="1445895"/>
            <a:ext cx="7850188" cy="1889125"/>
          </a:xfrm>
          <a:prstGeom prst="rect">
            <a:avLst/>
          </a:prstGeom>
          <a:noFill/>
          <a:ln w="9525">
            <a:noFill/>
            <a:miter lim="800000"/>
            <a:headEnd/>
            <a:tailEnd/>
          </a:ln>
        </p:spPr>
      </p:pic>
    </p:spTree>
    <p:extLst>
      <p:ext uri="{BB962C8B-B14F-4D97-AF65-F5344CB8AC3E}">
        <p14:creationId xmlns:p14="http://schemas.microsoft.com/office/powerpoint/2010/main" xmlns="" val="18238479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1000"/>
                                        <p:tgtEl>
                                          <p:spTgt spid="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1000"/>
                                        <p:tgtEl>
                                          <p:spTgt spid="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fade">
                                      <p:cBhvr>
                                        <p:cTn id="16" dur="1000"/>
                                        <p:tgtEl>
                                          <p:spTgt spid="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animEffect transition="in" filter="fade">
                                      <p:cBhvr>
                                        <p:cTn id="21" dur="1000"/>
                                        <p:tgtEl>
                                          <p:spTgt spid="9">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xEl>
                                              <p:pRg st="5" end="5"/>
                                            </p:txEl>
                                          </p:spTgt>
                                        </p:tgtEl>
                                        <p:attrNameLst>
                                          <p:attrName>style.visibility</p:attrName>
                                        </p:attrNameLst>
                                      </p:cBhvr>
                                      <p:to>
                                        <p:strVal val="visible"/>
                                      </p:to>
                                    </p:set>
                                    <p:animEffect transition="in" filter="fade">
                                      <p:cBhvr>
                                        <p:cTn id="26" dur="10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mtClean="0"/>
              <a:t>Sequential to Parallel Migration</a:t>
            </a:r>
            <a:endParaRPr lang="en-US" dirty="0" smtClean="0"/>
          </a:p>
        </p:txBody>
      </p:sp>
      <p:sp>
        <p:nvSpPr>
          <p:cNvPr id="9" name="Rectangle 3"/>
          <p:cNvSpPr txBox="1">
            <a:spLocks noChangeArrowheads="1"/>
          </p:cNvSpPr>
          <p:nvPr/>
        </p:nvSpPr>
        <p:spPr bwMode="auto">
          <a:xfrm>
            <a:off x="685800" y="3667760"/>
            <a:ext cx="8026400" cy="2528888"/>
          </a:xfrm>
          <a:prstGeom prst="rect">
            <a:avLst/>
          </a:prstGeom>
          <a:noFill/>
          <a:ln w="9525">
            <a:noFill/>
            <a:miter lim="800000"/>
            <a:headEnd/>
            <a:tailEnd/>
          </a:ln>
        </p:spPr>
        <p:txBody>
          <a:bodyPr lIns="92075" tIns="46038" rIns="92075" bIns="46038"/>
          <a:lstStyle/>
          <a:p>
            <a:pPr marL="342900" indent="-342900" eaLnBrk="0" hangingPunct="0">
              <a:spcBef>
                <a:spcPts val="1500"/>
              </a:spcBef>
              <a:buSzPct val="100000"/>
              <a:buFont typeface="Arial" pitchFamily="34" charset="0"/>
              <a:buChar char="•"/>
              <a:defRPr/>
            </a:pPr>
            <a:r>
              <a:rPr lang="en-US" sz="2000" kern="0" dirty="0">
                <a:solidFill>
                  <a:srgbClr val="151515"/>
                </a:solidFill>
                <a:latin typeface="Arial" pitchFamily="34" charset="0"/>
                <a:cs typeface="Arial" pitchFamily="34" charset="0"/>
              </a:rPr>
              <a:t>Start from a working sequential code base</a:t>
            </a:r>
          </a:p>
          <a:p>
            <a:pPr marL="342900" indent="-342900" eaLnBrk="0" hangingPunct="0">
              <a:spcBef>
                <a:spcPts val="1500"/>
              </a:spcBef>
              <a:buSzPct val="100000"/>
              <a:buFont typeface="Arial" pitchFamily="34" charset="0"/>
              <a:buChar char="•"/>
              <a:defRPr/>
            </a:pPr>
            <a:r>
              <a:rPr lang="en-US" sz="2000" kern="0" dirty="0">
                <a:solidFill>
                  <a:srgbClr val="151515"/>
                </a:solidFill>
                <a:latin typeface="Arial" pitchFamily="34" charset="0"/>
                <a:cs typeface="Arial" pitchFamily="34" charset="0"/>
              </a:rPr>
              <a:t>Iteratively refine implementation</a:t>
            </a:r>
          </a:p>
          <a:p>
            <a:pPr marL="800100" lvl="1" indent="-342900" eaLnBrk="0" hangingPunct="0">
              <a:spcBef>
                <a:spcPts val="1500"/>
              </a:spcBef>
              <a:buSzPct val="100000"/>
              <a:buFont typeface="Arial" pitchFamily="34" charset="0"/>
              <a:buChar char="•"/>
              <a:defRPr/>
            </a:pPr>
            <a:r>
              <a:rPr lang="en-US" sz="2000" i="1" kern="0" dirty="0">
                <a:solidFill>
                  <a:srgbClr val="151515"/>
                </a:solidFill>
                <a:latin typeface="Arial" pitchFamily="34" charset="0"/>
                <a:cs typeface="Arial" pitchFamily="34" charset="0"/>
              </a:rPr>
              <a:t>Explore</a:t>
            </a:r>
            <a:r>
              <a:rPr lang="en-US" sz="2000" kern="0" dirty="0">
                <a:solidFill>
                  <a:srgbClr val="151515"/>
                </a:solidFill>
                <a:latin typeface="Arial" pitchFamily="34" charset="0"/>
                <a:cs typeface="Arial" pitchFamily="34" charset="0"/>
              </a:rPr>
              <a:t> natural parallelism</a:t>
            </a:r>
          </a:p>
          <a:p>
            <a:pPr marL="800100" lvl="1" indent="-342900" eaLnBrk="0" hangingPunct="0">
              <a:spcBef>
                <a:spcPts val="1500"/>
              </a:spcBef>
              <a:buSzPct val="100000"/>
              <a:buFont typeface="Arial" pitchFamily="34" charset="0"/>
              <a:buChar char="•"/>
              <a:defRPr/>
            </a:pPr>
            <a:r>
              <a:rPr lang="en-US" sz="2000" i="1" kern="0" dirty="0">
                <a:solidFill>
                  <a:srgbClr val="151515"/>
                </a:solidFill>
                <a:latin typeface="Arial" pitchFamily="34" charset="0"/>
                <a:cs typeface="Arial" pitchFamily="34" charset="0"/>
              </a:rPr>
              <a:t>Tune</a:t>
            </a:r>
            <a:r>
              <a:rPr lang="en-US" sz="2000" kern="0" dirty="0">
                <a:solidFill>
                  <a:srgbClr val="151515"/>
                </a:solidFill>
                <a:latin typeface="Arial" pitchFamily="34" charset="0"/>
                <a:cs typeface="Arial" pitchFamily="34" charset="0"/>
              </a:rPr>
              <a:t> implementation to target platform</a:t>
            </a:r>
          </a:p>
          <a:p>
            <a:pPr marL="342900" indent="-342900" eaLnBrk="0" hangingPunct="0">
              <a:spcBef>
                <a:spcPts val="1500"/>
              </a:spcBef>
              <a:buSzPct val="100000"/>
              <a:buFont typeface="Arial" pitchFamily="34" charset="0"/>
              <a:buChar char="•"/>
              <a:defRPr/>
            </a:pPr>
            <a:r>
              <a:rPr lang="en-US" sz="2000" kern="0" dirty="0">
                <a:solidFill>
                  <a:srgbClr val="151515"/>
                </a:solidFill>
                <a:latin typeface="Arial" pitchFamily="34" charset="0"/>
                <a:cs typeface="Arial" pitchFamily="34" charset="0"/>
              </a:rPr>
              <a:t>Move from stable state to stable state</a:t>
            </a:r>
          </a:p>
        </p:txBody>
      </p:sp>
      <p:pic>
        <p:nvPicPr>
          <p:cNvPr id="43012" name="Picture 2"/>
          <p:cNvPicPr>
            <a:picLocks noChangeAspect="1" noChangeArrowheads="1"/>
          </p:cNvPicPr>
          <p:nvPr/>
        </p:nvPicPr>
        <p:blipFill>
          <a:blip r:embed="rId3" cstate="print"/>
          <a:srcRect/>
          <a:stretch>
            <a:fillRect/>
          </a:stretch>
        </p:blipFill>
        <p:spPr bwMode="auto">
          <a:xfrm>
            <a:off x="643731" y="1445895"/>
            <a:ext cx="7850188" cy="1889125"/>
          </a:xfrm>
          <a:prstGeom prst="rect">
            <a:avLst/>
          </a:prstGeom>
          <a:noFill/>
          <a:ln w="9525">
            <a:noFill/>
            <a:miter lim="800000"/>
            <a:headEnd/>
            <a:tailEnd/>
          </a:ln>
        </p:spPr>
      </p:pic>
    </p:spTree>
    <p:extLst>
      <p:ext uri="{BB962C8B-B14F-4D97-AF65-F5344CB8AC3E}">
        <p14:creationId xmlns:p14="http://schemas.microsoft.com/office/powerpoint/2010/main" xmlns="" val="31630919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1000"/>
                                        <p:tgtEl>
                                          <p:spTgt spid="9">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Effect transition="in" filter="fade">
                                      <p:cBhvr>
                                        <p:cTn id="18" dur="1000"/>
                                        <p:tgtEl>
                                          <p:spTgt spid="9">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fade">
                                      <p:cBhvr>
                                        <p:cTn id="23" dur="1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smtClean="0"/>
              <a:t>Sequential Analysis</a:t>
            </a:r>
            <a:endParaRPr lang="en-US" dirty="0" smtClean="0"/>
          </a:p>
        </p:txBody>
      </p:sp>
      <p:graphicFrame>
        <p:nvGraphicFramePr>
          <p:cNvPr id="10" name="Object 2"/>
          <p:cNvGraphicFramePr>
            <a:graphicFrameLocks noGrp="1" noChangeAspect="1"/>
          </p:cNvGraphicFramePr>
          <p:nvPr/>
        </p:nvGraphicFramePr>
        <p:xfrm>
          <a:off x="1184275" y="4077520"/>
          <a:ext cx="3452813" cy="2058988"/>
        </p:xfrm>
        <a:graphic>
          <a:graphicData uri="http://schemas.openxmlformats.org/presentationml/2006/ole">
            <p:oleObj spid="_x0000_s1196" r:id="rId4" imgW="3456732" imgH="2060627" progId="Excel.Sheet.8">
              <p:embed/>
            </p:oleObj>
          </a:graphicData>
        </a:graphic>
      </p:graphicFrame>
      <p:sp>
        <p:nvSpPr>
          <p:cNvPr id="12" name="Rectangle 11"/>
          <p:cNvSpPr/>
          <p:nvPr/>
        </p:nvSpPr>
        <p:spPr>
          <a:xfrm>
            <a:off x="1666875" y="3251200"/>
            <a:ext cx="2071688" cy="5286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3" name="Picture 4" descr="cbr_callgraph"/>
          <p:cNvPicPr>
            <a:picLocks noChangeAspect="1" noChangeArrowheads="1"/>
          </p:cNvPicPr>
          <p:nvPr/>
        </p:nvPicPr>
        <p:blipFill>
          <a:blip r:embed="rId5" cstate="print"/>
          <a:srcRect l="9158" r="5687"/>
          <a:stretch>
            <a:fillRect/>
          </a:stretch>
        </p:blipFill>
        <p:spPr bwMode="auto">
          <a:xfrm>
            <a:off x="4891088" y="2003710"/>
            <a:ext cx="4176712" cy="3690938"/>
          </a:xfrm>
          <a:prstGeom prst="rect">
            <a:avLst/>
          </a:prstGeom>
          <a:noFill/>
          <a:ln w="9525">
            <a:noFill/>
            <a:miter lim="800000"/>
            <a:headEnd/>
            <a:tailEnd/>
          </a:ln>
        </p:spPr>
      </p:pic>
      <p:sp>
        <p:nvSpPr>
          <p:cNvPr id="15" name="Rectangle 3"/>
          <p:cNvSpPr txBox="1">
            <a:spLocks noChangeArrowheads="1"/>
          </p:cNvSpPr>
          <p:nvPr/>
        </p:nvSpPr>
        <p:spPr bwMode="auto">
          <a:xfrm>
            <a:off x="685800" y="1235075"/>
            <a:ext cx="4903788" cy="1892300"/>
          </a:xfrm>
          <a:prstGeom prst="rect">
            <a:avLst/>
          </a:prstGeom>
          <a:noFill/>
          <a:ln w="9525">
            <a:noFill/>
            <a:miter lim="800000"/>
            <a:headEnd/>
            <a:tailEnd/>
          </a:ln>
        </p:spPr>
        <p:txBody>
          <a:bodyPr lIns="92075" tIns="46038" rIns="92075" bIns="46038"/>
          <a:lstStyle/>
          <a:p>
            <a:pPr marL="342900" indent="-342900" eaLnBrk="0" hangingPunct="0">
              <a:spcBef>
                <a:spcPts val="1200"/>
              </a:spcBef>
              <a:buSzPct val="100000"/>
              <a:buFont typeface="Arial" pitchFamily="34" charset="0"/>
              <a:buChar char="•"/>
              <a:defRPr/>
            </a:pPr>
            <a:r>
              <a:rPr lang="en-US" sz="2000" kern="0" dirty="0">
                <a:solidFill>
                  <a:srgbClr val="151515"/>
                </a:solidFill>
                <a:latin typeface="Arial" pitchFamily="34" charset="0"/>
                <a:cs typeface="Arial" pitchFamily="34" charset="0"/>
              </a:rPr>
              <a:t>Start with optimized code</a:t>
            </a:r>
          </a:p>
          <a:p>
            <a:pPr marL="342900" indent="-342900" eaLnBrk="0" hangingPunct="0">
              <a:spcBef>
                <a:spcPts val="1200"/>
              </a:spcBef>
              <a:buSzPct val="100000"/>
              <a:buFont typeface="Arial" pitchFamily="34" charset="0"/>
              <a:buChar char="•"/>
              <a:defRPr/>
            </a:pPr>
            <a:r>
              <a:rPr lang="en-US" sz="2000" kern="0" dirty="0">
                <a:solidFill>
                  <a:srgbClr val="151515"/>
                </a:solidFill>
                <a:latin typeface="Arial" pitchFamily="34" charset="0"/>
                <a:cs typeface="Arial" pitchFamily="34" charset="0"/>
              </a:rPr>
              <a:t>Ensure libraries are thread safe</a:t>
            </a:r>
          </a:p>
          <a:p>
            <a:pPr marL="342900" indent="-342900">
              <a:spcBef>
                <a:spcPts val="1200"/>
              </a:spcBef>
              <a:buSzPct val="100000"/>
              <a:buFont typeface="Arial" pitchFamily="34" charset="0"/>
              <a:buChar char="•"/>
              <a:defRPr/>
            </a:pPr>
            <a:r>
              <a:rPr lang="en-US" sz="2000" kern="0" dirty="0">
                <a:solidFill>
                  <a:srgbClr val="151515"/>
                </a:solidFill>
                <a:latin typeface="Arial" pitchFamily="34" charset="0"/>
                <a:cs typeface="Arial" pitchFamily="34" charset="0"/>
              </a:rPr>
              <a:t>Profile to understand structure, flow, and performance</a:t>
            </a:r>
          </a:p>
          <a:p>
            <a:pPr marL="800100" lvl="1" indent="-342900" eaLnBrk="0" hangingPunct="0">
              <a:spcBef>
                <a:spcPts val="1200"/>
              </a:spcBef>
              <a:buSzPct val="100000"/>
              <a:buFont typeface="Arial" pitchFamily="34" charset="0"/>
              <a:buChar char="•"/>
              <a:defRPr/>
            </a:pPr>
            <a:r>
              <a:rPr lang="en-US" sz="2000" kern="0" dirty="0">
                <a:solidFill>
                  <a:srgbClr val="151515"/>
                </a:solidFill>
                <a:latin typeface="Arial" pitchFamily="34" charset="0"/>
                <a:cs typeface="Arial" pitchFamily="34" charset="0"/>
              </a:rPr>
              <a:t>Attack hotspots first</a:t>
            </a:r>
          </a:p>
          <a:p>
            <a:pPr marL="800100" lvl="1" indent="-342900" eaLnBrk="0" hangingPunct="0">
              <a:spcBef>
                <a:spcPts val="1200"/>
              </a:spcBef>
              <a:buSzPct val="100000"/>
              <a:buFont typeface="Arial" pitchFamily="34" charset="0"/>
              <a:buChar char="•"/>
              <a:defRPr/>
            </a:pPr>
            <a:r>
              <a:rPr lang="en-US" sz="2000" kern="0" dirty="0">
                <a:solidFill>
                  <a:srgbClr val="151515"/>
                </a:solidFill>
                <a:latin typeface="Arial" pitchFamily="34" charset="0"/>
                <a:cs typeface="Arial" pitchFamily="34" charset="0"/>
              </a:rPr>
              <a:t>Select optimal cut points</a:t>
            </a:r>
          </a:p>
        </p:txBody>
      </p:sp>
    </p:spTree>
    <p:extLst>
      <p:ext uri="{BB962C8B-B14F-4D97-AF65-F5344CB8AC3E}">
        <p14:creationId xmlns:p14="http://schemas.microsoft.com/office/powerpoint/2010/main" xmlns="" val="94323647"/>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smtClean="0"/>
              <a:t>Exploration</a:t>
            </a:r>
            <a:endParaRPr lang="en-US" dirty="0" smtClean="0"/>
          </a:p>
        </p:txBody>
      </p:sp>
      <p:pic>
        <p:nvPicPr>
          <p:cNvPr id="47108" name="Picture 2"/>
          <p:cNvPicPr>
            <a:picLocks noChangeAspect="1" noChangeArrowheads="1"/>
          </p:cNvPicPr>
          <p:nvPr/>
        </p:nvPicPr>
        <p:blipFill>
          <a:blip r:embed="rId3" cstate="print"/>
          <a:srcRect/>
          <a:stretch>
            <a:fillRect/>
          </a:stretch>
        </p:blipFill>
        <p:spPr bwMode="auto">
          <a:xfrm>
            <a:off x="685800" y="1446213"/>
            <a:ext cx="7850188" cy="1887537"/>
          </a:xfrm>
          <a:prstGeom prst="rect">
            <a:avLst/>
          </a:prstGeom>
          <a:noFill/>
          <a:ln w="9525">
            <a:noFill/>
            <a:miter lim="800000"/>
            <a:headEnd/>
            <a:tailEnd/>
          </a:ln>
        </p:spPr>
      </p:pic>
      <p:sp>
        <p:nvSpPr>
          <p:cNvPr id="13" name="Content Placeholder 2"/>
          <p:cNvSpPr txBox="1">
            <a:spLocks/>
          </p:cNvSpPr>
          <p:nvPr/>
        </p:nvSpPr>
        <p:spPr>
          <a:xfrm>
            <a:off x="454025" y="3663413"/>
            <a:ext cx="8229600" cy="2631057"/>
          </a:xfrm>
          <a:prstGeom prst="rect">
            <a:avLst/>
          </a:prstGeom>
        </p:spPr>
        <p:txBody>
          <a:bodyPr vert="horz" lIns="91440" tIns="45720" rIns="91440" bIns="45720" rtlCol="0">
            <a:normAutofit/>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400" b="0">
                <a:solidFill>
                  <a:srgbClr val="003C8A"/>
                </a:solidFill>
                <a:latin typeface="Arial" pitchFamily="34" charset="0"/>
                <a:ea typeface="+mn-ea"/>
                <a:cs typeface="Arial" pitchFamily="34" charset="0"/>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200">
                <a:solidFill>
                  <a:srgbClr val="003C8A"/>
                </a:solidFill>
                <a:latin typeface="Arial" pitchFamily="34" charset="0"/>
                <a:cs typeface="Arial" pitchFamily="34" charset="0"/>
              </a:defRPr>
            </a:lvl2pPr>
            <a:lvl3pPr marL="569913" indent="-168275" algn="l" rtl="0" fontAlgn="base">
              <a:lnSpc>
                <a:spcPct val="100000"/>
              </a:lnSpc>
              <a:spcBef>
                <a:spcPts val="575"/>
              </a:spcBef>
              <a:spcAft>
                <a:spcPts val="75"/>
              </a:spcAft>
              <a:buClr>
                <a:schemeClr val="tx1"/>
              </a:buClr>
              <a:buSzPct val="80000"/>
              <a:buFont typeface="Arial" pitchFamily="34" charset="0"/>
              <a:buChar char="•"/>
              <a:defRPr sz="2000">
                <a:solidFill>
                  <a:srgbClr val="003C8A"/>
                </a:solidFill>
                <a:latin typeface="Arial" pitchFamily="34" charset="0"/>
                <a:cs typeface="Arial" pitchFamily="34" charset="0"/>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800">
                <a:solidFill>
                  <a:srgbClr val="003C8A"/>
                </a:solidFill>
                <a:latin typeface="Arial" pitchFamily="34" charset="0"/>
                <a:cs typeface="Arial" pitchFamily="34" charset="0"/>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800">
                <a:solidFill>
                  <a:srgbClr val="003C8A"/>
                </a:solidFill>
                <a:latin typeface="Arial" pitchFamily="34" charset="0"/>
                <a:cs typeface="Arial" pitchFamily="34" charset="0"/>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a:spcBef>
                <a:spcPts val="1200"/>
              </a:spcBef>
              <a:defRPr/>
            </a:pPr>
            <a:r>
              <a:rPr lang="en-US" dirty="0" smtClean="0"/>
              <a:t>Explore different parallelization strategies</a:t>
            </a:r>
          </a:p>
          <a:p>
            <a:pPr lvl="1">
              <a:spcBef>
                <a:spcPts val="1200"/>
              </a:spcBef>
              <a:defRPr/>
            </a:pPr>
            <a:r>
              <a:rPr lang="en-US" sz="2000" dirty="0" smtClean="0"/>
              <a:t>Quick analysis/design, coding, and verification iterations</a:t>
            </a:r>
          </a:p>
          <a:p>
            <a:pPr lvl="1">
              <a:spcBef>
                <a:spcPts val="1200"/>
              </a:spcBef>
              <a:defRPr/>
            </a:pPr>
            <a:r>
              <a:rPr lang="en-US" sz="2000" dirty="0" smtClean="0"/>
              <a:t>Favor simplicity over performance</a:t>
            </a:r>
          </a:p>
          <a:p>
            <a:pPr lvl="1">
              <a:spcBef>
                <a:spcPts val="1200"/>
              </a:spcBef>
              <a:defRPr/>
            </a:pPr>
            <a:r>
              <a:rPr lang="en-US" sz="2000" dirty="0" smtClean="0"/>
              <a:t>Verify each iteration</a:t>
            </a:r>
          </a:p>
          <a:p>
            <a:pPr>
              <a:spcBef>
                <a:spcPts val="1200"/>
              </a:spcBef>
              <a:defRPr/>
            </a:pPr>
            <a:r>
              <a:rPr lang="en-US" dirty="0" smtClean="0"/>
              <a:t>Focus on dependencies and decomposition </a:t>
            </a:r>
          </a:p>
          <a:p>
            <a:pPr>
              <a:spcBef>
                <a:spcPts val="1200"/>
              </a:spcBef>
              <a:defRPr/>
            </a:pPr>
            <a:endParaRPr lang="en-US" dirty="0"/>
          </a:p>
        </p:txBody>
      </p:sp>
    </p:spTree>
    <p:extLst>
      <p:ext uri="{BB962C8B-B14F-4D97-AF65-F5344CB8AC3E}">
        <p14:creationId xmlns:p14="http://schemas.microsoft.com/office/powerpoint/2010/main" xmlns="" val="2554181463"/>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smtClean="0"/>
              <a:t>Tuning</a:t>
            </a:r>
            <a:endParaRPr lang="en-US" dirty="0" smtClean="0"/>
          </a:p>
        </p:txBody>
      </p:sp>
      <p:sp>
        <p:nvSpPr>
          <p:cNvPr id="63491" name="Content Placeholder 2"/>
          <p:cNvSpPr>
            <a:spLocks noGrp="1"/>
          </p:cNvSpPr>
          <p:nvPr>
            <p:ph type="body" sz="quarter" idx="10"/>
          </p:nvPr>
        </p:nvSpPr>
        <p:spPr>
          <a:xfrm>
            <a:off x="533399" y="3317358"/>
            <a:ext cx="8277225" cy="2860158"/>
          </a:xfrm>
        </p:spPr>
        <p:txBody>
          <a:bodyPr>
            <a:normAutofit fontScale="92500" lnSpcReduction="10000"/>
          </a:bodyPr>
          <a:lstStyle/>
          <a:p>
            <a:r>
              <a:rPr lang="en-US" smtClean="0"/>
              <a:t>Identify  and optimize performance issues</a:t>
            </a:r>
          </a:p>
          <a:p>
            <a:pPr lvl="1"/>
            <a:r>
              <a:rPr lang="en-US" smtClean="0"/>
              <a:t>Thread stalls</a:t>
            </a:r>
          </a:p>
          <a:p>
            <a:pPr lvl="1"/>
            <a:r>
              <a:rPr lang="en-US" smtClean="0"/>
              <a:t>Excessive synchronization</a:t>
            </a:r>
          </a:p>
          <a:p>
            <a:pPr lvl="1"/>
            <a:r>
              <a:rPr lang="en-US" smtClean="0"/>
              <a:t>Cache thrashing</a:t>
            </a:r>
          </a:p>
          <a:p>
            <a:r>
              <a:rPr lang="en-US" smtClean="0"/>
              <a:t>Iterate and experiment</a:t>
            </a:r>
          </a:p>
          <a:p>
            <a:pPr lvl="1"/>
            <a:r>
              <a:rPr lang="en-US" smtClean="0"/>
              <a:t>Vary threads and # of cores</a:t>
            </a:r>
          </a:p>
          <a:p>
            <a:pPr lvl="1"/>
            <a:r>
              <a:rPr lang="en-US" smtClean="0"/>
              <a:t>Minimize locking</a:t>
            </a:r>
          </a:p>
          <a:p>
            <a:pPr lvl="1"/>
            <a:r>
              <a:rPr lang="en-US" smtClean="0"/>
              <a:t>Separate threads from tasks</a:t>
            </a:r>
            <a:endParaRPr lang="en-US" dirty="0" smtClean="0"/>
          </a:p>
        </p:txBody>
      </p:sp>
      <p:pic>
        <p:nvPicPr>
          <p:cNvPr id="63492" name="Picture 2"/>
          <p:cNvPicPr>
            <a:picLocks noChangeAspect="1" noChangeArrowheads="1"/>
          </p:cNvPicPr>
          <p:nvPr/>
        </p:nvPicPr>
        <p:blipFill>
          <a:blip r:embed="rId3" cstate="print"/>
          <a:srcRect/>
          <a:stretch>
            <a:fillRect/>
          </a:stretch>
        </p:blipFill>
        <p:spPr bwMode="auto">
          <a:xfrm>
            <a:off x="685800" y="1157288"/>
            <a:ext cx="7850188" cy="1889125"/>
          </a:xfrm>
          <a:prstGeom prst="rect">
            <a:avLst/>
          </a:prstGeom>
          <a:noFill/>
          <a:ln w="9525">
            <a:noFill/>
            <a:miter lim="800000"/>
            <a:headEnd/>
            <a:tailEnd/>
          </a:ln>
        </p:spPr>
      </p:pic>
    </p:spTree>
    <p:extLst>
      <p:ext uri="{BB962C8B-B14F-4D97-AF65-F5344CB8AC3E}">
        <p14:creationId xmlns:p14="http://schemas.microsoft.com/office/powerpoint/2010/main" xmlns="" val="3848925038"/>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smtClean="0"/>
              <a:t>Image Processing Example</a:t>
            </a:r>
            <a:endParaRPr lang="en-US" dirty="0" smtClean="0"/>
          </a:p>
        </p:txBody>
      </p:sp>
      <p:sp>
        <p:nvSpPr>
          <p:cNvPr id="44035" name="Rectangle 3"/>
          <p:cNvSpPr>
            <a:spLocks noGrp="1" noChangeArrowheads="1"/>
          </p:cNvSpPr>
          <p:nvPr>
            <p:ph type="body" sz="quarter" idx="10"/>
          </p:nvPr>
        </p:nvSpPr>
        <p:spPr/>
        <p:txBody>
          <a:bodyPr/>
          <a:lstStyle/>
          <a:p>
            <a:pPr algn="ctr">
              <a:lnSpc>
                <a:spcPct val="90000"/>
              </a:lnSpc>
              <a:buFont typeface="Wingdings" pitchFamily="2" charset="2"/>
              <a:buNone/>
            </a:pPr>
            <a:r>
              <a:rPr lang="en-US" sz="2400" smtClean="0"/>
              <a:t>Edge Detection Pipeline</a:t>
            </a:r>
            <a:endParaRPr lang="en-US" sz="2400" dirty="0" smtClean="0"/>
          </a:p>
        </p:txBody>
      </p:sp>
      <p:sp>
        <p:nvSpPr>
          <p:cNvPr id="225285" name="Rectangle 5"/>
          <p:cNvSpPr>
            <a:spLocks noChangeArrowheads="1"/>
          </p:cNvSpPr>
          <p:nvPr/>
        </p:nvSpPr>
        <p:spPr bwMode="auto">
          <a:xfrm>
            <a:off x="1165225" y="3413125"/>
            <a:ext cx="7064375" cy="2492375"/>
          </a:xfrm>
          <a:prstGeom prst="rect">
            <a:avLst/>
          </a:prstGeom>
          <a:solidFill>
            <a:schemeClr val="folHlink">
              <a:alpha val="5000"/>
            </a:schemeClr>
          </a:solidFill>
          <a:ln w="9525">
            <a:noFill/>
            <a:miter lim="800000"/>
            <a:headEnd/>
            <a:tailEnd/>
          </a:ln>
          <a:effectLst/>
        </p:spPr>
        <p:txBody>
          <a:bodyPr wrap="none" anchor="ctr">
            <a:spAutoFit/>
          </a:bodyPr>
          <a:lstStyle/>
          <a:p>
            <a:pPr>
              <a:defRPr/>
            </a:pPr>
            <a:r>
              <a:rPr lang="en-US" sz="1200" b="1" dirty="0">
                <a:solidFill>
                  <a:schemeClr val="bg1">
                    <a:lumMod val="10000"/>
                  </a:schemeClr>
                </a:solidFill>
                <a:latin typeface="Courier New" pitchFamily="49" charset="0"/>
              </a:rPr>
              <a:t>static </a:t>
            </a:r>
            <a:r>
              <a:rPr lang="en-US" sz="1200" b="1" dirty="0">
                <a:solidFill>
                  <a:srgbClr val="FF0000"/>
                </a:solidFill>
                <a:latin typeface="Courier New" pitchFamily="49" charset="0"/>
              </a:rPr>
              <a:t>void *</a:t>
            </a:r>
            <a:r>
              <a:rPr lang="en-US" sz="1200" b="1" dirty="0" err="1">
                <a:solidFill>
                  <a:schemeClr val="bg1">
                    <a:lumMod val="10000"/>
                  </a:schemeClr>
                </a:solidFill>
                <a:latin typeface="Courier New" pitchFamily="49" charset="0"/>
              </a:rPr>
              <a:t>edge_detect</a:t>
            </a:r>
            <a:r>
              <a:rPr lang="en-US" sz="1200" b="1" dirty="0">
                <a:solidFill>
                  <a:srgbClr val="FF0000"/>
                </a:solidFill>
                <a:latin typeface="Courier New" pitchFamily="49" charset="0"/>
              </a:rPr>
              <a:t>(void *</a:t>
            </a:r>
            <a:r>
              <a:rPr lang="en-US" sz="1200" b="1" dirty="0" err="1">
                <a:solidFill>
                  <a:schemeClr val="bg1">
                    <a:lumMod val="10000"/>
                  </a:schemeClr>
                </a:solidFill>
                <a:latin typeface="Courier New" pitchFamily="49" charset="0"/>
              </a:rPr>
              <a:t>argv</a:t>
            </a:r>
            <a:r>
              <a:rPr lang="en-US" sz="1200" b="1" dirty="0">
                <a:solidFill>
                  <a:srgbClr val="FF0000"/>
                </a:solidFill>
                <a:latin typeface="Courier New" pitchFamily="49" charset="0"/>
              </a:rPr>
              <a:t>)</a:t>
            </a:r>
            <a:r>
              <a:rPr lang="en-US" sz="1200" b="1" dirty="0">
                <a:solidFill>
                  <a:schemeClr val="bg1">
                    <a:lumMod val="10000"/>
                  </a:schemeClr>
                </a:solidFill>
                <a:latin typeface="Courier New" pitchFamily="49" charset="0"/>
              </a:rPr>
              <a:t> {</a:t>
            </a:r>
          </a:p>
          <a:p>
            <a:pPr>
              <a:defRPr/>
            </a:pP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ed_arg_t</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arg</a:t>
            </a:r>
            <a:r>
              <a:rPr lang="en-US" sz="1200" b="1" dirty="0">
                <a:solidFill>
                  <a:schemeClr val="bg1">
                    <a:lumMod val="10000"/>
                  </a:schemeClr>
                </a:solidFill>
                <a:latin typeface="Courier New" pitchFamily="49" charset="0"/>
              </a:rPr>
              <a:t> = (</a:t>
            </a:r>
            <a:r>
              <a:rPr lang="en-US" sz="1200" b="1" dirty="0" err="1">
                <a:solidFill>
                  <a:schemeClr val="bg1">
                    <a:lumMod val="10000"/>
                  </a:schemeClr>
                </a:solidFill>
                <a:latin typeface="Courier New" pitchFamily="49" charset="0"/>
              </a:rPr>
              <a:t>ed_arg_t</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argv</a:t>
            </a:r>
            <a:r>
              <a:rPr lang="en-US" sz="1200" b="1" dirty="0">
                <a:solidFill>
                  <a:schemeClr val="bg1">
                    <a:lumMod val="10000"/>
                  </a:schemeClr>
                </a:solidFill>
                <a:latin typeface="Courier New" pitchFamily="49" charset="0"/>
              </a:rPr>
              <a:t>;;</a:t>
            </a:r>
          </a:p>
          <a:p>
            <a:pPr>
              <a:defRPr/>
            </a:pPr>
            <a:r>
              <a:rPr lang="en-US" sz="1200" b="1" dirty="0">
                <a:solidFill>
                  <a:schemeClr val="bg1">
                    <a:lumMod val="10000"/>
                  </a:schemeClr>
                </a:solidFill>
                <a:latin typeface="Courier New" pitchFamily="49" charset="0"/>
              </a:rPr>
              <a:t>  char unsigned *</a:t>
            </a:r>
            <a:r>
              <a:rPr lang="en-US" sz="1200" b="1" dirty="0" err="1">
                <a:solidFill>
                  <a:schemeClr val="bg1">
                    <a:lumMod val="10000"/>
                  </a:schemeClr>
                </a:solidFill>
                <a:latin typeface="Courier New" pitchFamily="49" charset="0"/>
              </a:rPr>
              <a:t>out_pixels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in_pixels</a:t>
            </a:r>
            <a:r>
              <a:rPr lang="en-US" sz="1200" b="1" dirty="0">
                <a:solidFill>
                  <a:schemeClr val="bg1">
                    <a:lumMod val="10000"/>
                  </a:schemeClr>
                </a:solidFill>
                <a:latin typeface="Courier New" pitchFamily="49" charset="0"/>
              </a:rPr>
              <a:t>;</a:t>
            </a:r>
          </a:p>
          <a:p>
            <a:pPr>
              <a:defRPr/>
            </a:pP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int</a:t>
            </a:r>
            <a:r>
              <a:rPr lang="en-US" sz="1200" b="1" dirty="0">
                <a:solidFill>
                  <a:schemeClr val="bg1">
                    <a:lumMod val="10000"/>
                  </a:schemeClr>
                </a:solidFill>
                <a:latin typeface="Courier New" pitchFamily="49" charset="0"/>
              </a:rPr>
              <a:t> col0, cols, </a:t>
            </a:r>
            <a:r>
              <a:rPr lang="en-US" sz="1200" b="1" dirty="0" err="1">
                <a:solidFill>
                  <a:schemeClr val="bg1">
                    <a:lumMod val="10000"/>
                  </a:schemeClr>
                </a:solidFill>
                <a:latin typeface="Courier New" pitchFamily="49" charset="0"/>
              </a:rPr>
              <a:t>nrows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ncols</a:t>
            </a:r>
            <a:r>
              <a:rPr lang="en-US" sz="1200" b="1" dirty="0">
                <a:solidFill>
                  <a:schemeClr val="bg1">
                    <a:lumMod val="10000"/>
                  </a:schemeClr>
                </a:solidFill>
                <a:latin typeface="Courier New" pitchFamily="49" charset="0"/>
              </a:rPr>
              <a:t>;</a:t>
            </a:r>
          </a:p>
          <a:p>
            <a:pPr>
              <a:defRPr/>
            </a:pPr>
            <a:endParaRPr lang="en-US" sz="1200" b="1" dirty="0">
              <a:solidFill>
                <a:schemeClr val="bg1">
                  <a:lumMod val="10000"/>
                </a:schemeClr>
              </a:solidFill>
              <a:latin typeface="Courier New" pitchFamily="49" charset="0"/>
            </a:endParaRPr>
          </a:p>
          <a:p>
            <a:pPr>
              <a:defRPr/>
            </a:pP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unpack_arg</a:t>
            </a:r>
            <a:r>
              <a:rPr lang="en-US" sz="1200" b="1" dirty="0">
                <a:solidFill>
                  <a:schemeClr val="bg1">
                    <a:lumMod val="10000"/>
                  </a:schemeClr>
                </a:solidFill>
                <a:latin typeface="Courier New" pitchFamily="49" charset="0"/>
              </a:rPr>
              <a:t>(</a:t>
            </a:r>
            <a:r>
              <a:rPr lang="en-US" sz="1200" b="1" dirty="0" err="1">
                <a:solidFill>
                  <a:schemeClr val="bg1">
                    <a:lumMod val="10000"/>
                  </a:schemeClr>
                </a:solidFill>
                <a:latin typeface="Courier New" pitchFamily="49" charset="0"/>
              </a:rPr>
              <a:t>arg</a:t>
            </a:r>
            <a:r>
              <a:rPr lang="en-US" sz="1200" b="1" dirty="0">
                <a:solidFill>
                  <a:schemeClr val="bg1">
                    <a:lumMod val="10000"/>
                  </a:schemeClr>
                </a:solidFill>
                <a:latin typeface="Courier New" pitchFamily="49" charset="0"/>
              </a:rPr>
              <a:t>, &amp;</a:t>
            </a:r>
            <a:r>
              <a:rPr lang="en-US" sz="1200" b="1" dirty="0" err="1">
                <a:solidFill>
                  <a:schemeClr val="bg1">
                    <a:lumMod val="10000"/>
                  </a:schemeClr>
                </a:solidFill>
                <a:latin typeface="Courier New" pitchFamily="49" charset="0"/>
              </a:rPr>
              <a:t>out_pixels</a:t>
            </a:r>
            <a:r>
              <a:rPr lang="en-US" sz="1200" b="1" dirty="0">
                <a:solidFill>
                  <a:schemeClr val="bg1">
                    <a:lumMod val="10000"/>
                  </a:schemeClr>
                </a:solidFill>
                <a:latin typeface="Courier New" pitchFamily="49" charset="0"/>
              </a:rPr>
              <a:t>, &amp;</a:t>
            </a:r>
            <a:r>
              <a:rPr lang="en-US" sz="1200" b="1" dirty="0" err="1">
                <a:solidFill>
                  <a:schemeClr val="bg1">
                    <a:lumMod val="10000"/>
                  </a:schemeClr>
                </a:solidFill>
                <a:latin typeface="Courier New" pitchFamily="49" charset="0"/>
              </a:rPr>
              <a:t>in_pixels</a:t>
            </a:r>
            <a:r>
              <a:rPr lang="en-US" sz="1200" b="1" dirty="0">
                <a:solidFill>
                  <a:schemeClr val="bg1">
                    <a:lumMod val="10000"/>
                  </a:schemeClr>
                </a:solidFill>
                <a:latin typeface="Courier New" pitchFamily="49" charset="0"/>
              </a:rPr>
              <a:t>, &amp;col0, &amp;cols, &amp;</a:t>
            </a:r>
            <a:r>
              <a:rPr lang="en-US" sz="1200" b="1" dirty="0" err="1">
                <a:solidFill>
                  <a:schemeClr val="bg1">
                    <a:lumMod val="10000"/>
                  </a:schemeClr>
                </a:solidFill>
                <a:latin typeface="Courier New" pitchFamily="49" charset="0"/>
              </a:rPr>
              <a:t>nrows</a:t>
            </a:r>
            <a:r>
              <a:rPr lang="en-US" sz="1200" b="1" dirty="0">
                <a:solidFill>
                  <a:schemeClr val="bg1">
                    <a:lumMod val="10000"/>
                  </a:schemeClr>
                </a:solidFill>
                <a:latin typeface="Courier New" pitchFamily="49" charset="0"/>
              </a:rPr>
              <a:t>, &amp; </a:t>
            </a:r>
            <a:r>
              <a:rPr lang="en-US" sz="1200" b="1" dirty="0" err="1">
                <a:solidFill>
                  <a:schemeClr val="bg1">
                    <a:lumMod val="10000"/>
                  </a:schemeClr>
                </a:solidFill>
                <a:latin typeface="Courier New" pitchFamily="49" charset="0"/>
              </a:rPr>
              <a:t>ncols</a:t>
            </a:r>
            <a:r>
              <a:rPr lang="en-US" sz="1200" b="1" dirty="0">
                <a:solidFill>
                  <a:schemeClr val="bg1">
                    <a:lumMod val="10000"/>
                  </a:schemeClr>
                </a:solidFill>
                <a:latin typeface="Courier New" pitchFamily="49" charset="0"/>
              </a:rPr>
              <a:t>);</a:t>
            </a:r>
          </a:p>
          <a:p>
            <a:pPr>
              <a:defRPr/>
            </a:pPr>
            <a:endParaRPr lang="en-US" sz="1200" b="1" dirty="0">
              <a:solidFill>
                <a:schemeClr val="bg1">
                  <a:lumMod val="10000"/>
                </a:schemeClr>
              </a:solidFill>
              <a:latin typeface="Courier New" pitchFamily="49" charset="0"/>
            </a:endParaRPr>
          </a:p>
          <a:p>
            <a:pPr>
              <a:defRPr/>
            </a:pPr>
            <a:r>
              <a:rPr lang="en-US" sz="1200" b="1" dirty="0">
                <a:solidFill>
                  <a:schemeClr val="bg1">
                    <a:lumMod val="10000"/>
                  </a:schemeClr>
                </a:solidFill>
                <a:latin typeface="Courier New" pitchFamily="49" charset="0"/>
              </a:rPr>
              <a:t>  correct(</a:t>
            </a:r>
            <a:r>
              <a:rPr lang="en-US" sz="1200" b="1" dirty="0" err="1">
                <a:solidFill>
                  <a:srgbClr val="0831FE"/>
                </a:solidFill>
                <a:latin typeface="Courier New" pitchFamily="49" charset="0"/>
              </a:rPr>
              <a:t>out_pixels</a:t>
            </a:r>
            <a:r>
              <a:rPr lang="en-US" sz="1200" b="1" dirty="0">
                <a:solidFill>
                  <a:schemeClr val="bg1">
                    <a:lumMod val="10000"/>
                  </a:schemeClr>
                </a:solidFill>
                <a:latin typeface="Courier New" pitchFamily="49" charset="0"/>
              </a:rPr>
              <a:t>, </a:t>
            </a:r>
            <a:r>
              <a:rPr lang="en-US" sz="1200" b="1" dirty="0" err="1">
                <a:solidFill>
                  <a:srgbClr val="FFC000"/>
                </a:solidFill>
                <a:latin typeface="Courier New" pitchFamily="49" charset="0"/>
              </a:rPr>
              <a:t>in_pixels</a:t>
            </a:r>
            <a:r>
              <a:rPr lang="en-US" sz="1200" b="1" dirty="0">
                <a:solidFill>
                  <a:schemeClr val="bg1">
                    <a:lumMod val="10000"/>
                  </a:schemeClr>
                </a:solidFill>
                <a:latin typeface="Courier New" pitchFamily="49" charset="0"/>
              </a:rPr>
              <a:t>, col0, cols, </a:t>
            </a:r>
            <a:r>
              <a:rPr lang="en-US" sz="1200" b="1" dirty="0" err="1">
                <a:solidFill>
                  <a:schemeClr val="bg1">
                    <a:lumMod val="10000"/>
                  </a:schemeClr>
                </a:solidFill>
                <a:latin typeface="Courier New" pitchFamily="49" charset="0"/>
              </a:rPr>
              <a:t>nrows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ncols</a:t>
            </a:r>
            <a:r>
              <a:rPr lang="en-US" sz="1200" b="1" dirty="0">
                <a:solidFill>
                  <a:schemeClr val="bg1">
                    <a:lumMod val="10000"/>
                  </a:schemeClr>
                </a:solidFill>
                <a:latin typeface="Courier New" pitchFamily="49" charset="0"/>
              </a:rPr>
              <a:t>);</a:t>
            </a:r>
          </a:p>
          <a:p>
            <a:pPr>
              <a:defRPr/>
            </a:pPr>
            <a:r>
              <a:rPr lang="en-US" sz="1200" b="1" dirty="0">
                <a:solidFill>
                  <a:schemeClr val="bg1">
                    <a:lumMod val="10000"/>
                  </a:schemeClr>
                </a:solidFill>
                <a:latin typeface="Courier New" pitchFamily="49" charset="0"/>
              </a:rPr>
              <a:t>  smooth(</a:t>
            </a:r>
            <a:r>
              <a:rPr lang="en-US" sz="1200" b="1" dirty="0" err="1">
                <a:solidFill>
                  <a:srgbClr val="FFC000"/>
                </a:solidFill>
                <a:latin typeface="Courier New" pitchFamily="49" charset="0"/>
              </a:rPr>
              <a:t>in_pixels</a:t>
            </a:r>
            <a:r>
              <a:rPr lang="en-US" sz="1200" b="1" dirty="0">
                <a:solidFill>
                  <a:schemeClr val="bg1">
                    <a:lumMod val="10000"/>
                  </a:schemeClr>
                </a:solidFill>
                <a:latin typeface="Courier New" pitchFamily="49" charset="0"/>
              </a:rPr>
              <a:t>, </a:t>
            </a:r>
            <a:r>
              <a:rPr lang="en-US" sz="1200" b="1" dirty="0" err="1">
                <a:solidFill>
                  <a:srgbClr val="0831FE"/>
                </a:solidFill>
                <a:latin typeface="Courier New" pitchFamily="49" charset="0"/>
              </a:rPr>
              <a:t>out_pixels</a:t>
            </a:r>
            <a:r>
              <a:rPr lang="en-US" sz="1200" b="1" dirty="0">
                <a:solidFill>
                  <a:schemeClr val="bg1">
                    <a:lumMod val="10000"/>
                  </a:schemeClr>
                </a:solidFill>
                <a:latin typeface="Courier New" pitchFamily="49" charset="0"/>
              </a:rPr>
              <a:t>, col0, cols, </a:t>
            </a:r>
            <a:r>
              <a:rPr lang="en-US" sz="1200" b="1" dirty="0" err="1">
                <a:solidFill>
                  <a:schemeClr val="bg1">
                    <a:lumMod val="10000"/>
                  </a:schemeClr>
                </a:solidFill>
                <a:latin typeface="Courier New" pitchFamily="49" charset="0"/>
              </a:rPr>
              <a:t>nrows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ncols</a:t>
            </a:r>
            <a:r>
              <a:rPr lang="en-US" sz="1200" b="1" dirty="0">
                <a:solidFill>
                  <a:schemeClr val="bg1">
                    <a:lumMod val="10000"/>
                  </a:schemeClr>
                </a:solidFill>
                <a:latin typeface="Courier New" pitchFamily="49" charset="0"/>
              </a:rPr>
              <a:t>);</a:t>
            </a:r>
          </a:p>
          <a:p>
            <a:pPr>
              <a:defRPr/>
            </a:pPr>
            <a:r>
              <a:rPr lang="en-US" sz="1200" b="1" dirty="0">
                <a:solidFill>
                  <a:schemeClr val="bg1">
                    <a:lumMod val="10000"/>
                  </a:schemeClr>
                </a:solidFill>
                <a:latin typeface="Courier New" pitchFamily="49" charset="0"/>
              </a:rPr>
              <a:t>  detect(</a:t>
            </a:r>
            <a:r>
              <a:rPr lang="en-US" sz="1200" b="1" dirty="0" err="1">
                <a:solidFill>
                  <a:srgbClr val="0831FE"/>
                </a:solidFill>
                <a:latin typeface="Courier New" pitchFamily="49" charset="0"/>
              </a:rPr>
              <a:t>out_pixels</a:t>
            </a:r>
            <a:r>
              <a:rPr lang="en-US" sz="1200" b="1" dirty="0">
                <a:solidFill>
                  <a:schemeClr val="bg1">
                    <a:lumMod val="10000"/>
                  </a:schemeClr>
                </a:solidFill>
                <a:latin typeface="Courier New" pitchFamily="49" charset="0"/>
              </a:rPr>
              <a:t>, </a:t>
            </a:r>
            <a:r>
              <a:rPr lang="en-US" sz="1200" b="1" dirty="0" err="1">
                <a:solidFill>
                  <a:srgbClr val="FFC000"/>
                </a:solidFill>
                <a:latin typeface="Courier New" pitchFamily="49" charset="0"/>
              </a:rPr>
              <a:t>in_pixels</a:t>
            </a:r>
            <a:r>
              <a:rPr lang="en-US" sz="1200" b="1" dirty="0">
                <a:solidFill>
                  <a:schemeClr val="bg1">
                    <a:lumMod val="10000"/>
                  </a:schemeClr>
                </a:solidFill>
                <a:latin typeface="Courier New" pitchFamily="49" charset="0"/>
              </a:rPr>
              <a:t>, col0, cols, </a:t>
            </a:r>
            <a:r>
              <a:rPr lang="en-US" sz="1200" b="1" dirty="0" err="1">
                <a:solidFill>
                  <a:schemeClr val="bg1">
                    <a:lumMod val="10000"/>
                  </a:schemeClr>
                </a:solidFill>
                <a:latin typeface="Courier New" pitchFamily="49" charset="0"/>
              </a:rPr>
              <a:t>nrows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ncols</a:t>
            </a:r>
            <a:r>
              <a:rPr lang="en-US" sz="1200" b="1" dirty="0">
                <a:solidFill>
                  <a:schemeClr val="bg1">
                    <a:lumMod val="10000"/>
                  </a:schemeClr>
                </a:solidFill>
                <a:latin typeface="Courier New" pitchFamily="49" charset="0"/>
              </a:rPr>
              <a:t>);</a:t>
            </a:r>
          </a:p>
          <a:p>
            <a:pPr>
              <a:defRPr/>
            </a:pPr>
            <a:endParaRPr lang="en-US" sz="1200" b="1" dirty="0">
              <a:solidFill>
                <a:schemeClr val="bg1">
                  <a:lumMod val="10000"/>
                </a:schemeClr>
              </a:solidFill>
              <a:latin typeface="Courier New" pitchFamily="49" charset="0"/>
            </a:endParaRPr>
          </a:p>
          <a:p>
            <a:pPr>
              <a:defRPr/>
            </a:pPr>
            <a:r>
              <a:rPr lang="en-US" sz="1200" b="1" dirty="0">
                <a:solidFill>
                  <a:schemeClr val="bg1">
                    <a:lumMod val="10000"/>
                  </a:schemeClr>
                </a:solidFill>
                <a:latin typeface="Courier New" pitchFamily="49" charset="0"/>
              </a:rPr>
              <a:t>  return NULL;</a:t>
            </a:r>
          </a:p>
          <a:p>
            <a:pPr>
              <a:defRPr/>
            </a:pPr>
            <a:r>
              <a:rPr lang="en-US" sz="1200" b="1" dirty="0">
                <a:solidFill>
                  <a:schemeClr val="bg1">
                    <a:lumMod val="10000"/>
                  </a:schemeClr>
                </a:solidFill>
                <a:latin typeface="Courier New" pitchFamily="49" charset="0"/>
              </a:rPr>
              <a:t>}</a:t>
            </a:r>
          </a:p>
        </p:txBody>
      </p:sp>
      <p:pic>
        <p:nvPicPr>
          <p:cNvPr id="44037" name="Picture 1"/>
          <p:cNvPicPr>
            <a:picLocks noChangeAspect="1" noChangeArrowheads="1"/>
          </p:cNvPicPr>
          <p:nvPr/>
        </p:nvPicPr>
        <p:blipFill>
          <a:blip r:embed="rId3" cstate="print"/>
          <a:srcRect/>
          <a:stretch>
            <a:fillRect/>
          </a:stretch>
        </p:blipFill>
        <p:spPr bwMode="auto">
          <a:xfrm>
            <a:off x="747713" y="1851025"/>
            <a:ext cx="7645400" cy="1033463"/>
          </a:xfrm>
          <a:prstGeom prst="rect">
            <a:avLst/>
          </a:prstGeom>
          <a:noFill/>
          <a:ln w="9525">
            <a:noFill/>
            <a:miter lim="800000"/>
            <a:headEnd/>
            <a:tailEnd/>
          </a:ln>
        </p:spPr>
      </p:pic>
    </p:spTree>
    <p:extLst>
      <p:ext uri="{BB962C8B-B14F-4D97-AF65-F5344CB8AC3E}">
        <p14:creationId xmlns:p14="http://schemas.microsoft.com/office/powerpoint/2010/main" xmlns="" val="1822580893"/>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dirty="0" smtClean="0"/>
              <a:t>Sequential Analysis</a:t>
            </a:r>
            <a:endParaRPr lang="en-US" sz="3200" b="0" dirty="0" smtClean="0"/>
          </a:p>
        </p:txBody>
      </p:sp>
      <p:sp>
        <p:nvSpPr>
          <p:cNvPr id="45059" name="Rectangle 3"/>
          <p:cNvSpPr>
            <a:spLocks noGrp="1" noChangeArrowheads="1"/>
          </p:cNvSpPr>
          <p:nvPr>
            <p:ph type="body" sz="quarter" idx="10"/>
          </p:nvPr>
        </p:nvSpPr>
        <p:spPr>
          <a:xfrm>
            <a:off x="533399" y="4072270"/>
            <a:ext cx="8277225" cy="1977656"/>
          </a:xfrm>
        </p:spPr>
        <p:txBody>
          <a:bodyPr>
            <a:normAutofit lnSpcReduction="10000"/>
          </a:bodyPr>
          <a:lstStyle/>
          <a:p>
            <a:pPr>
              <a:spcBef>
                <a:spcPts val="1800"/>
              </a:spcBef>
            </a:pPr>
            <a:r>
              <a:rPr lang="en-US" sz="2000" dirty="0" smtClean="0"/>
              <a:t>Each function embarrassingly data parallel</a:t>
            </a:r>
          </a:p>
          <a:p>
            <a:pPr>
              <a:spcBef>
                <a:spcPts val="1800"/>
              </a:spcBef>
            </a:pPr>
            <a:r>
              <a:rPr lang="en-US" sz="2000" dirty="0" smtClean="0"/>
              <a:t>Constant work per pixel</a:t>
            </a:r>
          </a:p>
          <a:p>
            <a:pPr>
              <a:spcBef>
                <a:spcPts val="1800"/>
              </a:spcBef>
            </a:pPr>
            <a:r>
              <a:rPr lang="en-US" sz="2000" dirty="0" smtClean="0"/>
              <a:t>Very different amount of work per function</a:t>
            </a:r>
          </a:p>
          <a:p>
            <a:pPr>
              <a:spcBef>
                <a:spcPts val="1800"/>
              </a:spcBef>
            </a:pPr>
            <a:r>
              <a:rPr lang="en-US" sz="2000" dirty="0" smtClean="0"/>
              <a:t>Only thread safe C library calls used</a:t>
            </a:r>
          </a:p>
        </p:txBody>
      </p:sp>
      <p:pic>
        <p:nvPicPr>
          <p:cNvPr id="45060" name="Picture 3"/>
          <p:cNvPicPr>
            <a:picLocks noChangeAspect="1" noChangeArrowheads="1"/>
          </p:cNvPicPr>
          <p:nvPr/>
        </p:nvPicPr>
        <p:blipFill>
          <a:blip r:embed="rId3" cstate="print"/>
          <a:srcRect/>
          <a:stretch>
            <a:fillRect/>
          </a:stretch>
        </p:blipFill>
        <p:spPr bwMode="auto">
          <a:xfrm>
            <a:off x="747713" y="1320800"/>
            <a:ext cx="7645400" cy="2609850"/>
          </a:xfrm>
          <a:prstGeom prst="rect">
            <a:avLst/>
          </a:prstGeom>
          <a:noFill/>
          <a:ln w="9525">
            <a:noFill/>
            <a:miter lim="800000"/>
            <a:headEnd/>
            <a:tailEnd/>
          </a:ln>
        </p:spPr>
      </p:pic>
    </p:spTree>
    <p:extLst>
      <p:ext uri="{BB962C8B-B14F-4D97-AF65-F5344CB8AC3E}">
        <p14:creationId xmlns:p14="http://schemas.microsoft.com/office/powerpoint/2010/main" xmlns="" val="3133880281"/>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dirty="0" smtClean="0"/>
              <a:t>Exploration</a:t>
            </a:r>
          </a:p>
        </p:txBody>
      </p:sp>
      <p:sp>
        <p:nvSpPr>
          <p:cNvPr id="3" name="Content Placeholder 2"/>
          <p:cNvSpPr>
            <a:spLocks noGrp="1"/>
          </p:cNvSpPr>
          <p:nvPr>
            <p:ph type="body" sz="quarter" idx="10"/>
          </p:nvPr>
        </p:nvSpPr>
        <p:spPr>
          <a:xfrm>
            <a:off x="533399" y="3508744"/>
            <a:ext cx="8277225" cy="2466754"/>
          </a:xfrm>
        </p:spPr>
        <p:txBody>
          <a:bodyPr>
            <a:normAutofit/>
          </a:bodyPr>
          <a:lstStyle/>
          <a:p>
            <a:pPr>
              <a:spcBef>
                <a:spcPts val="1200"/>
              </a:spcBef>
              <a:defRPr/>
            </a:pPr>
            <a:r>
              <a:rPr lang="en-US" sz="2400" dirty="0" smtClean="0"/>
              <a:t>Explore different parallelization strategies</a:t>
            </a:r>
          </a:p>
          <a:p>
            <a:pPr lvl="1">
              <a:spcBef>
                <a:spcPts val="1200"/>
              </a:spcBef>
              <a:defRPr/>
            </a:pPr>
            <a:r>
              <a:rPr lang="en-US" sz="2000" dirty="0" smtClean="0"/>
              <a:t>Quick analysis/design, coding, and verification iterations</a:t>
            </a:r>
          </a:p>
          <a:p>
            <a:pPr lvl="1">
              <a:spcBef>
                <a:spcPts val="1200"/>
              </a:spcBef>
              <a:defRPr/>
            </a:pPr>
            <a:r>
              <a:rPr lang="en-US" sz="2000" dirty="0" smtClean="0"/>
              <a:t>Favor simplicity over performance</a:t>
            </a:r>
          </a:p>
          <a:p>
            <a:pPr lvl="1">
              <a:spcBef>
                <a:spcPts val="1200"/>
              </a:spcBef>
              <a:defRPr/>
            </a:pPr>
            <a:r>
              <a:rPr lang="en-US" sz="2000" dirty="0" smtClean="0"/>
              <a:t>Verify each iteration</a:t>
            </a:r>
          </a:p>
          <a:p>
            <a:pPr>
              <a:spcBef>
                <a:spcPts val="1200"/>
              </a:spcBef>
              <a:defRPr/>
            </a:pPr>
            <a:r>
              <a:rPr lang="en-US" sz="2400" dirty="0" smtClean="0"/>
              <a:t>Focus on dependencies and decomposition </a:t>
            </a:r>
          </a:p>
          <a:p>
            <a:pPr>
              <a:spcBef>
                <a:spcPts val="1200"/>
              </a:spcBef>
              <a:defRPr/>
            </a:pPr>
            <a:endParaRPr lang="en-US" sz="2400" dirty="0"/>
          </a:p>
        </p:txBody>
      </p:sp>
      <p:pic>
        <p:nvPicPr>
          <p:cNvPr id="47108" name="Picture 2"/>
          <p:cNvPicPr>
            <a:picLocks noChangeAspect="1" noChangeArrowheads="1"/>
          </p:cNvPicPr>
          <p:nvPr/>
        </p:nvPicPr>
        <p:blipFill>
          <a:blip r:embed="rId3" cstate="print"/>
          <a:srcRect/>
          <a:stretch>
            <a:fillRect/>
          </a:stretch>
        </p:blipFill>
        <p:spPr bwMode="auto">
          <a:xfrm>
            <a:off x="685800" y="1446213"/>
            <a:ext cx="7850188" cy="1887537"/>
          </a:xfrm>
          <a:prstGeom prst="rect">
            <a:avLst/>
          </a:prstGeom>
          <a:noFill/>
          <a:ln w="9525">
            <a:noFill/>
            <a:miter lim="800000"/>
            <a:headEnd/>
            <a:tailEnd/>
          </a:ln>
        </p:spPr>
      </p:pic>
    </p:spTree>
    <p:extLst>
      <p:ext uri="{BB962C8B-B14F-4D97-AF65-F5344CB8AC3E}">
        <p14:creationId xmlns:p14="http://schemas.microsoft.com/office/powerpoint/2010/main" xmlns="" val="1070313485"/>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dirty="0" smtClean="0"/>
              <a:t>Data Dependency Analysis</a:t>
            </a:r>
          </a:p>
        </p:txBody>
      </p:sp>
      <p:grpSp>
        <p:nvGrpSpPr>
          <p:cNvPr id="2" name="Group 18"/>
          <p:cNvGrpSpPr>
            <a:grpSpLocks/>
          </p:cNvGrpSpPr>
          <p:nvPr/>
        </p:nvGrpSpPr>
        <p:grpSpPr bwMode="auto">
          <a:xfrm>
            <a:off x="1181100" y="2533026"/>
            <a:ext cx="1684338" cy="1616075"/>
            <a:chOff x="688" y="2595"/>
            <a:chExt cx="1061" cy="1018"/>
          </a:xfrm>
        </p:grpSpPr>
        <p:sp>
          <p:nvSpPr>
            <p:cNvPr id="49166" name="Rectangle 11"/>
            <p:cNvSpPr>
              <a:spLocks noChangeArrowheads="1"/>
            </p:cNvSpPr>
            <p:nvPr/>
          </p:nvSpPr>
          <p:spPr bwMode="auto">
            <a:xfrm>
              <a:off x="822" y="2873"/>
              <a:ext cx="802" cy="465"/>
            </a:xfrm>
            <a:prstGeom prst="rect">
              <a:avLst/>
            </a:prstGeom>
            <a:solidFill>
              <a:schemeClr val="folHlink">
                <a:alpha val="5098"/>
              </a:schemeClr>
            </a:solidFill>
            <a:ln w="9525">
              <a:noFill/>
              <a:miter lim="800000"/>
              <a:headEnd/>
              <a:tailEnd/>
            </a:ln>
          </p:spPr>
          <p:txBody>
            <a:bodyPr wrap="none" anchor="ctr">
              <a:spAutoFit/>
            </a:bodyPr>
            <a:lstStyle/>
            <a:p>
              <a:r>
                <a:rPr lang="en-US" sz="1400" b="1">
                  <a:solidFill>
                    <a:srgbClr val="FF0000"/>
                  </a:solidFill>
                  <a:latin typeface="Arial" pitchFamily="34" charset="0"/>
                  <a:cs typeface="Arial" pitchFamily="34" charset="0"/>
                </a:rPr>
                <a:t>A</a:t>
              </a:r>
              <a:r>
                <a:rPr lang="en-US" sz="1400" b="1">
                  <a:latin typeface="Arial" pitchFamily="34" charset="0"/>
                  <a:cs typeface="Arial" pitchFamily="34" charset="0"/>
                </a:rPr>
                <a:t> = 4 * C + 3;</a:t>
              </a:r>
            </a:p>
            <a:p>
              <a:r>
                <a:rPr lang="en-US" sz="1400" b="1">
                  <a:latin typeface="Arial" pitchFamily="34" charset="0"/>
                  <a:cs typeface="Arial" pitchFamily="34" charset="0"/>
                </a:rPr>
                <a:t>B = </a:t>
              </a:r>
              <a:r>
                <a:rPr lang="en-US" sz="1400" b="1">
                  <a:solidFill>
                    <a:srgbClr val="FF0000"/>
                  </a:solidFill>
                  <a:latin typeface="Arial" pitchFamily="34" charset="0"/>
                  <a:cs typeface="Arial" pitchFamily="34" charset="0"/>
                </a:rPr>
                <a:t>A</a:t>
              </a:r>
              <a:r>
                <a:rPr lang="en-US" sz="1400" b="1">
                  <a:latin typeface="Arial" pitchFamily="34" charset="0"/>
                  <a:cs typeface="Arial" pitchFamily="34" charset="0"/>
                </a:rPr>
                <a:t> + 1;</a:t>
              </a:r>
            </a:p>
            <a:p>
              <a:r>
                <a:rPr lang="en-US" sz="1400" b="1">
                  <a:latin typeface="Arial" pitchFamily="34" charset="0"/>
                  <a:cs typeface="Arial" pitchFamily="34" charset="0"/>
                </a:rPr>
                <a:t>A = 3 * C + 4;</a:t>
              </a:r>
            </a:p>
          </p:txBody>
        </p:sp>
        <p:sp>
          <p:nvSpPr>
            <p:cNvPr id="219148" name="Text Box 12"/>
            <p:cNvSpPr txBox="1">
              <a:spLocks noChangeArrowheads="1"/>
            </p:cNvSpPr>
            <p:nvPr/>
          </p:nvSpPr>
          <p:spPr bwMode="auto">
            <a:xfrm>
              <a:off x="688" y="2595"/>
              <a:ext cx="1061" cy="194"/>
            </a:xfrm>
            <a:prstGeom prst="rect">
              <a:avLst/>
            </a:prstGeom>
            <a:noFill/>
            <a:ln w="38100" algn="ctr">
              <a:noFill/>
              <a:miter lim="800000"/>
              <a:headEnd/>
              <a:tailEnd/>
            </a:ln>
            <a:effectLst/>
          </p:spPr>
          <p:txBody>
            <a:bodyPr wrap="none">
              <a:spAutoFit/>
            </a:bodyPr>
            <a:lstStyle/>
            <a:p>
              <a:pPr>
                <a:defRPr/>
              </a:pPr>
              <a:r>
                <a:rPr lang="en-US" sz="1400" b="1" dirty="0">
                  <a:solidFill>
                    <a:schemeClr val="bg1">
                      <a:lumMod val="10000"/>
                    </a:schemeClr>
                  </a:solidFill>
                  <a:latin typeface="Arial" pitchFamily="34" charset="0"/>
                  <a:cs typeface="Arial" pitchFamily="34" charset="0"/>
                </a:rPr>
                <a:t>Data Dependency</a:t>
              </a:r>
            </a:p>
          </p:txBody>
        </p:sp>
        <p:sp>
          <p:nvSpPr>
            <p:cNvPr id="219151" name="Text Box 15"/>
            <p:cNvSpPr txBox="1">
              <a:spLocks noChangeArrowheads="1"/>
            </p:cNvSpPr>
            <p:nvPr/>
          </p:nvSpPr>
          <p:spPr bwMode="auto">
            <a:xfrm>
              <a:off x="718" y="3419"/>
              <a:ext cx="995" cy="194"/>
            </a:xfrm>
            <a:prstGeom prst="rect">
              <a:avLst/>
            </a:prstGeom>
            <a:noFill/>
            <a:ln w="38100" algn="ctr">
              <a:noFill/>
              <a:miter lim="800000"/>
              <a:headEnd/>
              <a:tailEnd/>
            </a:ln>
            <a:effectLst/>
          </p:spPr>
          <p:txBody>
            <a:bodyPr wrap="none">
              <a:spAutoFit/>
            </a:bodyPr>
            <a:lstStyle/>
            <a:p>
              <a:pPr>
                <a:defRPr/>
              </a:pPr>
              <a:r>
                <a:rPr lang="en-US" sz="1400" b="1" dirty="0">
                  <a:solidFill>
                    <a:schemeClr val="bg1">
                      <a:lumMod val="10000"/>
                    </a:schemeClr>
                  </a:solidFill>
                  <a:latin typeface="Arial" pitchFamily="34" charset="0"/>
                  <a:cs typeface="Arial" pitchFamily="34" charset="0"/>
                </a:rPr>
                <a:t>Read After Write</a:t>
              </a:r>
            </a:p>
          </p:txBody>
        </p:sp>
      </p:grpSp>
      <p:grpSp>
        <p:nvGrpSpPr>
          <p:cNvPr id="3" name="Group 20"/>
          <p:cNvGrpSpPr>
            <a:grpSpLocks/>
          </p:cNvGrpSpPr>
          <p:nvPr/>
        </p:nvGrpSpPr>
        <p:grpSpPr bwMode="auto">
          <a:xfrm>
            <a:off x="6264275" y="2533026"/>
            <a:ext cx="1882775" cy="1612900"/>
            <a:chOff x="3890" y="2595"/>
            <a:chExt cx="1186" cy="1016"/>
          </a:xfrm>
        </p:grpSpPr>
        <p:sp>
          <p:nvSpPr>
            <p:cNvPr id="49163" name="Rectangle 9"/>
            <p:cNvSpPr>
              <a:spLocks noChangeArrowheads="1"/>
            </p:cNvSpPr>
            <p:nvPr/>
          </p:nvSpPr>
          <p:spPr bwMode="auto">
            <a:xfrm>
              <a:off x="4079" y="2873"/>
              <a:ext cx="802" cy="465"/>
            </a:xfrm>
            <a:prstGeom prst="rect">
              <a:avLst/>
            </a:prstGeom>
            <a:solidFill>
              <a:schemeClr val="folHlink">
                <a:alpha val="5098"/>
              </a:schemeClr>
            </a:solidFill>
            <a:ln w="9525">
              <a:noFill/>
              <a:miter lim="800000"/>
              <a:headEnd/>
              <a:tailEnd/>
            </a:ln>
          </p:spPr>
          <p:txBody>
            <a:bodyPr wrap="none" anchor="ctr">
              <a:spAutoFit/>
            </a:bodyPr>
            <a:lstStyle/>
            <a:p>
              <a:r>
                <a:rPr lang="en-US" sz="1400" b="1">
                  <a:solidFill>
                    <a:srgbClr val="FF0000"/>
                  </a:solidFill>
                  <a:latin typeface="Arial" pitchFamily="34" charset="0"/>
                  <a:cs typeface="Arial" pitchFamily="34" charset="0"/>
                </a:rPr>
                <a:t>A</a:t>
              </a:r>
              <a:r>
                <a:rPr lang="en-US" sz="1400" b="1">
                  <a:latin typeface="Arial" pitchFamily="34" charset="0"/>
                  <a:cs typeface="Arial" pitchFamily="34" charset="0"/>
                </a:rPr>
                <a:t> = 4 * C + 3;</a:t>
              </a:r>
            </a:p>
            <a:p>
              <a:r>
                <a:rPr lang="en-US" sz="1400" b="1">
                  <a:latin typeface="Arial" pitchFamily="34" charset="0"/>
                  <a:cs typeface="Arial" pitchFamily="34" charset="0"/>
                </a:rPr>
                <a:t>B = A + 1;</a:t>
              </a:r>
            </a:p>
            <a:p>
              <a:r>
                <a:rPr lang="en-US" sz="1400" b="1">
                  <a:solidFill>
                    <a:srgbClr val="FF0000"/>
                  </a:solidFill>
                  <a:latin typeface="Arial" pitchFamily="34" charset="0"/>
                  <a:cs typeface="Arial" pitchFamily="34" charset="0"/>
                </a:rPr>
                <a:t>A</a:t>
              </a:r>
              <a:r>
                <a:rPr lang="en-US" sz="1400" b="1">
                  <a:latin typeface="Arial" pitchFamily="34" charset="0"/>
                  <a:cs typeface="Arial" pitchFamily="34" charset="0"/>
                </a:rPr>
                <a:t> = 3 * C + 4;</a:t>
              </a:r>
            </a:p>
          </p:txBody>
        </p:sp>
        <p:sp>
          <p:nvSpPr>
            <p:cNvPr id="219149" name="Text Box 13"/>
            <p:cNvSpPr txBox="1">
              <a:spLocks noChangeArrowheads="1"/>
            </p:cNvSpPr>
            <p:nvPr/>
          </p:nvSpPr>
          <p:spPr bwMode="auto">
            <a:xfrm>
              <a:off x="3890" y="2595"/>
              <a:ext cx="1186" cy="194"/>
            </a:xfrm>
            <a:prstGeom prst="rect">
              <a:avLst/>
            </a:prstGeom>
            <a:noFill/>
            <a:ln w="38100" algn="ctr">
              <a:noFill/>
              <a:miter lim="800000"/>
              <a:headEnd/>
              <a:tailEnd/>
            </a:ln>
            <a:effectLst/>
          </p:spPr>
          <p:txBody>
            <a:bodyPr wrap="none">
              <a:spAutoFit/>
            </a:bodyPr>
            <a:lstStyle/>
            <a:p>
              <a:pPr>
                <a:defRPr/>
              </a:pPr>
              <a:r>
                <a:rPr lang="en-US" sz="1400" b="1" dirty="0">
                  <a:solidFill>
                    <a:schemeClr val="bg1">
                      <a:lumMod val="10000"/>
                    </a:schemeClr>
                  </a:solidFill>
                  <a:latin typeface="Arial" pitchFamily="34" charset="0"/>
                  <a:cs typeface="Arial" pitchFamily="34" charset="0"/>
                </a:rPr>
                <a:t>Output Dependency</a:t>
              </a:r>
            </a:p>
          </p:txBody>
        </p:sp>
        <p:sp>
          <p:nvSpPr>
            <p:cNvPr id="219152" name="Text Box 16"/>
            <p:cNvSpPr txBox="1">
              <a:spLocks noChangeArrowheads="1"/>
            </p:cNvSpPr>
            <p:nvPr/>
          </p:nvSpPr>
          <p:spPr bwMode="auto">
            <a:xfrm>
              <a:off x="3978" y="3419"/>
              <a:ext cx="999" cy="192"/>
            </a:xfrm>
            <a:prstGeom prst="rect">
              <a:avLst/>
            </a:prstGeom>
            <a:noFill/>
            <a:ln w="38100" algn="ctr">
              <a:noFill/>
              <a:miter lim="800000"/>
              <a:headEnd/>
              <a:tailEnd/>
            </a:ln>
            <a:effectLst/>
          </p:spPr>
          <p:txBody>
            <a:bodyPr wrap="none">
              <a:spAutoFit/>
            </a:bodyPr>
            <a:lstStyle/>
            <a:p>
              <a:pPr>
                <a:defRPr/>
              </a:pPr>
              <a:r>
                <a:rPr lang="en-US" sz="1400" b="1">
                  <a:solidFill>
                    <a:schemeClr val="bg1">
                      <a:lumMod val="10000"/>
                    </a:schemeClr>
                  </a:solidFill>
                  <a:latin typeface="Arial" pitchFamily="34" charset="0"/>
                  <a:cs typeface="Arial" pitchFamily="34" charset="0"/>
                </a:rPr>
                <a:t>Write After Write</a:t>
              </a:r>
            </a:p>
          </p:txBody>
        </p:sp>
      </p:grpSp>
      <p:grpSp>
        <p:nvGrpSpPr>
          <p:cNvPr id="4" name="Group 19"/>
          <p:cNvGrpSpPr>
            <a:grpSpLocks/>
          </p:cNvGrpSpPr>
          <p:nvPr/>
        </p:nvGrpSpPr>
        <p:grpSpPr bwMode="auto">
          <a:xfrm>
            <a:off x="3738563" y="2533026"/>
            <a:ext cx="1654175" cy="1612900"/>
            <a:chOff x="2283" y="2595"/>
            <a:chExt cx="1042" cy="1016"/>
          </a:xfrm>
        </p:grpSpPr>
        <p:sp>
          <p:nvSpPr>
            <p:cNvPr id="49160" name="Rectangle 10"/>
            <p:cNvSpPr>
              <a:spLocks noChangeArrowheads="1"/>
            </p:cNvSpPr>
            <p:nvPr/>
          </p:nvSpPr>
          <p:spPr bwMode="auto">
            <a:xfrm>
              <a:off x="2401" y="2873"/>
              <a:ext cx="802" cy="465"/>
            </a:xfrm>
            <a:prstGeom prst="rect">
              <a:avLst/>
            </a:prstGeom>
            <a:solidFill>
              <a:schemeClr val="folHlink">
                <a:alpha val="5098"/>
              </a:schemeClr>
            </a:solidFill>
            <a:ln w="9525">
              <a:noFill/>
              <a:miter lim="800000"/>
              <a:headEnd/>
              <a:tailEnd/>
            </a:ln>
          </p:spPr>
          <p:txBody>
            <a:bodyPr wrap="none" anchor="ctr">
              <a:spAutoFit/>
            </a:bodyPr>
            <a:lstStyle/>
            <a:p>
              <a:r>
                <a:rPr lang="en-US" sz="1400" b="1">
                  <a:latin typeface="Arial" pitchFamily="34" charset="0"/>
                  <a:cs typeface="Arial" pitchFamily="34" charset="0"/>
                </a:rPr>
                <a:t>A = 4 * C + 3;</a:t>
              </a:r>
            </a:p>
            <a:p>
              <a:r>
                <a:rPr lang="en-US" sz="1400" b="1">
                  <a:latin typeface="Arial" pitchFamily="34" charset="0"/>
                  <a:cs typeface="Arial" pitchFamily="34" charset="0"/>
                </a:rPr>
                <a:t>B = </a:t>
              </a:r>
              <a:r>
                <a:rPr lang="en-US" sz="1400" b="1">
                  <a:solidFill>
                    <a:srgbClr val="FF0000"/>
                  </a:solidFill>
                  <a:latin typeface="Arial" pitchFamily="34" charset="0"/>
                  <a:cs typeface="Arial" pitchFamily="34" charset="0"/>
                </a:rPr>
                <a:t>A</a:t>
              </a:r>
              <a:r>
                <a:rPr lang="en-US" sz="1400" b="1">
                  <a:latin typeface="Arial" pitchFamily="34" charset="0"/>
                  <a:cs typeface="Arial" pitchFamily="34" charset="0"/>
                </a:rPr>
                <a:t> + 1;</a:t>
              </a:r>
            </a:p>
            <a:p>
              <a:r>
                <a:rPr lang="en-US" sz="1400" b="1">
                  <a:solidFill>
                    <a:srgbClr val="FF0000"/>
                  </a:solidFill>
                  <a:latin typeface="Arial" pitchFamily="34" charset="0"/>
                  <a:cs typeface="Arial" pitchFamily="34" charset="0"/>
                </a:rPr>
                <a:t>A</a:t>
              </a:r>
              <a:r>
                <a:rPr lang="en-US" sz="1400" b="1">
                  <a:latin typeface="Arial" pitchFamily="34" charset="0"/>
                  <a:cs typeface="Arial" pitchFamily="34" charset="0"/>
                </a:rPr>
                <a:t> = 3 * C + 4;</a:t>
              </a:r>
            </a:p>
          </p:txBody>
        </p:sp>
        <p:sp>
          <p:nvSpPr>
            <p:cNvPr id="219150" name="Text Box 14"/>
            <p:cNvSpPr txBox="1">
              <a:spLocks noChangeArrowheads="1"/>
            </p:cNvSpPr>
            <p:nvPr/>
          </p:nvSpPr>
          <p:spPr bwMode="auto">
            <a:xfrm>
              <a:off x="2283" y="2595"/>
              <a:ext cx="1042" cy="194"/>
            </a:xfrm>
            <a:prstGeom prst="rect">
              <a:avLst/>
            </a:prstGeom>
            <a:noFill/>
            <a:ln w="38100" algn="ctr">
              <a:noFill/>
              <a:miter lim="800000"/>
              <a:headEnd/>
              <a:tailEnd/>
            </a:ln>
            <a:effectLst/>
          </p:spPr>
          <p:txBody>
            <a:bodyPr wrap="none">
              <a:spAutoFit/>
            </a:bodyPr>
            <a:lstStyle/>
            <a:p>
              <a:pPr>
                <a:defRPr/>
              </a:pPr>
              <a:r>
                <a:rPr lang="en-US" sz="1400" b="1" dirty="0">
                  <a:solidFill>
                    <a:schemeClr val="bg1">
                      <a:lumMod val="10000"/>
                    </a:schemeClr>
                  </a:solidFill>
                  <a:latin typeface="Arial" pitchFamily="34" charset="0"/>
                  <a:cs typeface="Arial" pitchFamily="34" charset="0"/>
                </a:rPr>
                <a:t>Anti-Dependency</a:t>
              </a:r>
            </a:p>
          </p:txBody>
        </p:sp>
        <p:sp>
          <p:nvSpPr>
            <p:cNvPr id="219153" name="Text Box 17"/>
            <p:cNvSpPr txBox="1">
              <a:spLocks noChangeArrowheads="1"/>
            </p:cNvSpPr>
            <p:nvPr/>
          </p:nvSpPr>
          <p:spPr bwMode="auto">
            <a:xfrm>
              <a:off x="2303" y="3419"/>
              <a:ext cx="992" cy="192"/>
            </a:xfrm>
            <a:prstGeom prst="rect">
              <a:avLst/>
            </a:prstGeom>
            <a:noFill/>
            <a:ln w="38100" algn="ctr">
              <a:noFill/>
              <a:miter lim="800000"/>
              <a:headEnd/>
              <a:tailEnd/>
            </a:ln>
            <a:effectLst/>
          </p:spPr>
          <p:txBody>
            <a:bodyPr wrap="none">
              <a:spAutoFit/>
            </a:bodyPr>
            <a:lstStyle/>
            <a:p>
              <a:pPr>
                <a:defRPr/>
              </a:pPr>
              <a:r>
                <a:rPr lang="en-US" sz="1400" b="1" dirty="0">
                  <a:solidFill>
                    <a:schemeClr val="bg1">
                      <a:lumMod val="10000"/>
                    </a:schemeClr>
                  </a:solidFill>
                  <a:latin typeface="Arial" pitchFamily="34" charset="0"/>
                  <a:cs typeface="Arial" pitchFamily="34" charset="0"/>
                </a:rPr>
                <a:t>Write After Read</a:t>
              </a:r>
            </a:p>
          </p:txBody>
        </p:sp>
      </p:grpSp>
      <p:sp>
        <p:nvSpPr>
          <p:cNvPr id="18" name="Rectangle 3"/>
          <p:cNvSpPr txBox="1">
            <a:spLocks noChangeArrowheads="1"/>
          </p:cNvSpPr>
          <p:nvPr/>
        </p:nvSpPr>
        <p:spPr>
          <a:xfrm>
            <a:off x="454025" y="1371608"/>
            <a:ext cx="8086126" cy="4865298"/>
          </a:xfrm>
          <a:prstGeom prst="rect">
            <a:avLst/>
          </a:prstGeom>
        </p:spPr>
        <p:txBody>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a:spcBef>
                <a:spcPts val="18600"/>
              </a:spcBef>
            </a:pPr>
            <a:r>
              <a:rPr lang="en-US" smtClean="0">
                <a:cs typeface="Arial" pitchFamily="34" charset="0"/>
              </a:rPr>
              <a:t>Data dependencies limit parallelism by forcing execution order</a:t>
            </a:r>
          </a:p>
          <a:p>
            <a:pPr>
              <a:spcBef>
                <a:spcPts val="19800"/>
              </a:spcBef>
            </a:pPr>
            <a:r>
              <a:rPr lang="en-US" smtClean="0">
                <a:cs typeface="Arial" pitchFamily="34" charset="0"/>
              </a:rPr>
              <a:t>In parallel scenarios, these dependencies will share data across functions or time</a:t>
            </a:r>
            <a:endParaRPr lang="en-US" dirty="0" smtClean="0"/>
          </a:p>
        </p:txBody>
      </p:sp>
    </p:spTree>
    <p:extLst>
      <p:ext uri="{BB962C8B-B14F-4D97-AF65-F5344CB8AC3E}">
        <p14:creationId xmlns:p14="http://schemas.microsoft.com/office/powerpoint/2010/main" xmlns="" val="33124661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20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fade">
                                      <p:cBhvr>
                                        <p:cTn id="12" dur="20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a:xfrm>
            <a:off x="533400" y="276225"/>
            <a:ext cx="8610600" cy="654050"/>
          </a:xfrm>
        </p:spPr>
        <p:txBody>
          <a:bodyPr/>
          <a:lstStyle/>
          <a:p>
            <a:pPr eaLnBrk="1" hangingPunct="1">
              <a:defRPr/>
            </a:pPr>
            <a:r>
              <a:rPr sz="2300" dirty="0"/>
              <a:t>Options for Using Multiple Cores for Performance Increase</a:t>
            </a:r>
          </a:p>
        </p:txBody>
      </p:sp>
      <p:sp>
        <p:nvSpPr>
          <p:cNvPr id="3" name="Rectangle 3"/>
          <p:cNvSpPr>
            <a:spLocks noGrp="1" noChangeArrowheads="1"/>
          </p:cNvSpPr>
          <p:nvPr>
            <p:ph type="body" sz="quarter" idx="10"/>
          </p:nvPr>
        </p:nvSpPr>
        <p:spPr>
          <a:xfrm>
            <a:off x="642938" y="3294063"/>
            <a:ext cx="4038600" cy="3225800"/>
          </a:xfrm>
        </p:spPr>
        <p:txBody>
          <a:bodyPr rtlCol="0">
            <a:noAutofit/>
          </a:bodyPr>
          <a:lstStyle/>
          <a:p>
            <a:pPr eaLnBrk="1" hangingPunct="1">
              <a:spcBef>
                <a:spcPts val="425"/>
              </a:spcBef>
              <a:buClr>
                <a:schemeClr val="tx1">
                  <a:lumMod val="85000"/>
                  <a:lumOff val="15000"/>
                </a:schemeClr>
              </a:buClr>
              <a:defRPr/>
            </a:pPr>
            <a:r>
              <a:rPr lang="en-US" altLang="zh-CN" sz="1400" dirty="0" smtClean="0"/>
              <a:t>Each CPU runs its own OS</a:t>
            </a:r>
          </a:p>
          <a:p>
            <a:pPr lvl="1" eaLnBrk="1" hangingPunct="1">
              <a:spcBef>
                <a:spcPts val="425"/>
              </a:spcBef>
              <a:buFont typeface="Arial"/>
              <a:buChar char="•"/>
              <a:defRPr/>
            </a:pPr>
            <a:r>
              <a:rPr lang="en-US" altLang="zh-CN" sz="1200" dirty="0" smtClean="0">
                <a:ea typeface="+mn-ea"/>
                <a:cs typeface="+mn-cs"/>
              </a:rPr>
              <a:t>Preserves legacy operation</a:t>
            </a:r>
          </a:p>
          <a:p>
            <a:pPr lvl="1" eaLnBrk="1" hangingPunct="1">
              <a:spcBef>
                <a:spcPts val="425"/>
              </a:spcBef>
              <a:buFont typeface="Arial"/>
              <a:buChar char="•"/>
              <a:defRPr/>
            </a:pPr>
            <a:r>
              <a:rPr lang="en-US" altLang="zh-CN" sz="1200" dirty="0" smtClean="0">
                <a:ea typeface="+mn-ea"/>
                <a:cs typeface="+mn-cs"/>
              </a:rPr>
              <a:t>Useful when application requires multiple OSs </a:t>
            </a:r>
            <a:br>
              <a:rPr lang="en-US" altLang="zh-CN" sz="1200" dirty="0" smtClean="0">
                <a:ea typeface="+mn-ea"/>
                <a:cs typeface="+mn-cs"/>
              </a:rPr>
            </a:br>
            <a:r>
              <a:rPr lang="en-US" altLang="zh-CN" sz="1200" dirty="0" smtClean="0">
                <a:ea typeface="+mn-ea"/>
                <a:cs typeface="+mn-cs"/>
              </a:rPr>
              <a:t>(e.g. RTOS + general purpose OS)</a:t>
            </a:r>
          </a:p>
          <a:p>
            <a:pPr lvl="1" eaLnBrk="1" hangingPunct="1">
              <a:spcBef>
                <a:spcPts val="425"/>
              </a:spcBef>
              <a:buFont typeface="Arial"/>
              <a:buChar char="•"/>
              <a:defRPr/>
            </a:pPr>
            <a:r>
              <a:rPr lang="en-US" altLang="zh-CN" sz="1200" dirty="0" smtClean="0">
                <a:ea typeface="+mn-ea"/>
                <a:cs typeface="+mn-cs"/>
              </a:rPr>
              <a:t>Each CPU can be assigned specific application</a:t>
            </a:r>
          </a:p>
          <a:p>
            <a:pPr eaLnBrk="1" hangingPunct="1">
              <a:spcBef>
                <a:spcPts val="425"/>
              </a:spcBef>
              <a:buClr>
                <a:schemeClr val="tx1">
                  <a:lumMod val="85000"/>
                  <a:lumOff val="15000"/>
                </a:schemeClr>
              </a:buClr>
              <a:defRPr/>
            </a:pPr>
            <a:r>
              <a:rPr lang="en-US" altLang="zh-CN" sz="1400" dirty="0" smtClean="0"/>
              <a:t>Advantages</a:t>
            </a:r>
          </a:p>
          <a:p>
            <a:pPr lvl="1" eaLnBrk="1" hangingPunct="1">
              <a:spcBef>
                <a:spcPts val="425"/>
              </a:spcBef>
              <a:buFont typeface="Arial"/>
              <a:buChar char="•"/>
              <a:defRPr/>
            </a:pPr>
            <a:r>
              <a:rPr lang="en-US" altLang="zh-CN" sz="1200" dirty="0" smtClean="0">
                <a:ea typeface="+mn-ea"/>
                <a:cs typeface="+mn-cs"/>
              </a:rPr>
              <a:t>Parallelism and redundancy</a:t>
            </a:r>
          </a:p>
          <a:p>
            <a:pPr lvl="1" eaLnBrk="1" hangingPunct="1">
              <a:spcBef>
                <a:spcPts val="425"/>
              </a:spcBef>
              <a:buFont typeface="Arial"/>
              <a:buChar char="•"/>
              <a:defRPr/>
            </a:pPr>
            <a:r>
              <a:rPr lang="en-US" altLang="zh-CN" sz="1200" dirty="0" smtClean="0">
                <a:ea typeface="+mn-ea"/>
                <a:cs typeface="+mn-cs"/>
              </a:rPr>
              <a:t>Distributed workload</a:t>
            </a:r>
          </a:p>
          <a:p>
            <a:pPr lvl="1" eaLnBrk="1" hangingPunct="1">
              <a:spcBef>
                <a:spcPts val="425"/>
              </a:spcBef>
              <a:buFont typeface="Arial"/>
              <a:buChar char="•"/>
              <a:defRPr/>
            </a:pPr>
            <a:r>
              <a:rPr lang="en-US" altLang="zh-CN" sz="1200" dirty="0" smtClean="0">
                <a:ea typeface="+mn-ea"/>
                <a:cs typeface="+mn-cs"/>
              </a:rPr>
              <a:t>Design of the I/O system much more simple</a:t>
            </a:r>
          </a:p>
          <a:p>
            <a:pPr eaLnBrk="1" hangingPunct="1">
              <a:spcBef>
                <a:spcPts val="425"/>
              </a:spcBef>
              <a:defRPr/>
            </a:pPr>
            <a:r>
              <a:rPr lang="en-US" altLang="zh-CN" sz="1400" dirty="0" smtClean="0">
                <a:ea typeface="+mn-ea"/>
                <a:cs typeface="+mn-cs"/>
              </a:rPr>
              <a:t>Potential gotchas </a:t>
            </a:r>
          </a:p>
          <a:p>
            <a:pPr lvl="2" eaLnBrk="1" hangingPunct="1">
              <a:spcBef>
                <a:spcPts val="425"/>
              </a:spcBef>
              <a:buFont typeface="Arial"/>
              <a:buChar char="•"/>
              <a:defRPr/>
            </a:pPr>
            <a:r>
              <a:rPr lang="en-US" altLang="zh-CN" sz="1050" dirty="0" smtClean="0">
                <a:ea typeface="+mn-ea"/>
                <a:cs typeface="+mn-cs"/>
              </a:rPr>
              <a:t>Limit performance of system</a:t>
            </a:r>
          </a:p>
          <a:p>
            <a:pPr lvl="2" eaLnBrk="1" hangingPunct="1">
              <a:spcBef>
                <a:spcPts val="425"/>
              </a:spcBef>
              <a:buFont typeface="Arial"/>
              <a:buChar char="•"/>
              <a:defRPr/>
            </a:pPr>
            <a:r>
              <a:rPr lang="en-US" altLang="zh-CN" sz="1050" dirty="0" smtClean="0">
                <a:ea typeface="+mn-ea"/>
                <a:cs typeface="+mn-cs"/>
              </a:rPr>
              <a:t>Communication between operating systems and cores</a:t>
            </a:r>
          </a:p>
        </p:txBody>
      </p:sp>
      <p:sp>
        <p:nvSpPr>
          <p:cNvPr id="56" name="Rectangle 3"/>
          <p:cNvSpPr>
            <a:spLocks noGrp="1" noChangeArrowheads="1"/>
          </p:cNvSpPr>
          <p:nvPr>
            <p:ph type="body" idx="4294967295"/>
          </p:nvPr>
        </p:nvSpPr>
        <p:spPr>
          <a:xfrm>
            <a:off x="4859338" y="3294063"/>
            <a:ext cx="4165600" cy="2743200"/>
          </a:xfrm>
        </p:spPr>
        <p:txBody>
          <a:bodyPr rtlCol="0">
            <a:noAutofit/>
          </a:bodyPr>
          <a:lstStyle/>
          <a:p>
            <a:pPr eaLnBrk="1" hangingPunct="1">
              <a:buClr>
                <a:schemeClr val="tx1">
                  <a:lumMod val="85000"/>
                  <a:lumOff val="15000"/>
                </a:schemeClr>
              </a:buClr>
              <a:defRPr/>
            </a:pPr>
            <a:r>
              <a:rPr lang="en-US" altLang="zh-CN" sz="1400" dirty="0" smtClean="0"/>
              <a:t>Single operating system across cores</a:t>
            </a:r>
          </a:p>
          <a:p>
            <a:pPr lvl="1" eaLnBrk="1" hangingPunct="1">
              <a:buFont typeface="Arial"/>
              <a:buChar char="•"/>
              <a:defRPr/>
            </a:pPr>
            <a:r>
              <a:rPr lang="en-US" altLang="zh-CN" sz="1200" dirty="0" smtClean="0">
                <a:ea typeface="+mn-ea"/>
                <a:cs typeface="+mn-cs"/>
              </a:rPr>
              <a:t>Share memory, I/O and interrupt resources</a:t>
            </a:r>
          </a:p>
          <a:p>
            <a:pPr lvl="1" eaLnBrk="1" hangingPunct="1">
              <a:buFont typeface="Arial"/>
              <a:buChar char="•"/>
              <a:defRPr/>
            </a:pPr>
            <a:r>
              <a:rPr lang="en-US" altLang="zh-CN" sz="1200" dirty="0" smtClean="0">
                <a:ea typeface="+mn-ea"/>
                <a:cs typeface="+mn-cs"/>
              </a:rPr>
              <a:t>Scheduler can dispatch threads on any core</a:t>
            </a:r>
          </a:p>
          <a:p>
            <a:pPr eaLnBrk="1" hangingPunct="1">
              <a:buClr>
                <a:schemeClr val="tx1">
                  <a:lumMod val="85000"/>
                  <a:lumOff val="15000"/>
                </a:schemeClr>
              </a:buClr>
              <a:defRPr/>
            </a:pPr>
            <a:r>
              <a:rPr lang="en-US" altLang="zh-CN" sz="1400" dirty="0" smtClean="0"/>
              <a:t>Advantages </a:t>
            </a:r>
          </a:p>
          <a:p>
            <a:pPr lvl="1" eaLnBrk="1" hangingPunct="1">
              <a:buFont typeface="Arial"/>
              <a:buChar char="•"/>
              <a:defRPr/>
            </a:pPr>
            <a:r>
              <a:rPr lang="en-US" altLang="ja-JP" sz="1200" dirty="0" smtClean="0">
                <a:ea typeface="+mn-ea"/>
                <a:cs typeface="+mn-cs"/>
              </a:rPr>
              <a:t>Processes and threads are distributed among CPUs</a:t>
            </a:r>
            <a:endParaRPr lang="en-US" altLang="zh-CN" sz="1200" dirty="0" smtClean="0">
              <a:ea typeface="+mn-ea"/>
              <a:cs typeface="+mn-cs"/>
            </a:endParaRPr>
          </a:p>
          <a:p>
            <a:pPr lvl="1" eaLnBrk="1" hangingPunct="1">
              <a:buFont typeface="Arial"/>
              <a:buChar char="•"/>
              <a:defRPr/>
            </a:pPr>
            <a:r>
              <a:rPr lang="en-US" altLang="zh-CN" sz="1200" dirty="0" smtClean="0">
                <a:ea typeface="+mn-ea"/>
                <a:cs typeface="+mn-cs"/>
              </a:rPr>
              <a:t>Assign idle CPUs to complete tasks</a:t>
            </a:r>
          </a:p>
          <a:p>
            <a:pPr lvl="1" eaLnBrk="1" hangingPunct="1">
              <a:buFont typeface="Arial"/>
              <a:buChar char="•"/>
              <a:defRPr/>
            </a:pPr>
            <a:r>
              <a:rPr lang="en-US" altLang="zh-CN" sz="1200" dirty="0" smtClean="0">
                <a:ea typeface="+mn-ea"/>
                <a:cs typeface="+mn-cs"/>
              </a:rPr>
              <a:t>Add additional cores to increase performance</a:t>
            </a:r>
          </a:p>
          <a:p>
            <a:pPr eaLnBrk="1" hangingPunct="1">
              <a:buClr>
                <a:schemeClr val="tx1">
                  <a:lumMod val="85000"/>
                  <a:lumOff val="15000"/>
                </a:schemeClr>
              </a:buClr>
              <a:defRPr/>
            </a:pPr>
            <a:r>
              <a:rPr lang="en-US" altLang="zh-CN" sz="1400" dirty="0" smtClean="0"/>
              <a:t>Potential gotchas</a:t>
            </a:r>
          </a:p>
          <a:p>
            <a:pPr lvl="1" eaLnBrk="1" hangingPunct="1">
              <a:buFont typeface="Arial"/>
              <a:buChar char="•"/>
              <a:defRPr/>
            </a:pPr>
            <a:r>
              <a:rPr lang="en-US" altLang="ja-JP" sz="1200" dirty="0" smtClean="0">
                <a:ea typeface="+mn-ea"/>
                <a:cs typeface="+mn-cs"/>
              </a:rPr>
              <a:t>May have legacy code issues </a:t>
            </a:r>
          </a:p>
          <a:p>
            <a:pPr marL="541338" lvl="1" indent="-180975" eaLnBrk="1" hangingPunct="1">
              <a:spcBef>
                <a:spcPct val="30000"/>
              </a:spcBef>
              <a:buClr>
                <a:srgbClr val="D08A4E"/>
              </a:buClr>
              <a:buSzPct val="60000"/>
              <a:buFont typeface="Arial" pitchFamily="34" charset="0"/>
              <a:buBlip>
                <a:blip r:embed="rId3"/>
              </a:buBlip>
              <a:defRPr/>
            </a:pPr>
            <a:endParaRPr lang="en-US" sz="1400" dirty="0">
              <a:solidFill>
                <a:srgbClr val="4D4D4D"/>
              </a:solidFill>
              <a:cs typeface="Arial" pitchFamily="34" charset="0"/>
            </a:endParaRPr>
          </a:p>
        </p:txBody>
      </p:sp>
      <p:sp>
        <p:nvSpPr>
          <p:cNvPr id="5" name="AutoShape 6"/>
          <p:cNvSpPr>
            <a:spLocks noChangeArrowheads="1"/>
          </p:cNvSpPr>
          <p:nvPr/>
        </p:nvSpPr>
        <p:spPr bwMode="auto">
          <a:xfrm>
            <a:off x="996950" y="1509713"/>
            <a:ext cx="3154363" cy="1673225"/>
          </a:xfrm>
          <a:prstGeom prst="roundRect">
            <a:avLst>
              <a:gd name="adj" fmla="val 0"/>
            </a:avLst>
          </a:prstGeom>
          <a:solidFill>
            <a:schemeClr val="bg1">
              <a:lumMod val="95000"/>
            </a:schemeClr>
          </a:solidFill>
        </p:spPr>
        <p:style>
          <a:lnRef idx="3">
            <a:schemeClr val="lt1"/>
          </a:lnRef>
          <a:fillRef idx="1">
            <a:schemeClr val="accent3"/>
          </a:fillRef>
          <a:effectRef idx="1">
            <a:schemeClr val="accent3"/>
          </a:effectRef>
          <a:fontRef idx="minor">
            <a:schemeClr val="lt1"/>
          </a:fontRef>
        </p:style>
        <p:txBody>
          <a:bodyPr/>
          <a:lstStyle/>
          <a:p>
            <a:pPr>
              <a:defRPr/>
            </a:pPr>
            <a:endParaRPr lang="en-US" altLang="ja-JP" dirty="0">
              <a:ea typeface="MS Mincho" pitchFamily="49" charset="-128"/>
            </a:endParaRPr>
          </a:p>
        </p:txBody>
      </p:sp>
      <p:sp>
        <p:nvSpPr>
          <p:cNvPr id="6" name="AutoShape 28"/>
          <p:cNvSpPr>
            <a:spLocks noChangeArrowheads="1"/>
          </p:cNvSpPr>
          <p:nvPr/>
        </p:nvSpPr>
        <p:spPr bwMode="auto">
          <a:xfrm>
            <a:off x="1270000" y="1931988"/>
            <a:ext cx="615950" cy="228600"/>
          </a:xfrm>
          <a:prstGeom prst="roundRect">
            <a:avLst>
              <a:gd name="adj" fmla="val 0"/>
            </a:avLst>
          </a:prstGeom>
          <a:ln>
            <a:headEnd/>
            <a:tailEnd/>
          </a:ln>
        </p:spPr>
        <p:style>
          <a:lnRef idx="1">
            <a:schemeClr val="accent1"/>
          </a:lnRef>
          <a:fillRef idx="3">
            <a:schemeClr val="accent1"/>
          </a:fillRef>
          <a:effectRef idx="2">
            <a:schemeClr val="accent1"/>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RTOS</a:t>
            </a:r>
          </a:p>
        </p:txBody>
      </p:sp>
      <p:sp>
        <p:nvSpPr>
          <p:cNvPr id="7" name="AutoShape 33"/>
          <p:cNvSpPr>
            <a:spLocks noChangeArrowheads="1"/>
          </p:cNvSpPr>
          <p:nvPr/>
        </p:nvSpPr>
        <p:spPr bwMode="auto">
          <a:xfrm>
            <a:off x="1930400" y="1935163"/>
            <a:ext cx="615950" cy="228600"/>
          </a:xfrm>
          <a:prstGeom prst="roundRect">
            <a:avLst>
              <a:gd name="adj" fmla="val 0"/>
            </a:avLst>
          </a:prstGeom>
          <a:ln>
            <a:headEnd/>
            <a:tailEnd/>
          </a:ln>
        </p:spPr>
        <p:style>
          <a:lnRef idx="1">
            <a:schemeClr val="accent3"/>
          </a:lnRef>
          <a:fillRef idx="3">
            <a:schemeClr val="accent3"/>
          </a:fillRef>
          <a:effectRef idx="2">
            <a:schemeClr val="accent3"/>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smtClean="0">
                <a:solidFill>
                  <a:schemeClr val="bg1"/>
                </a:solidFill>
                <a:cs typeface="Arial" pitchFamily="34" charset="0"/>
              </a:rPr>
              <a:t>Linux</a:t>
            </a:r>
            <a:r>
              <a:rPr lang="en-GB" sz="1200" baseline="30000" dirty="0" smtClean="0">
                <a:solidFill>
                  <a:schemeClr val="bg1"/>
                </a:solidFill>
                <a:latin typeface="Arial"/>
                <a:cs typeface="Arial"/>
              </a:rPr>
              <a:t>®</a:t>
            </a:r>
            <a:endParaRPr lang="en-GB" sz="1200" baseline="30000" dirty="0">
              <a:solidFill>
                <a:schemeClr val="bg1"/>
              </a:solidFill>
              <a:cs typeface="Arial" pitchFamily="34" charset="0"/>
            </a:endParaRPr>
          </a:p>
        </p:txBody>
      </p:sp>
      <p:sp>
        <p:nvSpPr>
          <p:cNvPr id="8" name="AutoShape 34"/>
          <p:cNvSpPr>
            <a:spLocks noChangeArrowheads="1"/>
          </p:cNvSpPr>
          <p:nvPr/>
        </p:nvSpPr>
        <p:spPr bwMode="auto">
          <a:xfrm>
            <a:off x="2600325" y="1933575"/>
            <a:ext cx="615950" cy="228600"/>
          </a:xfrm>
          <a:prstGeom prst="roundRect">
            <a:avLst>
              <a:gd name="adj" fmla="val 0"/>
            </a:avLst>
          </a:prstGeom>
          <a:ln>
            <a:headEnd/>
            <a:tailEnd/>
          </a:ln>
        </p:spPr>
        <p:style>
          <a:lnRef idx="1">
            <a:schemeClr val="accent4"/>
          </a:lnRef>
          <a:fillRef idx="3">
            <a:schemeClr val="accent4"/>
          </a:fillRef>
          <a:effectRef idx="2">
            <a:schemeClr val="accent4"/>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WinCE</a:t>
            </a:r>
          </a:p>
        </p:txBody>
      </p:sp>
      <p:sp>
        <p:nvSpPr>
          <p:cNvPr id="9" name="AutoShape 35"/>
          <p:cNvSpPr>
            <a:spLocks noChangeArrowheads="1"/>
          </p:cNvSpPr>
          <p:nvPr/>
        </p:nvSpPr>
        <p:spPr bwMode="auto">
          <a:xfrm>
            <a:off x="3265488" y="1927225"/>
            <a:ext cx="615950" cy="228600"/>
          </a:xfrm>
          <a:prstGeom prst="roundRect">
            <a:avLst>
              <a:gd name="adj" fmla="val 0"/>
            </a:avLst>
          </a:prstGeom>
          <a:ln>
            <a:headEnd/>
            <a:tailEnd/>
          </a:ln>
        </p:spPr>
        <p:style>
          <a:lnRef idx="1">
            <a:schemeClr val="accent2"/>
          </a:lnRef>
          <a:fillRef idx="3">
            <a:schemeClr val="accent2"/>
          </a:fillRef>
          <a:effectRef idx="2">
            <a:schemeClr val="accent2"/>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Open</a:t>
            </a:r>
          </a:p>
        </p:txBody>
      </p:sp>
      <p:sp>
        <p:nvSpPr>
          <p:cNvPr id="10" name="AutoShape 36"/>
          <p:cNvSpPr>
            <a:spLocks noChangeArrowheads="1"/>
          </p:cNvSpPr>
          <p:nvPr/>
        </p:nvSpPr>
        <p:spPr bwMode="auto">
          <a:xfrm>
            <a:off x="1270000" y="1657350"/>
            <a:ext cx="615950" cy="228600"/>
          </a:xfrm>
          <a:prstGeom prst="roundRect">
            <a:avLst>
              <a:gd name="adj" fmla="val 0"/>
            </a:avLst>
          </a:prstGeom>
          <a:ln>
            <a:headEnd/>
            <a:tailEnd/>
          </a:ln>
        </p:spPr>
        <p:style>
          <a:lnRef idx="1">
            <a:schemeClr val="accent1"/>
          </a:lnRef>
          <a:fillRef idx="3">
            <a:schemeClr val="accent1"/>
          </a:fillRef>
          <a:effectRef idx="2">
            <a:schemeClr val="accent1"/>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Apps</a:t>
            </a:r>
          </a:p>
        </p:txBody>
      </p:sp>
      <p:sp>
        <p:nvSpPr>
          <p:cNvPr id="11" name="AutoShape 37"/>
          <p:cNvSpPr>
            <a:spLocks noChangeArrowheads="1"/>
          </p:cNvSpPr>
          <p:nvPr/>
        </p:nvSpPr>
        <p:spPr bwMode="auto">
          <a:xfrm>
            <a:off x="1930400" y="1660525"/>
            <a:ext cx="615950" cy="228600"/>
          </a:xfrm>
          <a:prstGeom prst="roundRect">
            <a:avLst>
              <a:gd name="adj" fmla="val 0"/>
            </a:avLst>
          </a:prstGeom>
          <a:ln>
            <a:headEnd/>
            <a:tailEnd/>
          </a:ln>
        </p:spPr>
        <p:style>
          <a:lnRef idx="1">
            <a:schemeClr val="accent3"/>
          </a:lnRef>
          <a:fillRef idx="3">
            <a:schemeClr val="accent3"/>
          </a:fillRef>
          <a:effectRef idx="2">
            <a:schemeClr val="accent3"/>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Apps</a:t>
            </a:r>
          </a:p>
        </p:txBody>
      </p:sp>
      <p:sp>
        <p:nvSpPr>
          <p:cNvPr id="12" name="AutoShape 38"/>
          <p:cNvSpPr>
            <a:spLocks noChangeArrowheads="1"/>
          </p:cNvSpPr>
          <p:nvPr/>
        </p:nvSpPr>
        <p:spPr bwMode="auto">
          <a:xfrm>
            <a:off x="2600325" y="1658938"/>
            <a:ext cx="615950" cy="228600"/>
          </a:xfrm>
          <a:prstGeom prst="roundRect">
            <a:avLst>
              <a:gd name="adj" fmla="val 0"/>
            </a:avLst>
          </a:prstGeom>
          <a:ln>
            <a:headEnd/>
            <a:tailEnd/>
          </a:ln>
        </p:spPr>
        <p:style>
          <a:lnRef idx="1">
            <a:schemeClr val="accent4"/>
          </a:lnRef>
          <a:fillRef idx="3">
            <a:schemeClr val="accent4"/>
          </a:fillRef>
          <a:effectRef idx="2">
            <a:schemeClr val="accent4"/>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Apps</a:t>
            </a:r>
          </a:p>
        </p:txBody>
      </p:sp>
      <p:sp>
        <p:nvSpPr>
          <p:cNvPr id="13" name="AutoShape 39"/>
          <p:cNvSpPr>
            <a:spLocks noChangeArrowheads="1"/>
          </p:cNvSpPr>
          <p:nvPr/>
        </p:nvSpPr>
        <p:spPr bwMode="auto">
          <a:xfrm>
            <a:off x="3265488" y="1652588"/>
            <a:ext cx="615950" cy="228600"/>
          </a:xfrm>
          <a:prstGeom prst="roundRect">
            <a:avLst>
              <a:gd name="adj" fmla="val 0"/>
            </a:avLst>
          </a:prstGeom>
          <a:ln>
            <a:headEnd/>
            <a:tailEnd/>
          </a:ln>
        </p:spPr>
        <p:style>
          <a:lnRef idx="1">
            <a:schemeClr val="accent2"/>
          </a:lnRef>
          <a:fillRef idx="3">
            <a:schemeClr val="accent2"/>
          </a:fillRef>
          <a:effectRef idx="2">
            <a:schemeClr val="accent2"/>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Apps</a:t>
            </a:r>
          </a:p>
        </p:txBody>
      </p:sp>
      <p:sp>
        <p:nvSpPr>
          <p:cNvPr id="27662" name="Line 41"/>
          <p:cNvSpPr>
            <a:spLocks noChangeShapeType="1"/>
          </p:cNvSpPr>
          <p:nvPr/>
        </p:nvSpPr>
        <p:spPr bwMode="auto">
          <a:xfrm>
            <a:off x="1579563" y="2157413"/>
            <a:ext cx="0" cy="230187"/>
          </a:xfrm>
          <a:prstGeom prst="line">
            <a:avLst/>
          </a:prstGeom>
          <a:noFill/>
          <a:ln w="25400">
            <a:solidFill>
              <a:schemeClr val="tx1"/>
            </a:solidFill>
            <a:round/>
            <a:headEnd type="triangle" w="med" len="med"/>
            <a:tailEnd type="triangle" w="med" len="med"/>
          </a:ln>
        </p:spPr>
        <p:txBody>
          <a:bodyPr tIns="91440" bIns="91440">
            <a:spAutoFit/>
          </a:bodyPr>
          <a:lstStyle/>
          <a:p>
            <a:endParaRPr lang="en-US" dirty="0"/>
          </a:p>
        </p:txBody>
      </p:sp>
      <p:sp>
        <p:nvSpPr>
          <p:cNvPr id="27663" name="Line 42"/>
          <p:cNvSpPr>
            <a:spLocks noChangeShapeType="1"/>
          </p:cNvSpPr>
          <p:nvPr/>
        </p:nvSpPr>
        <p:spPr bwMode="auto">
          <a:xfrm>
            <a:off x="2244725" y="2157413"/>
            <a:ext cx="0" cy="230187"/>
          </a:xfrm>
          <a:prstGeom prst="line">
            <a:avLst/>
          </a:prstGeom>
          <a:noFill/>
          <a:ln w="25400">
            <a:solidFill>
              <a:schemeClr val="tx1"/>
            </a:solidFill>
            <a:round/>
            <a:headEnd type="triangle" w="med" len="med"/>
            <a:tailEnd type="triangle" w="med" len="med"/>
          </a:ln>
        </p:spPr>
        <p:txBody>
          <a:bodyPr tIns="91440" bIns="91440">
            <a:spAutoFit/>
          </a:bodyPr>
          <a:lstStyle/>
          <a:p>
            <a:endParaRPr lang="en-US" dirty="0"/>
          </a:p>
        </p:txBody>
      </p:sp>
      <p:sp>
        <p:nvSpPr>
          <p:cNvPr id="27664" name="Line 43"/>
          <p:cNvSpPr>
            <a:spLocks noChangeShapeType="1"/>
          </p:cNvSpPr>
          <p:nvPr/>
        </p:nvSpPr>
        <p:spPr bwMode="auto">
          <a:xfrm>
            <a:off x="2906713" y="2157413"/>
            <a:ext cx="0" cy="230187"/>
          </a:xfrm>
          <a:prstGeom prst="line">
            <a:avLst/>
          </a:prstGeom>
          <a:noFill/>
          <a:ln w="25400">
            <a:solidFill>
              <a:schemeClr val="tx1"/>
            </a:solidFill>
            <a:round/>
            <a:headEnd type="triangle" w="med" len="med"/>
            <a:tailEnd type="triangle" w="med" len="med"/>
          </a:ln>
        </p:spPr>
        <p:txBody>
          <a:bodyPr tIns="91440" bIns="91440">
            <a:spAutoFit/>
          </a:bodyPr>
          <a:lstStyle/>
          <a:p>
            <a:endParaRPr lang="en-US" dirty="0"/>
          </a:p>
        </p:txBody>
      </p:sp>
      <p:sp>
        <p:nvSpPr>
          <p:cNvPr id="27665" name="Line 44"/>
          <p:cNvSpPr>
            <a:spLocks noChangeShapeType="1"/>
          </p:cNvSpPr>
          <p:nvPr/>
        </p:nvSpPr>
        <p:spPr bwMode="auto">
          <a:xfrm>
            <a:off x="3575050" y="2157413"/>
            <a:ext cx="0" cy="230187"/>
          </a:xfrm>
          <a:prstGeom prst="line">
            <a:avLst/>
          </a:prstGeom>
          <a:noFill/>
          <a:ln w="25400">
            <a:solidFill>
              <a:schemeClr val="tx1"/>
            </a:solidFill>
            <a:round/>
            <a:headEnd type="triangle" w="med" len="med"/>
            <a:tailEnd type="triangle" w="med" len="med"/>
          </a:ln>
        </p:spPr>
        <p:txBody>
          <a:bodyPr tIns="91440" bIns="91440">
            <a:spAutoFit/>
          </a:bodyPr>
          <a:lstStyle/>
          <a:p>
            <a:endParaRPr lang="en-US" dirty="0"/>
          </a:p>
        </p:txBody>
      </p:sp>
      <p:sp>
        <p:nvSpPr>
          <p:cNvPr id="27666" name="Line 45"/>
          <p:cNvSpPr>
            <a:spLocks noChangeShapeType="1"/>
          </p:cNvSpPr>
          <p:nvPr/>
        </p:nvSpPr>
        <p:spPr bwMode="auto">
          <a:xfrm>
            <a:off x="2263775" y="2703513"/>
            <a:ext cx="0" cy="131762"/>
          </a:xfrm>
          <a:prstGeom prst="line">
            <a:avLst/>
          </a:prstGeom>
          <a:noFill/>
          <a:ln w="31750" cap="sq">
            <a:solidFill>
              <a:schemeClr val="tx1"/>
            </a:solidFill>
            <a:round/>
            <a:headEnd type="triangle" w="sm" len="sm"/>
            <a:tailEnd type="none" w="sm" len="sm"/>
          </a:ln>
        </p:spPr>
        <p:txBody>
          <a:bodyPr wrap="none"/>
          <a:lstStyle/>
          <a:p>
            <a:endParaRPr lang="en-US" dirty="0"/>
          </a:p>
        </p:txBody>
      </p:sp>
      <p:sp>
        <p:nvSpPr>
          <p:cNvPr id="27667" name="Line 46"/>
          <p:cNvSpPr>
            <a:spLocks noChangeShapeType="1"/>
          </p:cNvSpPr>
          <p:nvPr/>
        </p:nvSpPr>
        <p:spPr bwMode="auto">
          <a:xfrm>
            <a:off x="2921000" y="2706688"/>
            <a:ext cx="0" cy="133350"/>
          </a:xfrm>
          <a:prstGeom prst="line">
            <a:avLst/>
          </a:prstGeom>
          <a:noFill/>
          <a:ln w="31750" cap="sq">
            <a:solidFill>
              <a:schemeClr val="tx1"/>
            </a:solidFill>
            <a:round/>
            <a:headEnd type="triangle" w="sm" len="sm"/>
            <a:tailEnd type="none" w="sm" len="sm"/>
          </a:ln>
        </p:spPr>
        <p:txBody>
          <a:bodyPr wrap="none"/>
          <a:lstStyle/>
          <a:p>
            <a:endParaRPr lang="en-US" dirty="0"/>
          </a:p>
        </p:txBody>
      </p:sp>
      <p:sp>
        <p:nvSpPr>
          <p:cNvPr id="27668" name="Line 47"/>
          <p:cNvSpPr>
            <a:spLocks noChangeShapeType="1"/>
          </p:cNvSpPr>
          <p:nvPr/>
        </p:nvSpPr>
        <p:spPr bwMode="auto">
          <a:xfrm>
            <a:off x="1589088" y="2849563"/>
            <a:ext cx="1998662" cy="0"/>
          </a:xfrm>
          <a:prstGeom prst="line">
            <a:avLst/>
          </a:prstGeom>
          <a:noFill/>
          <a:ln w="31750" cap="sq">
            <a:solidFill>
              <a:schemeClr val="tx1"/>
            </a:solidFill>
            <a:round/>
            <a:headEnd type="none" w="sm" len="sm"/>
            <a:tailEnd type="none" w="sm" len="sm"/>
          </a:ln>
        </p:spPr>
        <p:txBody>
          <a:bodyPr wrap="none"/>
          <a:lstStyle/>
          <a:p>
            <a:endParaRPr lang="en-US" dirty="0"/>
          </a:p>
        </p:txBody>
      </p:sp>
      <p:sp>
        <p:nvSpPr>
          <p:cNvPr id="27669" name="Line 48"/>
          <p:cNvSpPr>
            <a:spLocks noChangeShapeType="1"/>
          </p:cNvSpPr>
          <p:nvPr/>
        </p:nvSpPr>
        <p:spPr bwMode="auto">
          <a:xfrm>
            <a:off x="1581150" y="2717800"/>
            <a:ext cx="0" cy="131763"/>
          </a:xfrm>
          <a:prstGeom prst="line">
            <a:avLst/>
          </a:prstGeom>
          <a:noFill/>
          <a:ln w="31750" cap="sq">
            <a:solidFill>
              <a:schemeClr val="tx1"/>
            </a:solidFill>
            <a:round/>
            <a:headEnd type="triangle" w="sm" len="sm"/>
            <a:tailEnd type="none" w="sm" len="sm"/>
          </a:ln>
        </p:spPr>
        <p:txBody>
          <a:bodyPr wrap="none"/>
          <a:lstStyle/>
          <a:p>
            <a:endParaRPr lang="en-US" dirty="0"/>
          </a:p>
        </p:txBody>
      </p:sp>
      <p:sp>
        <p:nvSpPr>
          <p:cNvPr id="27670" name="Line 49"/>
          <p:cNvSpPr>
            <a:spLocks noChangeShapeType="1"/>
          </p:cNvSpPr>
          <p:nvPr/>
        </p:nvSpPr>
        <p:spPr bwMode="auto">
          <a:xfrm>
            <a:off x="3587750" y="2705100"/>
            <a:ext cx="0" cy="131763"/>
          </a:xfrm>
          <a:prstGeom prst="line">
            <a:avLst/>
          </a:prstGeom>
          <a:noFill/>
          <a:ln w="31750" cap="sq">
            <a:solidFill>
              <a:schemeClr val="tx1"/>
            </a:solidFill>
            <a:round/>
            <a:headEnd type="triangle" w="sm" len="sm"/>
            <a:tailEnd type="none" w="sm" len="sm"/>
          </a:ln>
        </p:spPr>
        <p:txBody>
          <a:bodyPr wrap="none"/>
          <a:lstStyle/>
          <a:p>
            <a:endParaRPr lang="en-US" dirty="0"/>
          </a:p>
        </p:txBody>
      </p:sp>
      <p:sp>
        <p:nvSpPr>
          <p:cNvPr id="27671" name="Line 50"/>
          <p:cNvSpPr>
            <a:spLocks noChangeShapeType="1"/>
          </p:cNvSpPr>
          <p:nvPr/>
        </p:nvSpPr>
        <p:spPr bwMode="auto">
          <a:xfrm>
            <a:off x="2597150" y="2854325"/>
            <a:ext cx="0" cy="234950"/>
          </a:xfrm>
          <a:prstGeom prst="line">
            <a:avLst/>
          </a:prstGeom>
          <a:noFill/>
          <a:ln w="31750" cap="sq">
            <a:solidFill>
              <a:schemeClr val="tx1"/>
            </a:solidFill>
            <a:round/>
            <a:headEnd type="triangle" w="sm" len="sm"/>
            <a:tailEnd type="triangle" w="sm" len="sm"/>
          </a:ln>
        </p:spPr>
        <p:txBody>
          <a:bodyPr wrap="none"/>
          <a:lstStyle/>
          <a:p>
            <a:endParaRPr lang="en-US" dirty="0"/>
          </a:p>
        </p:txBody>
      </p:sp>
      <p:grpSp>
        <p:nvGrpSpPr>
          <p:cNvPr id="4" name="Group 52"/>
          <p:cNvGrpSpPr/>
          <p:nvPr/>
        </p:nvGrpSpPr>
        <p:grpSpPr>
          <a:xfrm>
            <a:off x="1328332" y="2374267"/>
            <a:ext cx="457200" cy="381002"/>
            <a:chOff x="4114800" y="3048001"/>
            <a:chExt cx="457200" cy="381002"/>
          </a:xfrm>
          <a:effectLst>
            <a:outerShdw blurRad="50800" dist="38100" dir="2700000" algn="br">
              <a:srgbClr val="000000">
                <a:alpha val="43000"/>
              </a:srgbClr>
            </a:outerShdw>
          </a:effectLst>
        </p:grpSpPr>
        <p:grpSp>
          <p:nvGrpSpPr>
            <p:cNvPr id="14" name="Group 18"/>
            <p:cNvGrpSpPr>
              <a:grpSpLocks/>
            </p:cNvGrpSpPr>
            <p:nvPr/>
          </p:nvGrpSpPr>
          <p:grpSpPr bwMode="auto">
            <a:xfrm>
              <a:off x="4190999" y="3048001"/>
              <a:ext cx="304798" cy="381002"/>
              <a:chOff x="2544" y="624"/>
              <a:chExt cx="720" cy="912"/>
            </a:xfrm>
          </p:grpSpPr>
          <p:sp>
            <p:nvSpPr>
              <p:cNvPr id="51" name="Rectangle 19"/>
              <p:cNvSpPr>
                <a:spLocks noChangeArrowheads="1"/>
              </p:cNvSpPr>
              <p:nvPr/>
            </p:nvSpPr>
            <p:spPr bwMode="auto">
              <a:xfrm>
                <a:off x="2871" y="1435"/>
                <a:ext cx="130" cy="77"/>
              </a:xfrm>
              <a:prstGeom prst="rect">
                <a:avLst/>
              </a:prstGeom>
              <a:solidFill>
                <a:srgbClr val="AFBC22"/>
              </a:solidFill>
              <a:ln w="25400">
                <a:solidFill>
                  <a:schemeClr val="tx1"/>
                </a:solidFill>
                <a:miter lim="800000"/>
                <a:headEnd/>
                <a:tailEnd type="none" w="lg" len="sm"/>
              </a:ln>
            </p:spPr>
            <p:txBody>
              <a:bodyPr wrap="none" tIns="91440" bIns="91440" anchor="ctr">
                <a:spAutoFit/>
              </a:bodyPr>
              <a:lstStyle/>
              <a:p>
                <a:pPr>
                  <a:defRPr/>
                </a:pPr>
                <a:endParaRPr lang="en-US" dirty="0">
                  <a:latin typeface="Arial" charset="0"/>
                </a:endParaRPr>
              </a:p>
            </p:txBody>
          </p:sp>
          <p:sp>
            <p:nvSpPr>
              <p:cNvPr id="52" name="AutoShape 20"/>
              <p:cNvSpPr>
                <a:spLocks noChangeArrowheads="1"/>
              </p:cNvSpPr>
              <p:nvPr/>
            </p:nvSpPr>
            <p:spPr bwMode="auto">
              <a:xfrm>
                <a:off x="2546" y="871"/>
                <a:ext cx="718" cy="615"/>
              </a:xfrm>
              <a:prstGeom prst="roundRect">
                <a:avLst>
                  <a:gd name="adj" fmla="val 16667"/>
                </a:avLst>
              </a:prstGeom>
              <a:solidFill>
                <a:srgbClr val="AFBC22"/>
              </a:solidFill>
              <a:ln w="9525">
                <a:solidFill>
                  <a:schemeClr val="bg1"/>
                </a:solidFill>
                <a:round/>
                <a:headEnd/>
                <a:tailEnd/>
              </a:ln>
            </p:spPr>
            <p:txBody>
              <a:bodyPr wrap="none" anchor="ctr"/>
              <a:lstStyle/>
              <a:p>
                <a:pPr algn="ctr">
                  <a:defRPr/>
                </a:pPr>
                <a:endParaRPr lang="en-US" sz="1400" dirty="0">
                  <a:solidFill>
                    <a:schemeClr val="bg1"/>
                  </a:solidFill>
                  <a:latin typeface="Arial" charset="0"/>
                </a:endParaRPr>
              </a:p>
            </p:txBody>
          </p:sp>
          <p:sp>
            <p:nvSpPr>
              <p:cNvPr id="53" name="AutoShape 21"/>
              <p:cNvSpPr>
                <a:spLocks noChangeArrowheads="1"/>
              </p:cNvSpPr>
              <p:nvPr/>
            </p:nvSpPr>
            <p:spPr bwMode="auto">
              <a:xfrm>
                <a:off x="2544"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54" name="AutoShape 22"/>
              <p:cNvSpPr>
                <a:spLocks noChangeArrowheads="1"/>
              </p:cNvSpPr>
              <p:nvPr/>
            </p:nvSpPr>
            <p:spPr bwMode="auto">
              <a:xfrm>
                <a:off x="2903"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55" name="AutoShape 23"/>
              <p:cNvSpPr>
                <a:spLocks noChangeArrowheads="1"/>
              </p:cNvSpPr>
              <p:nvPr/>
            </p:nvSpPr>
            <p:spPr bwMode="auto">
              <a:xfrm>
                <a:off x="2548" y="624"/>
                <a:ext cx="715" cy="284"/>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grpSp>
        <p:sp>
          <p:nvSpPr>
            <p:cNvPr id="50" name="Text Box 24"/>
            <p:cNvSpPr txBox="1">
              <a:spLocks noChangeArrowheads="1"/>
            </p:cNvSpPr>
            <p:nvPr/>
          </p:nvSpPr>
          <p:spPr bwMode="auto">
            <a:xfrm>
              <a:off x="4114800" y="3124200"/>
              <a:ext cx="457200" cy="304800"/>
            </a:xfrm>
            <a:prstGeom prst="rect">
              <a:avLst/>
            </a:prstGeom>
            <a:noFill/>
            <a:ln w="9525">
              <a:noFill/>
              <a:miter lim="800000"/>
              <a:headEnd/>
              <a:tailEnd/>
            </a:ln>
          </p:spPr>
          <p:txBody>
            <a:bodyPr/>
            <a:lstStyle/>
            <a:p>
              <a:pPr algn="ctr">
                <a:defRPr/>
              </a:pPr>
              <a:r>
                <a:rPr lang="en-US" altLang="ja-JP" sz="900" b="1" dirty="0">
                  <a:solidFill>
                    <a:srgbClr val="FFFFFF"/>
                  </a:solidFill>
                  <a:latin typeface="Arial" charset="0"/>
                  <a:ea typeface="MS Mincho" pitchFamily="49" charset="-128"/>
                </a:rPr>
                <a:t>CPU</a:t>
              </a:r>
              <a:endParaRPr lang="en-US" sz="900" b="1" dirty="0">
                <a:latin typeface="Arial" charset="0"/>
              </a:endParaRPr>
            </a:p>
          </p:txBody>
        </p:sp>
      </p:grpSp>
      <p:grpSp>
        <p:nvGrpSpPr>
          <p:cNvPr id="15" name="Group 60"/>
          <p:cNvGrpSpPr/>
          <p:nvPr/>
        </p:nvGrpSpPr>
        <p:grpSpPr>
          <a:xfrm>
            <a:off x="2691694" y="2374268"/>
            <a:ext cx="457200" cy="381002"/>
            <a:chOff x="4114800" y="3048001"/>
            <a:chExt cx="457200" cy="381002"/>
          </a:xfrm>
          <a:effectLst>
            <a:outerShdw blurRad="50800" dist="38100" dir="2700000" algn="br">
              <a:srgbClr val="000000">
                <a:alpha val="43000"/>
              </a:srgbClr>
            </a:outerShdw>
          </a:effectLst>
        </p:grpSpPr>
        <p:grpSp>
          <p:nvGrpSpPr>
            <p:cNvPr id="16" name="Group 18"/>
            <p:cNvGrpSpPr>
              <a:grpSpLocks/>
            </p:cNvGrpSpPr>
            <p:nvPr/>
          </p:nvGrpSpPr>
          <p:grpSpPr bwMode="auto">
            <a:xfrm>
              <a:off x="4190999" y="3048001"/>
              <a:ext cx="304798" cy="381002"/>
              <a:chOff x="2544" y="624"/>
              <a:chExt cx="720" cy="912"/>
            </a:xfrm>
          </p:grpSpPr>
          <p:sp>
            <p:nvSpPr>
              <p:cNvPr id="44" name="Rectangle 19"/>
              <p:cNvSpPr>
                <a:spLocks noChangeArrowheads="1"/>
              </p:cNvSpPr>
              <p:nvPr/>
            </p:nvSpPr>
            <p:spPr bwMode="auto">
              <a:xfrm>
                <a:off x="2871" y="1435"/>
                <a:ext cx="130" cy="77"/>
              </a:xfrm>
              <a:prstGeom prst="rect">
                <a:avLst/>
              </a:prstGeom>
              <a:solidFill>
                <a:srgbClr val="AFBC22"/>
              </a:solidFill>
              <a:ln w="25400">
                <a:solidFill>
                  <a:schemeClr val="tx1"/>
                </a:solidFill>
                <a:miter lim="800000"/>
                <a:headEnd/>
                <a:tailEnd type="none" w="lg" len="sm"/>
              </a:ln>
            </p:spPr>
            <p:txBody>
              <a:bodyPr wrap="none" tIns="91440" bIns="91440" anchor="ctr">
                <a:spAutoFit/>
              </a:bodyPr>
              <a:lstStyle/>
              <a:p>
                <a:pPr>
                  <a:defRPr/>
                </a:pPr>
                <a:endParaRPr lang="en-US" dirty="0">
                  <a:latin typeface="Arial" charset="0"/>
                </a:endParaRPr>
              </a:p>
            </p:txBody>
          </p:sp>
          <p:sp>
            <p:nvSpPr>
              <p:cNvPr id="45" name="AutoShape 20"/>
              <p:cNvSpPr>
                <a:spLocks noChangeArrowheads="1"/>
              </p:cNvSpPr>
              <p:nvPr/>
            </p:nvSpPr>
            <p:spPr bwMode="auto">
              <a:xfrm>
                <a:off x="2546" y="871"/>
                <a:ext cx="718" cy="615"/>
              </a:xfrm>
              <a:prstGeom prst="roundRect">
                <a:avLst>
                  <a:gd name="adj" fmla="val 16667"/>
                </a:avLst>
              </a:prstGeom>
              <a:solidFill>
                <a:srgbClr val="AFBC22"/>
              </a:solidFill>
              <a:ln w="9525">
                <a:solidFill>
                  <a:schemeClr val="bg1"/>
                </a:solidFill>
                <a:round/>
                <a:headEnd/>
                <a:tailEnd/>
              </a:ln>
            </p:spPr>
            <p:txBody>
              <a:bodyPr wrap="none" anchor="ctr"/>
              <a:lstStyle/>
              <a:p>
                <a:pPr algn="ctr">
                  <a:defRPr/>
                </a:pPr>
                <a:endParaRPr lang="en-US" sz="1400" dirty="0">
                  <a:solidFill>
                    <a:schemeClr val="bg1"/>
                  </a:solidFill>
                  <a:latin typeface="Arial" charset="0"/>
                </a:endParaRPr>
              </a:p>
            </p:txBody>
          </p:sp>
          <p:sp>
            <p:nvSpPr>
              <p:cNvPr id="46" name="AutoShape 21"/>
              <p:cNvSpPr>
                <a:spLocks noChangeArrowheads="1"/>
              </p:cNvSpPr>
              <p:nvPr/>
            </p:nvSpPr>
            <p:spPr bwMode="auto">
              <a:xfrm>
                <a:off x="2544"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47" name="AutoShape 22"/>
              <p:cNvSpPr>
                <a:spLocks noChangeArrowheads="1"/>
              </p:cNvSpPr>
              <p:nvPr/>
            </p:nvSpPr>
            <p:spPr bwMode="auto">
              <a:xfrm>
                <a:off x="2903"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48" name="AutoShape 23"/>
              <p:cNvSpPr>
                <a:spLocks noChangeArrowheads="1"/>
              </p:cNvSpPr>
              <p:nvPr/>
            </p:nvSpPr>
            <p:spPr bwMode="auto">
              <a:xfrm>
                <a:off x="2548" y="624"/>
                <a:ext cx="715" cy="284"/>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grpSp>
        <p:sp>
          <p:nvSpPr>
            <p:cNvPr id="43" name="Text Box 24"/>
            <p:cNvSpPr txBox="1">
              <a:spLocks noChangeArrowheads="1"/>
            </p:cNvSpPr>
            <p:nvPr/>
          </p:nvSpPr>
          <p:spPr bwMode="auto">
            <a:xfrm>
              <a:off x="4114800" y="3124200"/>
              <a:ext cx="457200" cy="304800"/>
            </a:xfrm>
            <a:prstGeom prst="rect">
              <a:avLst/>
            </a:prstGeom>
            <a:noFill/>
            <a:ln w="9525">
              <a:noFill/>
              <a:miter lim="800000"/>
              <a:headEnd/>
              <a:tailEnd/>
            </a:ln>
          </p:spPr>
          <p:txBody>
            <a:bodyPr/>
            <a:lstStyle/>
            <a:p>
              <a:pPr algn="ctr">
                <a:defRPr/>
              </a:pPr>
              <a:r>
                <a:rPr lang="en-US" altLang="ja-JP" sz="900" b="1" dirty="0">
                  <a:solidFill>
                    <a:srgbClr val="FFFFFF"/>
                  </a:solidFill>
                  <a:latin typeface="Arial" charset="0"/>
                  <a:ea typeface="MS Mincho" pitchFamily="49" charset="-128"/>
                </a:rPr>
                <a:t>CPU</a:t>
              </a:r>
              <a:endParaRPr lang="en-US" sz="900" b="1" dirty="0">
                <a:latin typeface="Arial" charset="0"/>
              </a:endParaRPr>
            </a:p>
          </p:txBody>
        </p:sp>
      </p:grpSp>
      <p:grpSp>
        <p:nvGrpSpPr>
          <p:cNvPr id="17" name="Group 52"/>
          <p:cNvGrpSpPr/>
          <p:nvPr/>
        </p:nvGrpSpPr>
        <p:grpSpPr>
          <a:xfrm>
            <a:off x="2019625" y="2392063"/>
            <a:ext cx="457200" cy="381002"/>
            <a:chOff x="4114800" y="3048001"/>
            <a:chExt cx="457200" cy="381002"/>
          </a:xfrm>
          <a:effectLst>
            <a:outerShdw blurRad="50800" dist="38100" dir="2700000" algn="br">
              <a:srgbClr val="000000">
                <a:alpha val="43000"/>
              </a:srgbClr>
            </a:outerShdw>
          </a:effectLst>
        </p:grpSpPr>
        <p:grpSp>
          <p:nvGrpSpPr>
            <p:cNvPr id="18" name="Group 81"/>
            <p:cNvGrpSpPr>
              <a:grpSpLocks/>
            </p:cNvGrpSpPr>
            <p:nvPr/>
          </p:nvGrpSpPr>
          <p:grpSpPr bwMode="auto">
            <a:xfrm>
              <a:off x="4191001" y="3048001"/>
              <a:ext cx="304798" cy="381002"/>
              <a:chOff x="2544" y="624"/>
              <a:chExt cx="720" cy="912"/>
            </a:xfrm>
          </p:grpSpPr>
          <p:sp>
            <p:nvSpPr>
              <p:cNvPr id="37" name="Rectangle 19"/>
              <p:cNvSpPr>
                <a:spLocks noChangeArrowheads="1"/>
              </p:cNvSpPr>
              <p:nvPr/>
            </p:nvSpPr>
            <p:spPr bwMode="auto">
              <a:xfrm>
                <a:off x="2871" y="1435"/>
                <a:ext cx="130" cy="77"/>
              </a:xfrm>
              <a:prstGeom prst="rect">
                <a:avLst/>
              </a:prstGeom>
              <a:solidFill>
                <a:srgbClr val="AFBC22"/>
              </a:solidFill>
              <a:ln w="25400">
                <a:solidFill>
                  <a:schemeClr val="tx1"/>
                </a:solidFill>
                <a:miter lim="800000"/>
                <a:headEnd/>
                <a:tailEnd type="none" w="lg" len="sm"/>
              </a:ln>
            </p:spPr>
            <p:txBody>
              <a:bodyPr wrap="none" tIns="91440" bIns="91440" anchor="ctr">
                <a:spAutoFit/>
              </a:bodyPr>
              <a:lstStyle/>
              <a:p>
                <a:pPr>
                  <a:defRPr/>
                </a:pPr>
                <a:endParaRPr lang="en-US" dirty="0">
                  <a:latin typeface="Arial" charset="0"/>
                </a:endParaRPr>
              </a:p>
            </p:txBody>
          </p:sp>
          <p:sp>
            <p:nvSpPr>
              <p:cNvPr id="38" name="AutoShape 20"/>
              <p:cNvSpPr>
                <a:spLocks noChangeArrowheads="1"/>
              </p:cNvSpPr>
              <p:nvPr/>
            </p:nvSpPr>
            <p:spPr bwMode="auto">
              <a:xfrm>
                <a:off x="2546" y="871"/>
                <a:ext cx="718" cy="615"/>
              </a:xfrm>
              <a:prstGeom prst="roundRect">
                <a:avLst>
                  <a:gd name="adj" fmla="val 16667"/>
                </a:avLst>
              </a:prstGeom>
              <a:solidFill>
                <a:srgbClr val="AFBC22"/>
              </a:solidFill>
              <a:ln w="9525">
                <a:solidFill>
                  <a:schemeClr val="bg1"/>
                </a:solidFill>
                <a:round/>
                <a:headEnd/>
                <a:tailEnd/>
              </a:ln>
            </p:spPr>
            <p:txBody>
              <a:bodyPr wrap="none" anchor="ctr"/>
              <a:lstStyle/>
              <a:p>
                <a:pPr algn="ctr">
                  <a:defRPr/>
                </a:pPr>
                <a:endParaRPr lang="en-US" sz="1400" dirty="0">
                  <a:solidFill>
                    <a:schemeClr val="bg1"/>
                  </a:solidFill>
                  <a:latin typeface="Arial" charset="0"/>
                </a:endParaRPr>
              </a:p>
            </p:txBody>
          </p:sp>
          <p:sp>
            <p:nvSpPr>
              <p:cNvPr id="39" name="AutoShape 21"/>
              <p:cNvSpPr>
                <a:spLocks noChangeArrowheads="1"/>
              </p:cNvSpPr>
              <p:nvPr/>
            </p:nvSpPr>
            <p:spPr bwMode="auto">
              <a:xfrm>
                <a:off x="2544"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40" name="AutoShape 22"/>
              <p:cNvSpPr>
                <a:spLocks noChangeArrowheads="1"/>
              </p:cNvSpPr>
              <p:nvPr/>
            </p:nvSpPr>
            <p:spPr bwMode="auto">
              <a:xfrm>
                <a:off x="2903"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41" name="AutoShape 23"/>
              <p:cNvSpPr>
                <a:spLocks noChangeArrowheads="1"/>
              </p:cNvSpPr>
              <p:nvPr/>
            </p:nvSpPr>
            <p:spPr bwMode="auto">
              <a:xfrm>
                <a:off x="2548" y="624"/>
                <a:ext cx="715" cy="284"/>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grpSp>
        <p:sp>
          <p:nvSpPr>
            <p:cNvPr id="36" name="Text Box 24"/>
            <p:cNvSpPr txBox="1">
              <a:spLocks noChangeArrowheads="1"/>
            </p:cNvSpPr>
            <p:nvPr/>
          </p:nvSpPr>
          <p:spPr bwMode="auto">
            <a:xfrm>
              <a:off x="4114800" y="3124200"/>
              <a:ext cx="457200" cy="304800"/>
            </a:xfrm>
            <a:prstGeom prst="rect">
              <a:avLst/>
            </a:prstGeom>
            <a:noFill/>
            <a:ln w="9525">
              <a:noFill/>
              <a:miter lim="800000"/>
              <a:headEnd/>
              <a:tailEnd/>
            </a:ln>
          </p:spPr>
          <p:txBody>
            <a:bodyPr/>
            <a:lstStyle/>
            <a:p>
              <a:pPr algn="ctr">
                <a:defRPr/>
              </a:pPr>
              <a:r>
                <a:rPr lang="en-US" altLang="ja-JP" sz="900" b="1" dirty="0">
                  <a:solidFill>
                    <a:srgbClr val="FFFFFF"/>
                  </a:solidFill>
                  <a:latin typeface="Arial" charset="0"/>
                  <a:ea typeface="MS Mincho" pitchFamily="49" charset="-128"/>
                </a:rPr>
                <a:t>CPU</a:t>
              </a:r>
              <a:endParaRPr lang="en-US" sz="900" b="1" dirty="0">
                <a:latin typeface="Arial" charset="0"/>
              </a:endParaRPr>
            </a:p>
          </p:txBody>
        </p:sp>
      </p:grpSp>
      <p:grpSp>
        <p:nvGrpSpPr>
          <p:cNvPr id="19" name="Group 60"/>
          <p:cNvGrpSpPr/>
          <p:nvPr/>
        </p:nvGrpSpPr>
        <p:grpSpPr>
          <a:xfrm>
            <a:off x="3321203" y="2367350"/>
            <a:ext cx="457200" cy="381002"/>
            <a:chOff x="4114800" y="3048001"/>
            <a:chExt cx="457200" cy="381002"/>
          </a:xfrm>
          <a:effectLst>
            <a:outerShdw blurRad="50800" dist="38100" dir="2700000" algn="br">
              <a:srgbClr val="000000">
                <a:alpha val="43000"/>
              </a:srgbClr>
            </a:outerShdw>
          </a:effectLst>
        </p:grpSpPr>
        <p:grpSp>
          <p:nvGrpSpPr>
            <p:cNvPr id="20" name="Group 18"/>
            <p:cNvGrpSpPr>
              <a:grpSpLocks/>
            </p:cNvGrpSpPr>
            <p:nvPr/>
          </p:nvGrpSpPr>
          <p:grpSpPr bwMode="auto">
            <a:xfrm>
              <a:off x="4191001" y="3048001"/>
              <a:ext cx="304798" cy="381002"/>
              <a:chOff x="2544" y="624"/>
              <a:chExt cx="720" cy="912"/>
            </a:xfrm>
          </p:grpSpPr>
          <p:sp>
            <p:nvSpPr>
              <p:cNvPr id="30" name="Rectangle 19"/>
              <p:cNvSpPr>
                <a:spLocks noChangeArrowheads="1"/>
              </p:cNvSpPr>
              <p:nvPr/>
            </p:nvSpPr>
            <p:spPr bwMode="auto">
              <a:xfrm>
                <a:off x="2871" y="1435"/>
                <a:ext cx="130" cy="77"/>
              </a:xfrm>
              <a:prstGeom prst="rect">
                <a:avLst/>
              </a:prstGeom>
              <a:solidFill>
                <a:srgbClr val="AFBC22"/>
              </a:solidFill>
              <a:ln w="25400">
                <a:solidFill>
                  <a:schemeClr val="tx1"/>
                </a:solidFill>
                <a:miter lim="800000"/>
                <a:headEnd/>
                <a:tailEnd type="none" w="lg" len="sm"/>
              </a:ln>
            </p:spPr>
            <p:txBody>
              <a:bodyPr wrap="none" tIns="91440" bIns="91440" anchor="ctr">
                <a:spAutoFit/>
              </a:bodyPr>
              <a:lstStyle/>
              <a:p>
                <a:pPr>
                  <a:defRPr/>
                </a:pPr>
                <a:endParaRPr lang="en-US" dirty="0">
                  <a:latin typeface="Arial" charset="0"/>
                </a:endParaRPr>
              </a:p>
            </p:txBody>
          </p:sp>
          <p:sp>
            <p:nvSpPr>
              <p:cNvPr id="31" name="AutoShape 20"/>
              <p:cNvSpPr>
                <a:spLocks noChangeArrowheads="1"/>
              </p:cNvSpPr>
              <p:nvPr/>
            </p:nvSpPr>
            <p:spPr bwMode="auto">
              <a:xfrm>
                <a:off x="2546" y="871"/>
                <a:ext cx="718" cy="615"/>
              </a:xfrm>
              <a:prstGeom prst="roundRect">
                <a:avLst>
                  <a:gd name="adj" fmla="val 16667"/>
                </a:avLst>
              </a:prstGeom>
              <a:solidFill>
                <a:srgbClr val="AFBC22"/>
              </a:solidFill>
              <a:ln w="9525">
                <a:solidFill>
                  <a:schemeClr val="bg1"/>
                </a:solidFill>
                <a:round/>
                <a:headEnd/>
                <a:tailEnd/>
              </a:ln>
            </p:spPr>
            <p:txBody>
              <a:bodyPr wrap="none" anchor="ctr"/>
              <a:lstStyle/>
              <a:p>
                <a:pPr algn="ctr">
                  <a:defRPr/>
                </a:pPr>
                <a:endParaRPr lang="en-US" sz="1400" dirty="0">
                  <a:solidFill>
                    <a:schemeClr val="bg1"/>
                  </a:solidFill>
                  <a:latin typeface="Arial" charset="0"/>
                </a:endParaRPr>
              </a:p>
            </p:txBody>
          </p:sp>
          <p:sp>
            <p:nvSpPr>
              <p:cNvPr id="32" name="AutoShape 21"/>
              <p:cNvSpPr>
                <a:spLocks noChangeArrowheads="1"/>
              </p:cNvSpPr>
              <p:nvPr/>
            </p:nvSpPr>
            <p:spPr bwMode="auto">
              <a:xfrm>
                <a:off x="2544"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33" name="AutoShape 22"/>
              <p:cNvSpPr>
                <a:spLocks noChangeArrowheads="1"/>
              </p:cNvSpPr>
              <p:nvPr/>
            </p:nvSpPr>
            <p:spPr bwMode="auto">
              <a:xfrm>
                <a:off x="2903"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34" name="AutoShape 23"/>
              <p:cNvSpPr>
                <a:spLocks noChangeArrowheads="1"/>
              </p:cNvSpPr>
              <p:nvPr/>
            </p:nvSpPr>
            <p:spPr bwMode="auto">
              <a:xfrm>
                <a:off x="2548" y="624"/>
                <a:ext cx="715" cy="284"/>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grpSp>
        <p:sp>
          <p:nvSpPr>
            <p:cNvPr id="29" name="Text Box 24"/>
            <p:cNvSpPr txBox="1">
              <a:spLocks noChangeArrowheads="1"/>
            </p:cNvSpPr>
            <p:nvPr/>
          </p:nvSpPr>
          <p:spPr bwMode="auto">
            <a:xfrm>
              <a:off x="4114800" y="3124200"/>
              <a:ext cx="457200" cy="304800"/>
            </a:xfrm>
            <a:prstGeom prst="rect">
              <a:avLst/>
            </a:prstGeom>
            <a:noFill/>
            <a:ln w="9525">
              <a:noFill/>
              <a:miter lim="800000"/>
              <a:headEnd/>
              <a:tailEnd/>
            </a:ln>
          </p:spPr>
          <p:txBody>
            <a:bodyPr/>
            <a:lstStyle/>
            <a:p>
              <a:pPr algn="ctr">
                <a:defRPr/>
              </a:pPr>
              <a:r>
                <a:rPr lang="en-US" altLang="ja-JP" sz="900" b="1" dirty="0">
                  <a:solidFill>
                    <a:srgbClr val="FFFFFF"/>
                  </a:solidFill>
                  <a:latin typeface="Arial" charset="0"/>
                  <a:ea typeface="MS Mincho" pitchFamily="49" charset="-128"/>
                </a:rPr>
                <a:t>CPU</a:t>
              </a:r>
              <a:endParaRPr lang="en-US" sz="900" b="1" dirty="0">
                <a:latin typeface="Arial" charset="0"/>
              </a:endParaRPr>
            </a:p>
          </p:txBody>
        </p:sp>
      </p:grpSp>
      <p:sp>
        <p:nvSpPr>
          <p:cNvPr id="57" name="AutoShape 6"/>
          <p:cNvSpPr>
            <a:spLocks noChangeArrowheads="1"/>
          </p:cNvSpPr>
          <p:nvPr/>
        </p:nvSpPr>
        <p:spPr bwMode="auto">
          <a:xfrm>
            <a:off x="5159375" y="1509713"/>
            <a:ext cx="3154363" cy="1673225"/>
          </a:xfrm>
          <a:prstGeom prst="roundRect">
            <a:avLst>
              <a:gd name="adj" fmla="val 0"/>
            </a:avLst>
          </a:prstGeom>
          <a:solidFill>
            <a:schemeClr val="bg1">
              <a:lumMod val="95000"/>
            </a:schemeClr>
          </a:solidFill>
        </p:spPr>
        <p:style>
          <a:lnRef idx="3">
            <a:schemeClr val="lt1"/>
          </a:lnRef>
          <a:fillRef idx="1">
            <a:schemeClr val="accent3"/>
          </a:fillRef>
          <a:effectRef idx="1">
            <a:schemeClr val="accent3"/>
          </a:effectRef>
          <a:fontRef idx="minor">
            <a:schemeClr val="lt1"/>
          </a:fontRef>
        </p:style>
        <p:txBody>
          <a:bodyPr/>
          <a:lstStyle/>
          <a:p>
            <a:pPr>
              <a:defRPr/>
            </a:pPr>
            <a:endParaRPr lang="en-US" altLang="ja-JP" dirty="0">
              <a:ea typeface="MS Mincho" pitchFamily="49" charset="-128"/>
            </a:endParaRPr>
          </a:p>
        </p:txBody>
      </p:sp>
      <p:sp>
        <p:nvSpPr>
          <p:cNvPr id="58" name="AutoShape 28"/>
          <p:cNvSpPr>
            <a:spLocks noChangeArrowheads="1"/>
          </p:cNvSpPr>
          <p:nvPr/>
        </p:nvSpPr>
        <p:spPr bwMode="auto">
          <a:xfrm>
            <a:off x="5424488" y="1939925"/>
            <a:ext cx="2641600" cy="206375"/>
          </a:xfrm>
          <a:prstGeom prst="roundRect">
            <a:avLst>
              <a:gd name="adj" fmla="val 34509"/>
            </a:avLst>
          </a:prstGeom>
          <a:ln>
            <a:headEnd/>
            <a:tailEnd/>
          </a:ln>
        </p:spPr>
        <p:style>
          <a:lnRef idx="1">
            <a:schemeClr val="accent1"/>
          </a:lnRef>
          <a:fillRef idx="3">
            <a:schemeClr val="accent1"/>
          </a:fillRef>
          <a:effectRef idx="2">
            <a:schemeClr val="accent1"/>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RTOS</a:t>
            </a:r>
          </a:p>
        </p:txBody>
      </p:sp>
      <p:sp>
        <p:nvSpPr>
          <p:cNvPr id="59" name="AutoShape 36"/>
          <p:cNvSpPr>
            <a:spLocks noChangeArrowheads="1"/>
          </p:cNvSpPr>
          <p:nvPr/>
        </p:nvSpPr>
        <p:spPr bwMode="auto">
          <a:xfrm>
            <a:off x="5424488" y="1665288"/>
            <a:ext cx="615950" cy="228600"/>
          </a:xfrm>
          <a:prstGeom prst="roundRect">
            <a:avLst>
              <a:gd name="adj" fmla="val 0"/>
            </a:avLst>
          </a:prstGeom>
          <a:ln>
            <a:headEnd/>
            <a:tailEnd/>
          </a:ln>
        </p:spPr>
        <p:style>
          <a:lnRef idx="1">
            <a:schemeClr val="accent1"/>
          </a:lnRef>
          <a:fillRef idx="3">
            <a:schemeClr val="accent1"/>
          </a:fillRef>
          <a:effectRef idx="2">
            <a:schemeClr val="accent1"/>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Apps</a:t>
            </a:r>
          </a:p>
        </p:txBody>
      </p:sp>
      <p:sp>
        <p:nvSpPr>
          <p:cNvPr id="60" name="AutoShape 37"/>
          <p:cNvSpPr>
            <a:spLocks noChangeArrowheads="1"/>
          </p:cNvSpPr>
          <p:nvPr/>
        </p:nvSpPr>
        <p:spPr bwMode="auto">
          <a:xfrm>
            <a:off x="6084888" y="1668463"/>
            <a:ext cx="615950" cy="228600"/>
          </a:xfrm>
          <a:prstGeom prst="roundRect">
            <a:avLst>
              <a:gd name="adj" fmla="val 0"/>
            </a:avLst>
          </a:prstGeom>
          <a:ln>
            <a:headEnd/>
            <a:tailEnd/>
          </a:ln>
        </p:spPr>
        <p:style>
          <a:lnRef idx="1">
            <a:schemeClr val="accent3"/>
          </a:lnRef>
          <a:fillRef idx="3">
            <a:schemeClr val="accent3"/>
          </a:fillRef>
          <a:effectRef idx="2">
            <a:schemeClr val="accent3"/>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Apps</a:t>
            </a:r>
          </a:p>
        </p:txBody>
      </p:sp>
      <p:sp>
        <p:nvSpPr>
          <p:cNvPr id="61" name="AutoShape 38"/>
          <p:cNvSpPr>
            <a:spLocks noChangeArrowheads="1"/>
          </p:cNvSpPr>
          <p:nvPr/>
        </p:nvSpPr>
        <p:spPr bwMode="auto">
          <a:xfrm>
            <a:off x="6754813" y="1666875"/>
            <a:ext cx="615950" cy="228600"/>
          </a:xfrm>
          <a:prstGeom prst="roundRect">
            <a:avLst>
              <a:gd name="adj" fmla="val 0"/>
            </a:avLst>
          </a:prstGeom>
          <a:ln>
            <a:headEnd/>
            <a:tailEnd/>
          </a:ln>
        </p:spPr>
        <p:style>
          <a:lnRef idx="1">
            <a:schemeClr val="accent4"/>
          </a:lnRef>
          <a:fillRef idx="3">
            <a:schemeClr val="accent4"/>
          </a:fillRef>
          <a:effectRef idx="2">
            <a:schemeClr val="accent4"/>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Apps</a:t>
            </a:r>
          </a:p>
        </p:txBody>
      </p:sp>
      <p:sp>
        <p:nvSpPr>
          <p:cNvPr id="62" name="AutoShape 39"/>
          <p:cNvSpPr>
            <a:spLocks noChangeArrowheads="1"/>
          </p:cNvSpPr>
          <p:nvPr/>
        </p:nvSpPr>
        <p:spPr bwMode="auto">
          <a:xfrm>
            <a:off x="7419975" y="1660525"/>
            <a:ext cx="615950" cy="228600"/>
          </a:xfrm>
          <a:prstGeom prst="roundRect">
            <a:avLst>
              <a:gd name="adj" fmla="val 0"/>
            </a:avLst>
          </a:prstGeom>
          <a:ln>
            <a:headEnd/>
            <a:tailEnd/>
          </a:ln>
        </p:spPr>
        <p:style>
          <a:lnRef idx="1">
            <a:schemeClr val="accent2"/>
          </a:lnRef>
          <a:fillRef idx="3">
            <a:schemeClr val="accent2"/>
          </a:fillRef>
          <a:effectRef idx="2">
            <a:schemeClr val="accent2"/>
          </a:effectRef>
          <a:fontRef idx="minor">
            <a:schemeClr val="lt1"/>
          </a:fontRef>
        </p:style>
        <p:txBody>
          <a:bodyPr lIns="0" tIns="0" rIns="0" bIns="0" anchor="ctr" anchorCtr="1"/>
          <a:lstStyle/>
          <a:p>
            <a:pPr eaLnBrk="0" hangingPunct="0">
              <a:lnSpc>
                <a:spcPct val="93000"/>
              </a:lnSpc>
              <a:buClr>
                <a:srgbClr val="000000"/>
              </a:buCl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dirty="0">
                <a:solidFill>
                  <a:schemeClr val="bg1"/>
                </a:solidFill>
                <a:cs typeface="Arial" pitchFamily="34" charset="0"/>
              </a:rPr>
              <a:t>Apps</a:t>
            </a:r>
          </a:p>
        </p:txBody>
      </p:sp>
      <p:sp>
        <p:nvSpPr>
          <p:cNvPr id="27682" name="Line 41"/>
          <p:cNvSpPr>
            <a:spLocks noChangeShapeType="1"/>
          </p:cNvSpPr>
          <p:nvPr/>
        </p:nvSpPr>
        <p:spPr bwMode="auto">
          <a:xfrm>
            <a:off x="5734050" y="2165350"/>
            <a:ext cx="0" cy="230188"/>
          </a:xfrm>
          <a:prstGeom prst="line">
            <a:avLst/>
          </a:prstGeom>
          <a:noFill/>
          <a:ln w="25400">
            <a:solidFill>
              <a:schemeClr val="tx1"/>
            </a:solidFill>
            <a:round/>
            <a:headEnd type="triangle" w="med" len="med"/>
            <a:tailEnd type="triangle" w="med" len="med"/>
          </a:ln>
        </p:spPr>
        <p:txBody>
          <a:bodyPr tIns="91440" bIns="91440">
            <a:spAutoFit/>
          </a:bodyPr>
          <a:lstStyle/>
          <a:p>
            <a:endParaRPr lang="en-US" dirty="0"/>
          </a:p>
        </p:txBody>
      </p:sp>
      <p:sp>
        <p:nvSpPr>
          <p:cNvPr id="27683" name="Line 42"/>
          <p:cNvSpPr>
            <a:spLocks noChangeShapeType="1"/>
          </p:cNvSpPr>
          <p:nvPr/>
        </p:nvSpPr>
        <p:spPr bwMode="auto">
          <a:xfrm>
            <a:off x="6399213" y="2165350"/>
            <a:ext cx="0" cy="230188"/>
          </a:xfrm>
          <a:prstGeom prst="line">
            <a:avLst/>
          </a:prstGeom>
          <a:noFill/>
          <a:ln w="25400">
            <a:solidFill>
              <a:schemeClr val="tx1"/>
            </a:solidFill>
            <a:round/>
            <a:headEnd type="triangle" w="med" len="med"/>
            <a:tailEnd type="triangle" w="med" len="med"/>
          </a:ln>
        </p:spPr>
        <p:txBody>
          <a:bodyPr tIns="91440" bIns="91440">
            <a:spAutoFit/>
          </a:bodyPr>
          <a:lstStyle/>
          <a:p>
            <a:endParaRPr lang="en-US" dirty="0"/>
          </a:p>
        </p:txBody>
      </p:sp>
      <p:sp>
        <p:nvSpPr>
          <p:cNvPr id="27684" name="Line 43"/>
          <p:cNvSpPr>
            <a:spLocks noChangeShapeType="1"/>
          </p:cNvSpPr>
          <p:nvPr/>
        </p:nvSpPr>
        <p:spPr bwMode="auto">
          <a:xfrm>
            <a:off x="7061200" y="2165350"/>
            <a:ext cx="0" cy="230188"/>
          </a:xfrm>
          <a:prstGeom prst="line">
            <a:avLst/>
          </a:prstGeom>
          <a:noFill/>
          <a:ln w="25400">
            <a:solidFill>
              <a:schemeClr val="tx1"/>
            </a:solidFill>
            <a:round/>
            <a:headEnd type="triangle" w="med" len="med"/>
            <a:tailEnd type="triangle" w="med" len="med"/>
          </a:ln>
        </p:spPr>
        <p:txBody>
          <a:bodyPr tIns="91440" bIns="91440">
            <a:spAutoFit/>
          </a:bodyPr>
          <a:lstStyle/>
          <a:p>
            <a:endParaRPr lang="en-US" dirty="0"/>
          </a:p>
        </p:txBody>
      </p:sp>
      <p:sp>
        <p:nvSpPr>
          <p:cNvPr id="27685" name="Line 44"/>
          <p:cNvSpPr>
            <a:spLocks noChangeShapeType="1"/>
          </p:cNvSpPr>
          <p:nvPr/>
        </p:nvSpPr>
        <p:spPr bwMode="auto">
          <a:xfrm>
            <a:off x="7729538" y="2165350"/>
            <a:ext cx="0" cy="230188"/>
          </a:xfrm>
          <a:prstGeom prst="line">
            <a:avLst/>
          </a:prstGeom>
          <a:noFill/>
          <a:ln w="25400">
            <a:solidFill>
              <a:schemeClr val="tx1"/>
            </a:solidFill>
            <a:round/>
            <a:headEnd type="triangle" w="med" len="med"/>
            <a:tailEnd type="triangle" w="med" len="med"/>
          </a:ln>
        </p:spPr>
        <p:txBody>
          <a:bodyPr tIns="91440" bIns="91440">
            <a:spAutoFit/>
          </a:bodyPr>
          <a:lstStyle/>
          <a:p>
            <a:endParaRPr lang="en-US" dirty="0"/>
          </a:p>
        </p:txBody>
      </p:sp>
      <p:sp>
        <p:nvSpPr>
          <p:cNvPr id="27686" name="Line 45"/>
          <p:cNvSpPr>
            <a:spLocks noChangeShapeType="1"/>
          </p:cNvSpPr>
          <p:nvPr/>
        </p:nvSpPr>
        <p:spPr bwMode="auto">
          <a:xfrm>
            <a:off x="6418263" y="2711450"/>
            <a:ext cx="0" cy="131763"/>
          </a:xfrm>
          <a:prstGeom prst="line">
            <a:avLst/>
          </a:prstGeom>
          <a:noFill/>
          <a:ln w="31750" cap="sq">
            <a:solidFill>
              <a:schemeClr val="tx1"/>
            </a:solidFill>
            <a:round/>
            <a:headEnd type="triangle" w="sm" len="sm"/>
            <a:tailEnd type="none" w="sm" len="sm"/>
          </a:ln>
        </p:spPr>
        <p:txBody>
          <a:bodyPr wrap="none"/>
          <a:lstStyle/>
          <a:p>
            <a:endParaRPr lang="en-US" dirty="0"/>
          </a:p>
        </p:txBody>
      </p:sp>
      <p:sp>
        <p:nvSpPr>
          <p:cNvPr id="27687" name="Line 46"/>
          <p:cNvSpPr>
            <a:spLocks noChangeShapeType="1"/>
          </p:cNvSpPr>
          <p:nvPr/>
        </p:nvSpPr>
        <p:spPr bwMode="auto">
          <a:xfrm>
            <a:off x="7075488" y="2714625"/>
            <a:ext cx="0" cy="133350"/>
          </a:xfrm>
          <a:prstGeom prst="line">
            <a:avLst/>
          </a:prstGeom>
          <a:noFill/>
          <a:ln w="31750" cap="sq">
            <a:solidFill>
              <a:schemeClr val="tx1"/>
            </a:solidFill>
            <a:round/>
            <a:headEnd type="triangle" w="sm" len="sm"/>
            <a:tailEnd type="none" w="sm" len="sm"/>
          </a:ln>
        </p:spPr>
        <p:txBody>
          <a:bodyPr wrap="none"/>
          <a:lstStyle/>
          <a:p>
            <a:endParaRPr lang="en-US" dirty="0"/>
          </a:p>
        </p:txBody>
      </p:sp>
      <p:sp>
        <p:nvSpPr>
          <p:cNvPr id="27688" name="Line 47"/>
          <p:cNvSpPr>
            <a:spLocks noChangeShapeType="1"/>
          </p:cNvSpPr>
          <p:nvPr/>
        </p:nvSpPr>
        <p:spPr bwMode="auto">
          <a:xfrm>
            <a:off x="5743575" y="2857500"/>
            <a:ext cx="1998663" cy="0"/>
          </a:xfrm>
          <a:prstGeom prst="line">
            <a:avLst/>
          </a:prstGeom>
          <a:noFill/>
          <a:ln w="31750" cap="sq">
            <a:solidFill>
              <a:schemeClr val="tx1"/>
            </a:solidFill>
            <a:round/>
            <a:headEnd type="none" w="sm" len="sm"/>
            <a:tailEnd type="none" w="sm" len="sm"/>
          </a:ln>
        </p:spPr>
        <p:txBody>
          <a:bodyPr wrap="none"/>
          <a:lstStyle/>
          <a:p>
            <a:endParaRPr lang="en-US" dirty="0"/>
          </a:p>
        </p:txBody>
      </p:sp>
      <p:sp>
        <p:nvSpPr>
          <p:cNvPr id="27689" name="Line 48"/>
          <p:cNvSpPr>
            <a:spLocks noChangeShapeType="1"/>
          </p:cNvSpPr>
          <p:nvPr/>
        </p:nvSpPr>
        <p:spPr bwMode="auto">
          <a:xfrm>
            <a:off x="5735638" y="2725738"/>
            <a:ext cx="0" cy="131762"/>
          </a:xfrm>
          <a:prstGeom prst="line">
            <a:avLst/>
          </a:prstGeom>
          <a:noFill/>
          <a:ln w="31750" cap="sq">
            <a:solidFill>
              <a:schemeClr val="tx1"/>
            </a:solidFill>
            <a:round/>
            <a:headEnd type="triangle" w="sm" len="sm"/>
            <a:tailEnd type="none" w="sm" len="sm"/>
          </a:ln>
        </p:spPr>
        <p:txBody>
          <a:bodyPr wrap="none"/>
          <a:lstStyle/>
          <a:p>
            <a:endParaRPr lang="en-US" dirty="0"/>
          </a:p>
        </p:txBody>
      </p:sp>
      <p:sp>
        <p:nvSpPr>
          <p:cNvPr id="27690" name="Line 49"/>
          <p:cNvSpPr>
            <a:spLocks noChangeShapeType="1"/>
          </p:cNvSpPr>
          <p:nvPr/>
        </p:nvSpPr>
        <p:spPr bwMode="auto">
          <a:xfrm>
            <a:off x="7742238" y="2713038"/>
            <a:ext cx="0" cy="131762"/>
          </a:xfrm>
          <a:prstGeom prst="line">
            <a:avLst/>
          </a:prstGeom>
          <a:noFill/>
          <a:ln w="31750" cap="sq">
            <a:solidFill>
              <a:schemeClr val="tx1"/>
            </a:solidFill>
            <a:round/>
            <a:headEnd type="triangle" w="sm" len="sm"/>
            <a:tailEnd type="none" w="sm" len="sm"/>
          </a:ln>
        </p:spPr>
        <p:txBody>
          <a:bodyPr wrap="none"/>
          <a:lstStyle/>
          <a:p>
            <a:endParaRPr lang="en-US" dirty="0"/>
          </a:p>
        </p:txBody>
      </p:sp>
      <p:sp>
        <p:nvSpPr>
          <p:cNvPr id="27691" name="Line 50"/>
          <p:cNvSpPr>
            <a:spLocks noChangeShapeType="1"/>
          </p:cNvSpPr>
          <p:nvPr/>
        </p:nvSpPr>
        <p:spPr bwMode="auto">
          <a:xfrm>
            <a:off x="6751638" y="2862263"/>
            <a:ext cx="0" cy="234950"/>
          </a:xfrm>
          <a:prstGeom prst="line">
            <a:avLst/>
          </a:prstGeom>
          <a:noFill/>
          <a:ln w="31750" cap="sq">
            <a:solidFill>
              <a:schemeClr val="tx1"/>
            </a:solidFill>
            <a:round/>
            <a:headEnd type="triangle" w="sm" len="sm"/>
            <a:tailEnd type="triangle" w="sm" len="sm"/>
          </a:ln>
        </p:spPr>
        <p:txBody>
          <a:bodyPr wrap="none"/>
          <a:lstStyle/>
          <a:p>
            <a:endParaRPr lang="en-US" dirty="0"/>
          </a:p>
        </p:txBody>
      </p:sp>
      <p:grpSp>
        <p:nvGrpSpPr>
          <p:cNvPr id="21" name="Group 52"/>
          <p:cNvGrpSpPr/>
          <p:nvPr/>
        </p:nvGrpSpPr>
        <p:grpSpPr>
          <a:xfrm>
            <a:off x="5482268" y="2382277"/>
            <a:ext cx="457200" cy="381000"/>
            <a:chOff x="4114800" y="3048000"/>
            <a:chExt cx="457200" cy="381000"/>
          </a:xfrm>
          <a:effectLst>
            <a:outerShdw blurRad="50800" dist="38100" dir="2700000" algn="br">
              <a:srgbClr val="000000">
                <a:alpha val="43000"/>
              </a:srgbClr>
            </a:outerShdw>
          </a:effectLst>
        </p:grpSpPr>
        <p:grpSp>
          <p:nvGrpSpPr>
            <p:cNvPr id="22" name="Group 18"/>
            <p:cNvGrpSpPr>
              <a:grpSpLocks/>
            </p:cNvGrpSpPr>
            <p:nvPr/>
          </p:nvGrpSpPr>
          <p:grpSpPr bwMode="auto">
            <a:xfrm>
              <a:off x="4190999" y="3048001"/>
              <a:ext cx="304798" cy="381002"/>
              <a:chOff x="2544" y="624"/>
              <a:chExt cx="720" cy="912"/>
            </a:xfrm>
          </p:grpSpPr>
          <p:sp>
            <p:nvSpPr>
              <p:cNvPr id="76" name="Rectangle 19"/>
              <p:cNvSpPr>
                <a:spLocks noChangeArrowheads="1"/>
              </p:cNvSpPr>
              <p:nvPr/>
            </p:nvSpPr>
            <p:spPr bwMode="auto">
              <a:xfrm>
                <a:off x="2871" y="1435"/>
                <a:ext cx="130" cy="77"/>
              </a:xfrm>
              <a:prstGeom prst="rect">
                <a:avLst/>
              </a:prstGeom>
              <a:solidFill>
                <a:srgbClr val="AFBC22"/>
              </a:solidFill>
              <a:ln w="25400">
                <a:solidFill>
                  <a:schemeClr val="tx1"/>
                </a:solidFill>
                <a:miter lim="800000"/>
                <a:headEnd/>
                <a:tailEnd type="none" w="lg" len="sm"/>
              </a:ln>
            </p:spPr>
            <p:txBody>
              <a:bodyPr wrap="none" tIns="91440" bIns="91440" anchor="ctr">
                <a:spAutoFit/>
              </a:bodyPr>
              <a:lstStyle/>
              <a:p>
                <a:pPr>
                  <a:defRPr/>
                </a:pPr>
                <a:endParaRPr lang="en-US" dirty="0">
                  <a:latin typeface="Arial" charset="0"/>
                </a:endParaRPr>
              </a:p>
            </p:txBody>
          </p:sp>
          <p:sp>
            <p:nvSpPr>
              <p:cNvPr id="77" name="AutoShape 20"/>
              <p:cNvSpPr>
                <a:spLocks noChangeArrowheads="1"/>
              </p:cNvSpPr>
              <p:nvPr/>
            </p:nvSpPr>
            <p:spPr bwMode="auto">
              <a:xfrm>
                <a:off x="2546" y="871"/>
                <a:ext cx="718" cy="615"/>
              </a:xfrm>
              <a:prstGeom prst="roundRect">
                <a:avLst>
                  <a:gd name="adj" fmla="val 16667"/>
                </a:avLst>
              </a:prstGeom>
              <a:solidFill>
                <a:srgbClr val="AFBC22"/>
              </a:solidFill>
              <a:ln w="9525">
                <a:solidFill>
                  <a:schemeClr val="bg1"/>
                </a:solidFill>
                <a:round/>
                <a:headEnd/>
                <a:tailEnd/>
              </a:ln>
            </p:spPr>
            <p:txBody>
              <a:bodyPr wrap="none" anchor="ctr"/>
              <a:lstStyle/>
              <a:p>
                <a:pPr algn="ctr">
                  <a:defRPr/>
                </a:pPr>
                <a:endParaRPr lang="en-US" sz="1400" dirty="0">
                  <a:solidFill>
                    <a:schemeClr val="bg1"/>
                  </a:solidFill>
                  <a:latin typeface="Arial" charset="0"/>
                </a:endParaRPr>
              </a:p>
            </p:txBody>
          </p:sp>
          <p:sp>
            <p:nvSpPr>
              <p:cNvPr id="78" name="AutoShape 21"/>
              <p:cNvSpPr>
                <a:spLocks noChangeArrowheads="1"/>
              </p:cNvSpPr>
              <p:nvPr/>
            </p:nvSpPr>
            <p:spPr bwMode="auto">
              <a:xfrm>
                <a:off x="2544"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79" name="AutoShape 22"/>
              <p:cNvSpPr>
                <a:spLocks noChangeArrowheads="1"/>
              </p:cNvSpPr>
              <p:nvPr/>
            </p:nvSpPr>
            <p:spPr bwMode="auto">
              <a:xfrm>
                <a:off x="2903"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80" name="AutoShape 23"/>
              <p:cNvSpPr>
                <a:spLocks noChangeArrowheads="1"/>
              </p:cNvSpPr>
              <p:nvPr/>
            </p:nvSpPr>
            <p:spPr bwMode="auto">
              <a:xfrm>
                <a:off x="2548" y="624"/>
                <a:ext cx="715" cy="284"/>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grpSp>
        <p:sp>
          <p:nvSpPr>
            <p:cNvPr id="75" name="Text Box 24"/>
            <p:cNvSpPr txBox="1">
              <a:spLocks noChangeArrowheads="1"/>
            </p:cNvSpPr>
            <p:nvPr/>
          </p:nvSpPr>
          <p:spPr bwMode="auto">
            <a:xfrm>
              <a:off x="4114800" y="3124200"/>
              <a:ext cx="457200" cy="304800"/>
            </a:xfrm>
            <a:prstGeom prst="rect">
              <a:avLst/>
            </a:prstGeom>
            <a:noFill/>
            <a:ln w="9525">
              <a:noFill/>
              <a:miter lim="800000"/>
              <a:headEnd/>
              <a:tailEnd/>
            </a:ln>
          </p:spPr>
          <p:txBody>
            <a:bodyPr/>
            <a:lstStyle/>
            <a:p>
              <a:pPr algn="ctr">
                <a:defRPr/>
              </a:pPr>
              <a:r>
                <a:rPr lang="en-US" altLang="ja-JP" sz="900" b="1" dirty="0">
                  <a:solidFill>
                    <a:srgbClr val="FFFFFF"/>
                  </a:solidFill>
                  <a:latin typeface="Arial" charset="0"/>
                  <a:ea typeface="MS Mincho" pitchFamily="49" charset="-128"/>
                </a:rPr>
                <a:t>CPU</a:t>
              </a:r>
              <a:endParaRPr lang="en-US" sz="900" b="1" dirty="0">
                <a:latin typeface="Arial" charset="0"/>
              </a:endParaRPr>
            </a:p>
          </p:txBody>
        </p:sp>
      </p:grpSp>
      <p:grpSp>
        <p:nvGrpSpPr>
          <p:cNvPr id="23" name="Group 60"/>
          <p:cNvGrpSpPr/>
          <p:nvPr/>
        </p:nvGrpSpPr>
        <p:grpSpPr>
          <a:xfrm>
            <a:off x="6845630" y="2382278"/>
            <a:ext cx="457200" cy="381000"/>
            <a:chOff x="4114800" y="3048000"/>
            <a:chExt cx="457200" cy="381000"/>
          </a:xfrm>
          <a:effectLst>
            <a:outerShdw blurRad="50800" dist="38100" dir="2700000" algn="br">
              <a:srgbClr val="000000">
                <a:alpha val="43000"/>
              </a:srgbClr>
            </a:outerShdw>
          </a:effectLst>
        </p:grpSpPr>
        <p:grpSp>
          <p:nvGrpSpPr>
            <p:cNvPr id="24" name="Group 18"/>
            <p:cNvGrpSpPr>
              <a:grpSpLocks/>
            </p:cNvGrpSpPr>
            <p:nvPr/>
          </p:nvGrpSpPr>
          <p:grpSpPr bwMode="auto">
            <a:xfrm>
              <a:off x="4190999" y="3048001"/>
              <a:ext cx="304798" cy="381002"/>
              <a:chOff x="2544" y="624"/>
              <a:chExt cx="720" cy="912"/>
            </a:xfrm>
          </p:grpSpPr>
          <p:sp>
            <p:nvSpPr>
              <p:cNvPr id="84" name="Rectangle 19"/>
              <p:cNvSpPr>
                <a:spLocks noChangeArrowheads="1"/>
              </p:cNvSpPr>
              <p:nvPr/>
            </p:nvSpPr>
            <p:spPr bwMode="auto">
              <a:xfrm>
                <a:off x="2871" y="1435"/>
                <a:ext cx="130" cy="77"/>
              </a:xfrm>
              <a:prstGeom prst="rect">
                <a:avLst/>
              </a:prstGeom>
              <a:solidFill>
                <a:srgbClr val="AFBC22"/>
              </a:solidFill>
              <a:ln w="25400">
                <a:solidFill>
                  <a:schemeClr val="tx1"/>
                </a:solidFill>
                <a:miter lim="800000"/>
                <a:headEnd/>
                <a:tailEnd type="none" w="lg" len="sm"/>
              </a:ln>
            </p:spPr>
            <p:txBody>
              <a:bodyPr wrap="none" tIns="91440" bIns="91440" anchor="ctr">
                <a:spAutoFit/>
              </a:bodyPr>
              <a:lstStyle/>
              <a:p>
                <a:pPr>
                  <a:defRPr/>
                </a:pPr>
                <a:endParaRPr lang="en-US" dirty="0">
                  <a:latin typeface="Arial" charset="0"/>
                </a:endParaRPr>
              </a:p>
            </p:txBody>
          </p:sp>
          <p:sp>
            <p:nvSpPr>
              <p:cNvPr id="85" name="AutoShape 20"/>
              <p:cNvSpPr>
                <a:spLocks noChangeArrowheads="1"/>
              </p:cNvSpPr>
              <p:nvPr/>
            </p:nvSpPr>
            <p:spPr bwMode="auto">
              <a:xfrm>
                <a:off x="2546" y="871"/>
                <a:ext cx="718" cy="615"/>
              </a:xfrm>
              <a:prstGeom prst="roundRect">
                <a:avLst>
                  <a:gd name="adj" fmla="val 16667"/>
                </a:avLst>
              </a:prstGeom>
              <a:solidFill>
                <a:srgbClr val="AFBC22"/>
              </a:solidFill>
              <a:ln w="9525">
                <a:solidFill>
                  <a:schemeClr val="bg1"/>
                </a:solidFill>
                <a:round/>
                <a:headEnd/>
                <a:tailEnd/>
              </a:ln>
            </p:spPr>
            <p:txBody>
              <a:bodyPr wrap="none" anchor="ctr"/>
              <a:lstStyle/>
              <a:p>
                <a:pPr algn="ctr">
                  <a:defRPr/>
                </a:pPr>
                <a:endParaRPr lang="en-US" sz="1400" dirty="0">
                  <a:solidFill>
                    <a:schemeClr val="bg1"/>
                  </a:solidFill>
                  <a:latin typeface="Arial" charset="0"/>
                </a:endParaRPr>
              </a:p>
            </p:txBody>
          </p:sp>
          <p:sp>
            <p:nvSpPr>
              <p:cNvPr id="86" name="AutoShape 21"/>
              <p:cNvSpPr>
                <a:spLocks noChangeArrowheads="1"/>
              </p:cNvSpPr>
              <p:nvPr/>
            </p:nvSpPr>
            <p:spPr bwMode="auto">
              <a:xfrm>
                <a:off x="2544"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87" name="AutoShape 22"/>
              <p:cNvSpPr>
                <a:spLocks noChangeArrowheads="1"/>
              </p:cNvSpPr>
              <p:nvPr/>
            </p:nvSpPr>
            <p:spPr bwMode="auto">
              <a:xfrm>
                <a:off x="2903"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88" name="AutoShape 23"/>
              <p:cNvSpPr>
                <a:spLocks noChangeArrowheads="1"/>
              </p:cNvSpPr>
              <p:nvPr/>
            </p:nvSpPr>
            <p:spPr bwMode="auto">
              <a:xfrm>
                <a:off x="2548" y="624"/>
                <a:ext cx="715" cy="284"/>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grpSp>
        <p:sp>
          <p:nvSpPr>
            <p:cNvPr id="83" name="Text Box 24"/>
            <p:cNvSpPr txBox="1">
              <a:spLocks noChangeArrowheads="1"/>
            </p:cNvSpPr>
            <p:nvPr/>
          </p:nvSpPr>
          <p:spPr bwMode="auto">
            <a:xfrm>
              <a:off x="4114800" y="3124200"/>
              <a:ext cx="457200" cy="304800"/>
            </a:xfrm>
            <a:prstGeom prst="rect">
              <a:avLst/>
            </a:prstGeom>
            <a:noFill/>
            <a:ln w="9525">
              <a:noFill/>
              <a:miter lim="800000"/>
              <a:headEnd/>
              <a:tailEnd/>
            </a:ln>
          </p:spPr>
          <p:txBody>
            <a:bodyPr/>
            <a:lstStyle/>
            <a:p>
              <a:pPr algn="ctr">
                <a:defRPr/>
              </a:pPr>
              <a:r>
                <a:rPr lang="en-US" altLang="ja-JP" sz="900" b="1" dirty="0">
                  <a:solidFill>
                    <a:srgbClr val="FFFFFF"/>
                  </a:solidFill>
                  <a:latin typeface="Arial" charset="0"/>
                  <a:ea typeface="MS Mincho" pitchFamily="49" charset="-128"/>
                </a:rPr>
                <a:t>CPU</a:t>
              </a:r>
              <a:endParaRPr lang="en-US" sz="900" b="1" dirty="0">
                <a:latin typeface="Arial" charset="0"/>
              </a:endParaRPr>
            </a:p>
          </p:txBody>
        </p:sp>
      </p:grpSp>
      <p:grpSp>
        <p:nvGrpSpPr>
          <p:cNvPr id="25" name="Group 52"/>
          <p:cNvGrpSpPr/>
          <p:nvPr/>
        </p:nvGrpSpPr>
        <p:grpSpPr>
          <a:xfrm>
            <a:off x="6173561" y="2400073"/>
            <a:ext cx="457200" cy="381000"/>
            <a:chOff x="4114800" y="3048000"/>
            <a:chExt cx="457200" cy="381000"/>
          </a:xfrm>
          <a:effectLst>
            <a:outerShdw blurRad="50800" dist="38100" dir="2700000" algn="br">
              <a:srgbClr val="000000">
                <a:alpha val="43000"/>
              </a:srgbClr>
            </a:outerShdw>
          </a:effectLst>
        </p:grpSpPr>
        <p:grpSp>
          <p:nvGrpSpPr>
            <p:cNvPr id="26" name="Group 81"/>
            <p:cNvGrpSpPr>
              <a:grpSpLocks/>
            </p:cNvGrpSpPr>
            <p:nvPr/>
          </p:nvGrpSpPr>
          <p:grpSpPr bwMode="auto">
            <a:xfrm>
              <a:off x="4191001" y="3048001"/>
              <a:ext cx="304798" cy="381002"/>
              <a:chOff x="2544" y="624"/>
              <a:chExt cx="720" cy="912"/>
            </a:xfrm>
          </p:grpSpPr>
          <p:sp>
            <p:nvSpPr>
              <p:cNvPr id="92" name="Rectangle 19"/>
              <p:cNvSpPr>
                <a:spLocks noChangeArrowheads="1"/>
              </p:cNvSpPr>
              <p:nvPr/>
            </p:nvSpPr>
            <p:spPr bwMode="auto">
              <a:xfrm>
                <a:off x="2871" y="1435"/>
                <a:ext cx="130" cy="77"/>
              </a:xfrm>
              <a:prstGeom prst="rect">
                <a:avLst/>
              </a:prstGeom>
              <a:solidFill>
                <a:srgbClr val="AFBC22"/>
              </a:solidFill>
              <a:ln w="25400">
                <a:solidFill>
                  <a:schemeClr val="tx1"/>
                </a:solidFill>
                <a:miter lim="800000"/>
                <a:headEnd/>
                <a:tailEnd type="none" w="lg" len="sm"/>
              </a:ln>
            </p:spPr>
            <p:txBody>
              <a:bodyPr wrap="none" tIns="91440" bIns="91440" anchor="ctr">
                <a:spAutoFit/>
              </a:bodyPr>
              <a:lstStyle/>
              <a:p>
                <a:pPr>
                  <a:defRPr/>
                </a:pPr>
                <a:endParaRPr lang="en-US" dirty="0">
                  <a:latin typeface="Arial" charset="0"/>
                </a:endParaRPr>
              </a:p>
            </p:txBody>
          </p:sp>
          <p:sp>
            <p:nvSpPr>
              <p:cNvPr id="93" name="AutoShape 20"/>
              <p:cNvSpPr>
                <a:spLocks noChangeArrowheads="1"/>
              </p:cNvSpPr>
              <p:nvPr/>
            </p:nvSpPr>
            <p:spPr bwMode="auto">
              <a:xfrm>
                <a:off x="2546" y="871"/>
                <a:ext cx="718" cy="615"/>
              </a:xfrm>
              <a:prstGeom prst="roundRect">
                <a:avLst>
                  <a:gd name="adj" fmla="val 16667"/>
                </a:avLst>
              </a:prstGeom>
              <a:solidFill>
                <a:srgbClr val="AFBC22"/>
              </a:solidFill>
              <a:ln w="9525">
                <a:solidFill>
                  <a:schemeClr val="bg1"/>
                </a:solidFill>
                <a:round/>
                <a:headEnd/>
                <a:tailEnd/>
              </a:ln>
            </p:spPr>
            <p:txBody>
              <a:bodyPr wrap="none" anchor="ctr"/>
              <a:lstStyle/>
              <a:p>
                <a:pPr algn="ctr">
                  <a:defRPr/>
                </a:pPr>
                <a:endParaRPr lang="en-US" sz="1400" dirty="0">
                  <a:solidFill>
                    <a:schemeClr val="bg1"/>
                  </a:solidFill>
                  <a:latin typeface="Arial" charset="0"/>
                </a:endParaRPr>
              </a:p>
            </p:txBody>
          </p:sp>
          <p:sp>
            <p:nvSpPr>
              <p:cNvPr id="94" name="AutoShape 21"/>
              <p:cNvSpPr>
                <a:spLocks noChangeArrowheads="1"/>
              </p:cNvSpPr>
              <p:nvPr/>
            </p:nvSpPr>
            <p:spPr bwMode="auto">
              <a:xfrm>
                <a:off x="2544"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95" name="AutoShape 22"/>
              <p:cNvSpPr>
                <a:spLocks noChangeArrowheads="1"/>
              </p:cNvSpPr>
              <p:nvPr/>
            </p:nvSpPr>
            <p:spPr bwMode="auto">
              <a:xfrm>
                <a:off x="2903"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96" name="AutoShape 23"/>
              <p:cNvSpPr>
                <a:spLocks noChangeArrowheads="1"/>
              </p:cNvSpPr>
              <p:nvPr/>
            </p:nvSpPr>
            <p:spPr bwMode="auto">
              <a:xfrm>
                <a:off x="2548" y="624"/>
                <a:ext cx="715" cy="284"/>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grpSp>
        <p:sp>
          <p:nvSpPr>
            <p:cNvPr id="91" name="Text Box 24"/>
            <p:cNvSpPr txBox="1">
              <a:spLocks noChangeArrowheads="1"/>
            </p:cNvSpPr>
            <p:nvPr/>
          </p:nvSpPr>
          <p:spPr bwMode="auto">
            <a:xfrm>
              <a:off x="4114800" y="3124200"/>
              <a:ext cx="457200" cy="304800"/>
            </a:xfrm>
            <a:prstGeom prst="rect">
              <a:avLst/>
            </a:prstGeom>
            <a:noFill/>
            <a:ln w="9525">
              <a:noFill/>
              <a:miter lim="800000"/>
              <a:headEnd/>
              <a:tailEnd/>
            </a:ln>
          </p:spPr>
          <p:txBody>
            <a:bodyPr/>
            <a:lstStyle/>
            <a:p>
              <a:pPr algn="ctr">
                <a:defRPr/>
              </a:pPr>
              <a:r>
                <a:rPr lang="en-US" altLang="ja-JP" sz="900" b="1" dirty="0">
                  <a:solidFill>
                    <a:srgbClr val="FFFFFF"/>
                  </a:solidFill>
                  <a:latin typeface="Arial" charset="0"/>
                  <a:ea typeface="MS Mincho" pitchFamily="49" charset="-128"/>
                </a:rPr>
                <a:t>CPU</a:t>
              </a:r>
              <a:endParaRPr lang="en-US" sz="900" b="1" dirty="0">
                <a:latin typeface="Arial" charset="0"/>
              </a:endParaRPr>
            </a:p>
          </p:txBody>
        </p:sp>
      </p:grpSp>
      <p:grpSp>
        <p:nvGrpSpPr>
          <p:cNvPr id="27" name="Group 60"/>
          <p:cNvGrpSpPr/>
          <p:nvPr/>
        </p:nvGrpSpPr>
        <p:grpSpPr>
          <a:xfrm>
            <a:off x="7475139" y="2375360"/>
            <a:ext cx="457200" cy="381000"/>
            <a:chOff x="4114800" y="3048000"/>
            <a:chExt cx="457200" cy="381000"/>
          </a:xfrm>
          <a:effectLst>
            <a:outerShdw blurRad="50800" dist="38100" dir="2700000" algn="br">
              <a:srgbClr val="000000">
                <a:alpha val="43000"/>
              </a:srgbClr>
            </a:outerShdw>
          </a:effectLst>
        </p:grpSpPr>
        <p:grpSp>
          <p:nvGrpSpPr>
            <p:cNvPr id="28" name="Group 18"/>
            <p:cNvGrpSpPr>
              <a:grpSpLocks/>
            </p:cNvGrpSpPr>
            <p:nvPr/>
          </p:nvGrpSpPr>
          <p:grpSpPr bwMode="auto">
            <a:xfrm>
              <a:off x="4191001" y="3048001"/>
              <a:ext cx="304798" cy="381002"/>
              <a:chOff x="2544" y="624"/>
              <a:chExt cx="720" cy="912"/>
            </a:xfrm>
          </p:grpSpPr>
          <p:sp>
            <p:nvSpPr>
              <p:cNvPr id="100" name="Rectangle 19"/>
              <p:cNvSpPr>
                <a:spLocks noChangeArrowheads="1"/>
              </p:cNvSpPr>
              <p:nvPr/>
            </p:nvSpPr>
            <p:spPr bwMode="auto">
              <a:xfrm>
                <a:off x="2871" y="1435"/>
                <a:ext cx="130" cy="77"/>
              </a:xfrm>
              <a:prstGeom prst="rect">
                <a:avLst/>
              </a:prstGeom>
              <a:solidFill>
                <a:srgbClr val="AFBC22"/>
              </a:solidFill>
              <a:ln w="25400">
                <a:solidFill>
                  <a:schemeClr val="tx1"/>
                </a:solidFill>
                <a:miter lim="800000"/>
                <a:headEnd/>
                <a:tailEnd type="none" w="lg" len="sm"/>
              </a:ln>
            </p:spPr>
            <p:txBody>
              <a:bodyPr wrap="none" tIns="91440" bIns="91440" anchor="ctr">
                <a:spAutoFit/>
              </a:bodyPr>
              <a:lstStyle/>
              <a:p>
                <a:pPr>
                  <a:defRPr/>
                </a:pPr>
                <a:endParaRPr lang="en-US" dirty="0">
                  <a:latin typeface="Arial" charset="0"/>
                </a:endParaRPr>
              </a:p>
            </p:txBody>
          </p:sp>
          <p:sp>
            <p:nvSpPr>
              <p:cNvPr id="101" name="AutoShape 20"/>
              <p:cNvSpPr>
                <a:spLocks noChangeArrowheads="1"/>
              </p:cNvSpPr>
              <p:nvPr/>
            </p:nvSpPr>
            <p:spPr bwMode="auto">
              <a:xfrm>
                <a:off x="2546" y="871"/>
                <a:ext cx="718" cy="615"/>
              </a:xfrm>
              <a:prstGeom prst="roundRect">
                <a:avLst>
                  <a:gd name="adj" fmla="val 16667"/>
                </a:avLst>
              </a:prstGeom>
              <a:solidFill>
                <a:srgbClr val="AFBC22"/>
              </a:solidFill>
              <a:ln w="9525">
                <a:solidFill>
                  <a:schemeClr val="bg1"/>
                </a:solidFill>
                <a:round/>
                <a:headEnd/>
                <a:tailEnd/>
              </a:ln>
            </p:spPr>
            <p:txBody>
              <a:bodyPr wrap="none" anchor="ctr"/>
              <a:lstStyle/>
              <a:p>
                <a:pPr algn="ctr">
                  <a:defRPr/>
                </a:pPr>
                <a:endParaRPr lang="en-US" sz="1400" dirty="0">
                  <a:solidFill>
                    <a:schemeClr val="bg1"/>
                  </a:solidFill>
                  <a:latin typeface="Arial" charset="0"/>
                </a:endParaRPr>
              </a:p>
            </p:txBody>
          </p:sp>
          <p:sp>
            <p:nvSpPr>
              <p:cNvPr id="102" name="AutoShape 21"/>
              <p:cNvSpPr>
                <a:spLocks noChangeArrowheads="1"/>
              </p:cNvSpPr>
              <p:nvPr/>
            </p:nvSpPr>
            <p:spPr bwMode="auto">
              <a:xfrm>
                <a:off x="2544"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103" name="AutoShape 22"/>
              <p:cNvSpPr>
                <a:spLocks noChangeArrowheads="1"/>
              </p:cNvSpPr>
              <p:nvPr/>
            </p:nvSpPr>
            <p:spPr bwMode="auto">
              <a:xfrm>
                <a:off x="2903" y="1264"/>
                <a:ext cx="356" cy="272"/>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sp>
            <p:nvSpPr>
              <p:cNvPr id="104" name="AutoShape 23"/>
              <p:cNvSpPr>
                <a:spLocks noChangeArrowheads="1"/>
              </p:cNvSpPr>
              <p:nvPr/>
            </p:nvSpPr>
            <p:spPr bwMode="auto">
              <a:xfrm>
                <a:off x="2548" y="624"/>
                <a:ext cx="715" cy="284"/>
              </a:xfrm>
              <a:prstGeom prst="roundRect">
                <a:avLst>
                  <a:gd name="adj" fmla="val 16667"/>
                </a:avLst>
              </a:prstGeom>
              <a:solidFill>
                <a:srgbClr val="AFBC22"/>
              </a:solidFill>
              <a:ln w="12700">
                <a:solidFill>
                  <a:schemeClr val="bg1"/>
                </a:solidFill>
                <a:round/>
                <a:headEnd/>
                <a:tailEnd/>
              </a:ln>
            </p:spPr>
            <p:txBody>
              <a:bodyPr wrap="none" anchor="ctr"/>
              <a:lstStyle/>
              <a:p>
                <a:pPr algn="ctr">
                  <a:defRPr/>
                </a:pPr>
                <a:endParaRPr lang="en-US" sz="700" dirty="0">
                  <a:solidFill>
                    <a:schemeClr val="bg1"/>
                  </a:solidFill>
                  <a:latin typeface="Arial" charset="0"/>
                </a:endParaRPr>
              </a:p>
            </p:txBody>
          </p:sp>
        </p:grpSp>
        <p:sp>
          <p:nvSpPr>
            <p:cNvPr id="99" name="Text Box 24"/>
            <p:cNvSpPr txBox="1">
              <a:spLocks noChangeArrowheads="1"/>
            </p:cNvSpPr>
            <p:nvPr/>
          </p:nvSpPr>
          <p:spPr bwMode="auto">
            <a:xfrm>
              <a:off x="4114800" y="3124200"/>
              <a:ext cx="457200" cy="304800"/>
            </a:xfrm>
            <a:prstGeom prst="rect">
              <a:avLst/>
            </a:prstGeom>
            <a:noFill/>
            <a:ln w="9525">
              <a:noFill/>
              <a:miter lim="800000"/>
              <a:headEnd/>
              <a:tailEnd/>
            </a:ln>
          </p:spPr>
          <p:txBody>
            <a:bodyPr/>
            <a:lstStyle/>
            <a:p>
              <a:pPr algn="ctr">
                <a:defRPr/>
              </a:pPr>
              <a:r>
                <a:rPr lang="en-US" altLang="ja-JP" sz="900" b="1" dirty="0">
                  <a:solidFill>
                    <a:srgbClr val="FFFFFF"/>
                  </a:solidFill>
                  <a:latin typeface="Arial" charset="0"/>
                  <a:ea typeface="MS Mincho" pitchFamily="49" charset="-128"/>
                </a:rPr>
                <a:t>CPU</a:t>
              </a:r>
              <a:endParaRPr lang="en-US" sz="900" b="1" dirty="0">
                <a:latin typeface="Arial" charset="0"/>
              </a:endParaRPr>
            </a:p>
          </p:txBody>
        </p:sp>
      </p:grpSp>
      <p:sp>
        <p:nvSpPr>
          <p:cNvPr id="105" name="Rectangle 7"/>
          <p:cNvSpPr>
            <a:spLocks noChangeArrowheads="1"/>
          </p:cNvSpPr>
          <p:nvPr/>
        </p:nvSpPr>
        <p:spPr bwMode="auto">
          <a:xfrm>
            <a:off x="642938" y="942975"/>
            <a:ext cx="3906837" cy="457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effectLst>
                  <a:outerShdw blurRad="50800" dist="38100" dir="5400000" algn="t" rotWithShape="0">
                    <a:prstClr val="black">
                      <a:alpha val="40000"/>
                    </a:prstClr>
                  </a:outerShdw>
                </a:effectLst>
                <a:latin typeface="+mj-lt"/>
              </a:rPr>
              <a:t>Asymmetric Multiprocessing (AMP)</a:t>
            </a:r>
          </a:p>
        </p:txBody>
      </p:sp>
      <p:sp>
        <p:nvSpPr>
          <p:cNvPr id="106" name="Rectangle 7"/>
          <p:cNvSpPr>
            <a:spLocks noChangeArrowheads="1"/>
          </p:cNvSpPr>
          <p:nvPr/>
        </p:nvSpPr>
        <p:spPr bwMode="auto">
          <a:xfrm>
            <a:off x="4859338" y="942975"/>
            <a:ext cx="3906837" cy="457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effectLst>
                  <a:outerShdw blurRad="50800" dist="38100" dir="5400000" algn="t" rotWithShape="0">
                    <a:prstClr val="black">
                      <a:alpha val="40000"/>
                    </a:prstClr>
                  </a:outerShdw>
                </a:effectLst>
                <a:latin typeface="+mj-lt"/>
              </a:rPr>
              <a:t>Symmetric Multiprocessing (SMP)</a:t>
            </a:r>
          </a:p>
        </p:txBody>
      </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dirty="0" smtClean="0"/>
              <a:t>Parallel Decomposition</a:t>
            </a:r>
          </a:p>
        </p:txBody>
      </p:sp>
      <p:sp>
        <p:nvSpPr>
          <p:cNvPr id="48131" name="Rectangle 3"/>
          <p:cNvSpPr>
            <a:spLocks noGrp="1" noChangeArrowheads="1"/>
          </p:cNvSpPr>
          <p:nvPr>
            <p:ph type="body" sz="quarter" idx="10"/>
          </p:nvPr>
        </p:nvSpPr>
        <p:spPr/>
        <p:txBody>
          <a:bodyPr/>
          <a:lstStyle/>
          <a:p>
            <a:r>
              <a:rPr lang="en-US" sz="2400" dirty="0" smtClean="0"/>
              <a:t>Data Decomposition</a:t>
            </a:r>
          </a:p>
          <a:p>
            <a:pPr>
              <a:spcBef>
                <a:spcPts val="16200"/>
              </a:spcBef>
            </a:pPr>
            <a:r>
              <a:rPr lang="en-US" sz="2400" dirty="0" smtClean="0"/>
              <a:t>Task (Functional) Decomposition</a:t>
            </a:r>
          </a:p>
        </p:txBody>
      </p:sp>
      <p:pic>
        <p:nvPicPr>
          <p:cNvPr id="48132" name="Picture 19"/>
          <p:cNvPicPr>
            <a:picLocks noChangeAspect="1" noChangeArrowheads="1"/>
          </p:cNvPicPr>
          <p:nvPr/>
        </p:nvPicPr>
        <p:blipFill>
          <a:blip r:embed="rId3" cstate="print"/>
          <a:srcRect/>
          <a:stretch>
            <a:fillRect/>
          </a:stretch>
        </p:blipFill>
        <p:spPr bwMode="auto">
          <a:xfrm>
            <a:off x="1901825" y="4035526"/>
            <a:ext cx="5356225" cy="1576387"/>
          </a:xfrm>
          <a:prstGeom prst="rect">
            <a:avLst/>
          </a:prstGeom>
          <a:noFill/>
          <a:ln w="38100" algn="ctr">
            <a:noFill/>
            <a:miter lim="800000"/>
            <a:headEnd/>
            <a:tailEnd/>
          </a:ln>
        </p:spPr>
      </p:pic>
      <p:pic>
        <p:nvPicPr>
          <p:cNvPr id="48133" name="Picture 21"/>
          <p:cNvPicPr>
            <a:picLocks noChangeAspect="1" noChangeArrowheads="1"/>
          </p:cNvPicPr>
          <p:nvPr/>
        </p:nvPicPr>
        <p:blipFill>
          <a:blip r:embed="rId4" cstate="print"/>
          <a:srcRect/>
          <a:stretch>
            <a:fillRect/>
          </a:stretch>
        </p:blipFill>
        <p:spPr bwMode="auto">
          <a:xfrm>
            <a:off x="1901825" y="1682567"/>
            <a:ext cx="5356225" cy="1604962"/>
          </a:xfrm>
          <a:prstGeom prst="rect">
            <a:avLst/>
          </a:prstGeom>
          <a:noFill/>
          <a:ln w="38100" algn="ctr">
            <a:noFill/>
            <a:miter lim="800000"/>
            <a:headEnd/>
            <a:tailEnd/>
          </a:ln>
        </p:spPr>
      </p:pic>
    </p:spTree>
    <p:extLst>
      <p:ext uri="{BB962C8B-B14F-4D97-AF65-F5344CB8AC3E}">
        <p14:creationId xmlns:p14="http://schemas.microsoft.com/office/powerpoint/2010/main" xmlns="" val="4251202489"/>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dirty="0" smtClean="0"/>
              <a:t>Decomposition Granularity</a:t>
            </a:r>
            <a:endParaRPr lang="en-US" sz="3200" b="0" dirty="0" smtClean="0"/>
          </a:p>
        </p:txBody>
      </p:sp>
      <p:sp>
        <p:nvSpPr>
          <p:cNvPr id="50179" name="Rectangle 3"/>
          <p:cNvSpPr>
            <a:spLocks noGrp="1" noChangeArrowheads="1"/>
          </p:cNvSpPr>
          <p:nvPr>
            <p:ph type="body" sz="quarter" idx="10"/>
          </p:nvPr>
        </p:nvSpPr>
        <p:spPr>
          <a:xfrm>
            <a:off x="533399" y="1200541"/>
            <a:ext cx="8277225" cy="4998246"/>
          </a:xfrm>
        </p:spPr>
        <p:txBody>
          <a:bodyPr>
            <a:normAutofit fontScale="85000" lnSpcReduction="20000"/>
          </a:bodyPr>
          <a:lstStyle/>
          <a:p>
            <a:pPr>
              <a:spcBef>
                <a:spcPts val="2400"/>
              </a:spcBef>
            </a:pPr>
            <a:r>
              <a:rPr lang="en-US" sz="2400" dirty="0" smtClean="0"/>
              <a:t>Decompose to expose parallelism</a:t>
            </a:r>
          </a:p>
          <a:p>
            <a:pPr lvl="1">
              <a:spcBef>
                <a:spcPts val="1800"/>
              </a:spcBef>
            </a:pPr>
            <a:r>
              <a:rPr lang="en-US" sz="2000" dirty="0" smtClean="0"/>
              <a:t>Prioritize hotspots</a:t>
            </a:r>
          </a:p>
          <a:p>
            <a:pPr lvl="1">
              <a:spcBef>
                <a:spcPts val="1800"/>
              </a:spcBef>
            </a:pPr>
            <a:r>
              <a:rPr lang="en-US" sz="2000" dirty="0" smtClean="0"/>
              <a:t>Honor dependencies</a:t>
            </a:r>
          </a:p>
          <a:p>
            <a:pPr lvl="1">
              <a:spcBef>
                <a:spcPts val="1800"/>
              </a:spcBef>
            </a:pPr>
            <a:r>
              <a:rPr lang="en-US" sz="2000" dirty="0" smtClean="0"/>
              <a:t>Favor data decomposition</a:t>
            </a:r>
          </a:p>
          <a:p>
            <a:pPr>
              <a:spcBef>
                <a:spcPts val="2400"/>
              </a:spcBef>
            </a:pPr>
            <a:r>
              <a:rPr lang="en-US" sz="2400" dirty="0" smtClean="0"/>
              <a:t>Recompose considering</a:t>
            </a:r>
          </a:p>
          <a:p>
            <a:pPr lvl="1">
              <a:spcBef>
                <a:spcPts val="1800"/>
              </a:spcBef>
            </a:pPr>
            <a:r>
              <a:rPr lang="en-US" sz="2000" dirty="0" smtClean="0"/>
              <a:t>Workload granularity and balance</a:t>
            </a:r>
          </a:p>
          <a:p>
            <a:pPr lvl="1">
              <a:spcBef>
                <a:spcPts val="1800"/>
              </a:spcBef>
            </a:pPr>
            <a:r>
              <a:rPr lang="en-US" sz="2000" dirty="0" smtClean="0"/>
              <a:t>Platform and memory characteristics</a:t>
            </a:r>
          </a:p>
          <a:p>
            <a:pPr>
              <a:spcBef>
                <a:spcPts val="2400"/>
              </a:spcBef>
            </a:pPr>
            <a:r>
              <a:rPr lang="en-US" sz="2400" dirty="0" smtClean="0"/>
              <a:t>During exploration, </a:t>
            </a:r>
            <a:r>
              <a:rPr lang="en-US" sz="2400" i="1" dirty="0" smtClean="0"/>
              <a:t>don’t overthink it </a:t>
            </a:r>
          </a:p>
          <a:p>
            <a:pPr lvl="1">
              <a:spcBef>
                <a:spcPts val="1800"/>
              </a:spcBef>
            </a:pPr>
            <a:r>
              <a:rPr lang="en-US" dirty="0" smtClean="0"/>
              <a:t>Largest, least interdependent chunks of work </a:t>
            </a:r>
            <a:br>
              <a:rPr lang="en-US" dirty="0" smtClean="0"/>
            </a:br>
            <a:r>
              <a:rPr lang="en-US" dirty="0" smtClean="0"/>
              <a:t>to keep N cores active simultaneously</a:t>
            </a:r>
            <a:endParaRPr lang="en-US" sz="2000" dirty="0" smtClean="0"/>
          </a:p>
          <a:p>
            <a:pPr>
              <a:spcBef>
                <a:spcPts val="2400"/>
              </a:spcBef>
            </a:pPr>
            <a:r>
              <a:rPr lang="en-US" sz="2400" dirty="0" smtClean="0"/>
              <a:t>Use strong analysis and visualization tools </a:t>
            </a:r>
          </a:p>
        </p:txBody>
      </p:sp>
      <p:pic>
        <p:nvPicPr>
          <p:cNvPr id="50180" name="Picture 4"/>
          <p:cNvPicPr>
            <a:picLocks noChangeAspect="1" noChangeArrowheads="1"/>
          </p:cNvPicPr>
          <p:nvPr/>
        </p:nvPicPr>
        <p:blipFill>
          <a:blip r:embed="rId3" cstate="print"/>
          <a:srcRect/>
          <a:stretch>
            <a:fillRect/>
          </a:stretch>
        </p:blipFill>
        <p:spPr bwMode="auto">
          <a:xfrm>
            <a:off x="7391747" y="1446594"/>
            <a:ext cx="931862" cy="931863"/>
          </a:xfrm>
          <a:prstGeom prst="rect">
            <a:avLst/>
          </a:prstGeom>
          <a:noFill/>
          <a:ln w="38100" algn="ctr">
            <a:noFill/>
            <a:miter lim="800000"/>
            <a:headEnd/>
            <a:tailEnd/>
          </a:ln>
        </p:spPr>
      </p:pic>
      <p:pic>
        <p:nvPicPr>
          <p:cNvPr id="50181" name="Picture 6"/>
          <p:cNvPicPr>
            <a:picLocks noChangeAspect="1" noChangeArrowheads="1"/>
          </p:cNvPicPr>
          <p:nvPr/>
        </p:nvPicPr>
        <p:blipFill>
          <a:blip r:embed="rId4" cstate="print"/>
          <a:srcRect/>
          <a:stretch>
            <a:fillRect/>
          </a:stretch>
        </p:blipFill>
        <p:spPr bwMode="auto">
          <a:xfrm>
            <a:off x="7391747" y="4875594"/>
            <a:ext cx="931862" cy="931863"/>
          </a:xfrm>
          <a:prstGeom prst="rect">
            <a:avLst/>
          </a:prstGeom>
          <a:noFill/>
          <a:ln w="38100" algn="ctr">
            <a:noFill/>
            <a:miter lim="800000"/>
            <a:headEnd/>
            <a:tailEnd/>
          </a:ln>
        </p:spPr>
      </p:pic>
      <p:pic>
        <p:nvPicPr>
          <p:cNvPr id="50182" name="Picture 7"/>
          <p:cNvPicPr>
            <a:picLocks noChangeAspect="1" noChangeArrowheads="1"/>
          </p:cNvPicPr>
          <p:nvPr/>
        </p:nvPicPr>
        <p:blipFill>
          <a:blip r:embed="rId5" cstate="print"/>
          <a:srcRect/>
          <a:stretch>
            <a:fillRect/>
          </a:stretch>
        </p:blipFill>
        <p:spPr bwMode="auto">
          <a:xfrm rot="16200000" flipH="1">
            <a:off x="7391746" y="2589595"/>
            <a:ext cx="931863" cy="931862"/>
          </a:xfrm>
          <a:prstGeom prst="rect">
            <a:avLst/>
          </a:prstGeom>
          <a:noFill/>
          <a:ln w="38100" algn="ctr">
            <a:noFill/>
            <a:miter lim="800000"/>
            <a:headEnd/>
            <a:tailEnd/>
          </a:ln>
        </p:spPr>
      </p:pic>
      <p:pic>
        <p:nvPicPr>
          <p:cNvPr id="50183" name="Picture 9"/>
          <p:cNvPicPr>
            <a:picLocks noChangeAspect="1" noChangeArrowheads="1"/>
          </p:cNvPicPr>
          <p:nvPr/>
        </p:nvPicPr>
        <p:blipFill>
          <a:blip r:embed="rId6" cstate="print"/>
          <a:srcRect/>
          <a:stretch>
            <a:fillRect/>
          </a:stretch>
        </p:blipFill>
        <p:spPr bwMode="auto">
          <a:xfrm>
            <a:off x="7391747" y="3732594"/>
            <a:ext cx="931862" cy="931863"/>
          </a:xfrm>
          <a:prstGeom prst="rect">
            <a:avLst/>
          </a:prstGeom>
          <a:noFill/>
          <a:ln w="38100" algn="ctr">
            <a:noFill/>
            <a:miter lim="800000"/>
            <a:headEnd/>
            <a:tailEnd/>
          </a:ln>
        </p:spPr>
      </p:pic>
    </p:spTree>
    <p:extLst>
      <p:ext uri="{BB962C8B-B14F-4D97-AF65-F5344CB8AC3E}">
        <p14:creationId xmlns:p14="http://schemas.microsoft.com/office/powerpoint/2010/main" xmlns="" val="1242019143"/>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smtClean="0"/>
              <a:t>Implementation</a:t>
            </a:r>
          </a:p>
        </p:txBody>
      </p:sp>
      <p:sp>
        <p:nvSpPr>
          <p:cNvPr id="51203" name="Rectangle 3"/>
          <p:cNvSpPr>
            <a:spLocks noGrp="1" noChangeArrowheads="1"/>
          </p:cNvSpPr>
          <p:nvPr>
            <p:ph type="body" sz="quarter" idx="10"/>
          </p:nvPr>
        </p:nvSpPr>
        <p:spPr>
          <a:xfrm>
            <a:off x="533399" y="1467293"/>
            <a:ext cx="8277225" cy="4262268"/>
          </a:xfrm>
        </p:spPr>
        <p:txBody>
          <a:bodyPr/>
          <a:lstStyle/>
          <a:p>
            <a:pPr>
              <a:spcBef>
                <a:spcPts val="4200"/>
              </a:spcBef>
            </a:pPr>
            <a:r>
              <a:rPr lang="en-US" dirty="0" smtClean="0"/>
              <a:t>Good practices</a:t>
            </a:r>
          </a:p>
          <a:p>
            <a:pPr lvl="1">
              <a:spcBef>
                <a:spcPts val="4200"/>
              </a:spcBef>
            </a:pPr>
            <a:r>
              <a:rPr lang="en-US" dirty="0" smtClean="0"/>
              <a:t>Code incrementally</a:t>
            </a:r>
          </a:p>
          <a:p>
            <a:pPr lvl="1">
              <a:spcBef>
                <a:spcPts val="4200"/>
              </a:spcBef>
            </a:pPr>
            <a:r>
              <a:rPr lang="en-US" dirty="0" smtClean="0"/>
              <a:t>Code in order of impact</a:t>
            </a:r>
          </a:p>
          <a:p>
            <a:pPr lvl="1">
              <a:spcBef>
                <a:spcPts val="4200"/>
              </a:spcBef>
            </a:pPr>
            <a:r>
              <a:rPr lang="en-US" dirty="0" smtClean="0"/>
              <a:t>Preserve scalability</a:t>
            </a:r>
          </a:p>
          <a:p>
            <a:pPr lvl="1">
              <a:spcBef>
                <a:spcPts val="4200"/>
              </a:spcBef>
            </a:pPr>
            <a:r>
              <a:rPr lang="en-US" dirty="0" smtClean="0"/>
              <a:t>Don’t change two things at once…</a:t>
            </a:r>
          </a:p>
        </p:txBody>
      </p:sp>
    </p:spTree>
    <p:extLst>
      <p:ext uri="{BB962C8B-B14F-4D97-AF65-F5344CB8AC3E}">
        <p14:creationId xmlns:p14="http://schemas.microsoft.com/office/powerpoint/2010/main" xmlns="" val="4128146305"/>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i="1" dirty="0" smtClean="0"/>
              <a:t>For example…</a:t>
            </a:r>
          </a:p>
        </p:txBody>
      </p:sp>
      <p:sp>
        <p:nvSpPr>
          <p:cNvPr id="9" name="Rectangle 4"/>
          <p:cNvSpPr>
            <a:spLocks noChangeArrowheads="1"/>
          </p:cNvSpPr>
          <p:nvPr/>
        </p:nvSpPr>
        <p:spPr bwMode="auto">
          <a:xfrm>
            <a:off x="1493838" y="1606464"/>
            <a:ext cx="5122862" cy="1570038"/>
          </a:xfrm>
          <a:prstGeom prst="rect">
            <a:avLst/>
          </a:prstGeom>
          <a:solidFill>
            <a:schemeClr val="folHlink">
              <a:alpha val="5000"/>
            </a:schemeClr>
          </a:solidFill>
          <a:ln w="9525">
            <a:noFill/>
            <a:miter lim="800000"/>
            <a:headEnd/>
            <a:tailEnd/>
          </a:ln>
          <a:effectLst/>
        </p:spPr>
        <p:txBody>
          <a:bodyPr wrap="none" anchor="ctr">
            <a:spAutoFit/>
          </a:bodyPr>
          <a:lstStyle/>
          <a:p>
            <a:pPr>
              <a:defRPr/>
            </a:pPr>
            <a:r>
              <a:rPr lang="en-US" sz="1600" dirty="0" err="1">
                <a:solidFill>
                  <a:schemeClr val="bg1">
                    <a:lumMod val="10000"/>
                  </a:schemeClr>
                </a:solidFill>
                <a:latin typeface="Courier New" pitchFamily="49" charset="0"/>
                <a:cs typeface="Courier New" pitchFamily="49" charset="0"/>
              </a:rPr>
              <a:t>x_sum</a:t>
            </a:r>
            <a:r>
              <a:rPr lang="en-US" sz="1600" dirty="0">
                <a:solidFill>
                  <a:schemeClr val="bg1">
                    <a:lumMod val="10000"/>
                  </a:schemeClr>
                </a:solidFill>
                <a:latin typeface="Courier New" pitchFamily="49" charset="0"/>
                <a:cs typeface="Courier New" pitchFamily="49" charset="0"/>
              </a:rPr>
              <a:t>  = 1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a:t>
            </a:r>
            <a:r>
              <a:rPr lang="en-US" sz="1600" dirty="0" err="1">
                <a:solidFill>
                  <a:schemeClr val="bg1">
                    <a:lumMod val="10000"/>
                  </a:schemeClr>
                </a:solidFill>
                <a:latin typeface="Courier New" pitchFamily="49" charset="0"/>
                <a:cs typeface="Courier New" pitchFamily="49" charset="0"/>
              </a:rPr>
              <a:t>rn</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cw</a:t>
            </a:r>
            <a:r>
              <a:rPr lang="en-US" sz="1600" dirty="0">
                <a:solidFill>
                  <a:schemeClr val="bg1">
                    <a:lumMod val="10000"/>
                  </a:schemeClr>
                </a:solidFill>
                <a:latin typeface="Courier New" pitchFamily="49" charset="0"/>
                <a:cs typeface="Courier New" pitchFamily="49" charset="0"/>
              </a:rPr>
              <a:t>];</a:t>
            </a:r>
            <a:br>
              <a:rPr lang="en-US" sz="1600" dirty="0">
                <a:solidFill>
                  <a:schemeClr val="bg1">
                    <a:lumMod val="10000"/>
                  </a:schemeClr>
                </a:solidFill>
                <a:latin typeface="Courier New" pitchFamily="49" charset="0"/>
                <a:cs typeface="Courier New" pitchFamily="49" charset="0"/>
              </a:rPr>
            </a:br>
            <a:r>
              <a:rPr lang="en-US" sz="1600" dirty="0" err="1">
                <a:solidFill>
                  <a:schemeClr val="bg1">
                    <a:lumMod val="10000"/>
                  </a:schemeClr>
                </a:solidFill>
                <a:latin typeface="Courier New" pitchFamily="49" charset="0"/>
                <a:cs typeface="Courier New" pitchFamily="49" charset="0"/>
              </a:rPr>
              <a:t>x_sum</a:t>
            </a:r>
            <a:r>
              <a:rPr lang="en-US" sz="1600" dirty="0">
                <a:solidFill>
                  <a:schemeClr val="bg1">
                    <a:lumMod val="10000"/>
                  </a:schemeClr>
                </a:solidFill>
                <a:latin typeface="Courier New" pitchFamily="49" charset="0"/>
                <a:cs typeface="Courier New" pitchFamily="49" charset="0"/>
              </a:rPr>
              <a:t> += 2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[r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cw</a:t>
            </a:r>
            <a:r>
              <a:rPr lang="en-US" sz="1600" dirty="0">
                <a:solidFill>
                  <a:schemeClr val="bg1">
                    <a:lumMod val="10000"/>
                  </a:schemeClr>
                </a:solidFill>
                <a:latin typeface="Courier New" pitchFamily="49" charset="0"/>
                <a:cs typeface="Courier New" pitchFamily="49" charset="0"/>
              </a:rPr>
              <a:t>];</a:t>
            </a:r>
            <a:br>
              <a:rPr lang="en-US" sz="1600" dirty="0">
                <a:solidFill>
                  <a:schemeClr val="bg1">
                    <a:lumMod val="10000"/>
                  </a:schemeClr>
                </a:solidFill>
                <a:latin typeface="Courier New" pitchFamily="49" charset="0"/>
                <a:cs typeface="Courier New" pitchFamily="49" charset="0"/>
              </a:rPr>
            </a:br>
            <a:r>
              <a:rPr lang="en-US" sz="1600" dirty="0" err="1">
                <a:solidFill>
                  <a:schemeClr val="bg1">
                    <a:lumMod val="10000"/>
                  </a:schemeClr>
                </a:solidFill>
                <a:latin typeface="Courier New" pitchFamily="49" charset="0"/>
                <a:cs typeface="Courier New" pitchFamily="49" charset="0"/>
              </a:rPr>
              <a:t>x_sum</a:t>
            </a:r>
            <a:r>
              <a:rPr lang="en-US" sz="1600" dirty="0">
                <a:solidFill>
                  <a:schemeClr val="bg1">
                    <a:lumMod val="10000"/>
                  </a:schemeClr>
                </a:solidFill>
                <a:latin typeface="Courier New" pitchFamily="49" charset="0"/>
                <a:cs typeface="Courier New" pitchFamily="49" charset="0"/>
              </a:rPr>
              <a:t> += 1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a:t>
            </a:r>
            <a:r>
              <a:rPr lang="en-US" sz="1600" dirty="0" err="1">
                <a:solidFill>
                  <a:schemeClr val="bg1">
                    <a:lumMod val="10000"/>
                  </a:schemeClr>
                </a:solidFill>
                <a:latin typeface="Courier New" pitchFamily="49" charset="0"/>
                <a:cs typeface="Courier New" pitchFamily="49" charset="0"/>
              </a:rPr>
              <a:t>rs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cw</a:t>
            </a:r>
            <a:r>
              <a:rPr lang="en-US" sz="1600" dirty="0">
                <a:solidFill>
                  <a:schemeClr val="bg1">
                    <a:lumMod val="10000"/>
                  </a:schemeClr>
                </a:solidFill>
                <a:latin typeface="Courier New" pitchFamily="49" charset="0"/>
                <a:cs typeface="Courier New" pitchFamily="49" charset="0"/>
              </a:rPr>
              <a:t>];</a:t>
            </a:r>
            <a:br>
              <a:rPr lang="en-US" sz="1600" dirty="0">
                <a:solidFill>
                  <a:schemeClr val="bg1">
                    <a:lumMod val="10000"/>
                  </a:schemeClr>
                </a:solidFill>
                <a:latin typeface="Courier New" pitchFamily="49" charset="0"/>
                <a:cs typeface="Courier New" pitchFamily="49" charset="0"/>
              </a:rPr>
            </a:br>
            <a:r>
              <a:rPr lang="en-US" sz="1600" dirty="0" err="1">
                <a:solidFill>
                  <a:schemeClr val="bg1">
                    <a:lumMod val="10000"/>
                  </a:schemeClr>
                </a:solidFill>
                <a:latin typeface="Courier New" pitchFamily="49" charset="0"/>
                <a:cs typeface="Courier New" pitchFamily="49" charset="0"/>
              </a:rPr>
              <a:t>x_sum</a:t>
            </a:r>
            <a:r>
              <a:rPr lang="en-US" sz="1600" dirty="0">
                <a:solidFill>
                  <a:schemeClr val="bg1">
                    <a:lumMod val="10000"/>
                  </a:schemeClr>
                </a:solidFill>
                <a:latin typeface="Courier New" pitchFamily="49" charset="0"/>
                <a:cs typeface="Courier New" pitchFamily="49" charset="0"/>
              </a:rPr>
              <a:t> -= 1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a:t>
            </a:r>
            <a:r>
              <a:rPr lang="en-US" sz="1600" dirty="0" err="1">
                <a:solidFill>
                  <a:schemeClr val="bg1">
                    <a:lumMod val="10000"/>
                  </a:schemeClr>
                </a:solidFill>
                <a:latin typeface="Courier New" pitchFamily="49" charset="0"/>
                <a:cs typeface="Courier New" pitchFamily="49" charset="0"/>
              </a:rPr>
              <a:t>rn</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ce</a:t>
            </a:r>
            <a:r>
              <a:rPr lang="en-US" sz="1600" dirty="0">
                <a:solidFill>
                  <a:schemeClr val="bg1">
                    <a:lumMod val="10000"/>
                  </a:schemeClr>
                </a:solidFill>
                <a:latin typeface="Courier New" pitchFamily="49" charset="0"/>
                <a:cs typeface="Courier New" pitchFamily="49" charset="0"/>
              </a:rPr>
              <a:t>];</a:t>
            </a:r>
            <a:br>
              <a:rPr lang="en-US" sz="1600" dirty="0">
                <a:solidFill>
                  <a:schemeClr val="bg1">
                    <a:lumMod val="10000"/>
                  </a:schemeClr>
                </a:solidFill>
                <a:latin typeface="Courier New" pitchFamily="49" charset="0"/>
                <a:cs typeface="Courier New" pitchFamily="49" charset="0"/>
              </a:rPr>
            </a:br>
            <a:r>
              <a:rPr lang="en-US" sz="1600" dirty="0" err="1">
                <a:solidFill>
                  <a:schemeClr val="bg1">
                    <a:lumMod val="10000"/>
                  </a:schemeClr>
                </a:solidFill>
                <a:latin typeface="Courier New" pitchFamily="49" charset="0"/>
                <a:cs typeface="Courier New" pitchFamily="49" charset="0"/>
              </a:rPr>
              <a:t>x_sum</a:t>
            </a:r>
            <a:r>
              <a:rPr lang="en-US" sz="1600" dirty="0">
                <a:solidFill>
                  <a:schemeClr val="bg1">
                    <a:lumMod val="10000"/>
                  </a:schemeClr>
                </a:solidFill>
                <a:latin typeface="Courier New" pitchFamily="49" charset="0"/>
                <a:cs typeface="Courier New" pitchFamily="49" charset="0"/>
              </a:rPr>
              <a:t> -= 2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[r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ce</a:t>
            </a:r>
            <a:r>
              <a:rPr lang="en-US" sz="1600" dirty="0">
                <a:solidFill>
                  <a:schemeClr val="bg1">
                    <a:lumMod val="10000"/>
                  </a:schemeClr>
                </a:solidFill>
                <a:latin typeface="Courier New" pitchFamily="49" charset="0"/>
                <a:cs typeface="Courier New" pitchFamily="49" charset="0"/>
              </a:rPr>
              <a:t>];</a:t>
            </a:r>
            <a:br>
              <a:rPr lang="en-US" sz="1600" dirty="0">
                <a:solidFill>
                  <a:schemeClr val="bg1">
                    <a:lumMod val="10000"/>
                  </a:schemeClr>
                </a:solidFill>
                <a:latin typeface="Courier New" pitchFamily="49" charset="0"/>
                <a:cs typeface="Courier New" pitchFamily="49" charset="0"/>
              </a:rPr>
            </a:br>
            <a:r>
              <a:rPr lang="en-US" sz="1600" dirty="0" err="1">
                <a:solidFill>
                  <a:schemeClr val="bg1">
                    <a:lumMod val="10000"/>
                  </a:schemeClr>
                </a:solidFill>
                <a:latin typeface="Courier New" pitchFamily="49" charset="0"/>
                <a:cs typeface="Courier New" pitchFamily="49" charset="0"/>
              </a:rPr>
              <a:t>x_sum</a:t>
            </a:r>
            <a:r>
              <a:rPr lang="en-US" sz="1600" dirty="0">
                <a:solidFill>
                  <a:schemeClr val="bg1">
                    <a:lumMod val="10000"/>
                  </a:schemeClr>
                </a:solidFill>
                <a:latin typeface="Courier New" pitchFamily="49" charset="0"/>
                <a:cs typeface="Courier New" pitchFamily="49" charset="0"/>
              </a:rPr>
              <a:t> -= 1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a:t>
            </a:r>
            <a:r>
              <a:rPr lang="en-US" sz="1600" dirty="0" err="1">
                <a:solidFill>
                  <a:schemeClr val="bg1">
                    <a:lumMod val="10000"/>
                  </a:schemeClr>
                </a:solidFill>
                <a:latin typeface="Courier New" pitchFamily="49" charset="0"/>
                <a:cs typeface="Courier New" pitchFamily="49" charset="0"/>
              </a:rPr>
              <a:t>rs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ce</a:t>
            </a:r>
            <a:r>
              <a:rPr lang="en-US" sz="1600" dirty="0">
                <a:solidFill>
                  <a:schemeClr val="bg1">
                    <a:lumMod val="10000"/>
                  </a:schemeClr>
                </a:solidFill>
                <a:latin typeface="Courier New" pitchFamily="49" charset="0"/>
                <a:cs typeface="Courier New" pitchFamily="49" charset="0"/>
              </a:rPr>
              <a:t>];</a:t>
            </a:r>
            <a:endParaRPr lang="en-US" sz="1600" b="1" dirty="0">
              <a:solidFill>
                <a:schemeClr val="bg1">
                  <a:lumMod val="10000"/>
                </a:schemeClr>
              </a:solidFill>
              <a:latin typeface="Courier New" pitchFamily="49" charset="0"/>
              <a:cs typeface="Courier New" pitchFamily="49" charset="0"/>
            </a:endParaRPr>
          </a:p>
        </p:txBody>
      </p:sp>
      <p:sp>
        <p:nvSpPr>
          <p:cNvPr id="6" name="Rectangle 4"/>
          <p:cNvSpPr>
            <a:spLocks noChangeArrowheads="1"/>
          </p:cNvSpPr>
          <p:nvPr/>
        </p:nvSpPr>
        <p:spPr bwMode="auto">
          <a:xfrm>
            <a:off x="1476375" y="3840612"/>
            <a:ext cx="5121275" cy="1570037"/>
          </a:xfrm>
          <a:prstGeom prst="rect">
            <a:avLst/>
          </a:prstGeom>
          <a:solidFill>
            <a:schemeClr val="folHlink">
              <a:alpha val="5000"/>
            </a:schemeClr>
          </a:solidFill>
          <a:ln w="9525">
            <a:noFill/>
            <a:miter lim="800000"/>
            <a:headEnd/>
            <a:tailEnd/>
          </a:ln>
          <a:effectLst/>
        </p:spPr>
        <p:txBody>
          <a:bodyPr wrap="none" anchor="ctr">
            <a:spAutoFit/>
          </a:bodyPr>
          <a:lstStyle/>
          <a:p>
            <a:pPr>
              <a:defRPr/>
            </a:pPr>
            <a:r>
              <a:rPr lang="en-US" sz="1600" dirty="0" err="1">
                <a:solidFill>
                  <a:schemeClr val="bg1">
                    <a:lumMod val="10000"/>
                  </a:schemeClr>
                </a:solidFill>
                <a:latin typeface="Courier New" pitchFamily="49" charset="0"/>
                <a:cs typeface="Courier New" pitchFamily="49" charset="0"/>
              </a:rPr>
              <a:t>x_sum</a:t>
            </a:r>
            <a:r>
              <a:rPr lang="en-US" sz="1600" dirty="0">
                <a:solidFill>
                  <a:schemeClr val="bg1">
                    <a:lumMod val="10000"/>
                  </a:schemeClr>
                </a:solidFill>
                <a:latin typeface="Courier New" pitchFamily="49" charset="0"/>
                <a:cs typeface="Courier New" pitchFamily="49" charset="0"/>
              </a:rPr>
              <a:t>  = 1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a:t>
            </a:r>
            <a:r>
              <a:rPr lang="en-US" sz="1600" dirty="0" err="1">
                <a:solidFill>
                  <a:schemeClr val="bg1">
                    <a:lumMod val="10000"/>
                  </a:schemeClr>
                </a:solidFill>
                <a:latin typeface="Courier New" pitchFamily="49" charset="0"/>
                <a:cs typeface="Courier New" pitchFamily="49" charset="0"/>
              </a:rPr>
              <a:t>rn</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cw</a:t>
            </a:r>
            <a:r>
              <a:rPr lang="en-US" sz="1600" dirty="0">
                <a:solidFill>
                  <a:schemeClr val="bg1">
                    <a:lumMod val="10000"/>
                  </a:schemeClr>
                </a:solidFill>
                <a:latin typeface="Courier New" pitchFamily="49" charset="0"/>
                <a:cs typeface="Courier New" pitchFamily="49" charset="0"/>
              </a:rPr>
              <a:t>];</a:t>
            </a:r>
            <a:br>
              <a:rPr lang="en-US" sz="1600" dirty="0">
                <a:solidFill>
                  <a:schemeClr val="bg1">
                    <a:lumMod val="10000"/>
                  </a:schemeClr>
                </a:solidFill>
                <a:latin typeface="Courier New" pitchFamily="49" charset="0"/>
                <a:cs typeface="Courier New" pitchFamily="49" charset="0"/>
              </a:rPr>
            </a:br>
            <a:r>
              <a:rPr lang="en-US" sz="1600" dirty="0">
                <a:solidFill>
                  <a:schemeClr val="bg1">
                    <a:lumMod val="10000"/>
                  </a:schemeClr>
                </a:solidFill>
                <a:latin typeface="Courier New" pitchFamily="49" charset="0"/>
                <a:cs typeface="Courier New" pitchFamily="49" charset="0"/>
              </a:rPr>
              <a:t>       + 2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[r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cw</a:t>
            </a:r>
            <a:r>
              <a:rPr lang="en-US" sz="1600" dirty="0">
                <a:solidFill>
                  <a:schemeClr val="bg1">
                    <a:lumMod val="10000"/>
                  </a:schemeClr>
                </a:solidFill>
                <a:latin typeface="Courier New" pitchFamily="49" charset="0"/>
                <a:cs typeface="Courier New" pitchFamily="49" charset="0"/>
              </a:rPr>
              <a:t>];</a:t>
            </a:r>
            <a:br>
              <a:rPr lang="en-US" sz="1600" dirty="0">
                <a:solidFill>
                  <a:schemeClr val="bg1">
                    <a:lumMod val="10000"/>
                  </a:schemeClr>
                </a:solidFill>
                <a:latin typeface="Courier New" pitchFamily="49" charset="0"/>
                <a:cs typeface="Courier New" pitchFamily="49" charset="0"/>
              </a:rPr>
            </a:br>
            <a:r>
              <a:rPr lang="en-US" sz="1600" dirty="0">
                <a:solidFill>
                  <a:schemeClr val="bg1">
                    <a:lumMod val="10000"/>
                  </a:schemeClr>
                </a:solidFill>
                <a:latin typeface="Courier New" pitchFamily="49" charset="0"/>
                <a:cs typeface="Courier New" pitchFamily="49" charset="0"/>
              </a:rPr>
              <a:t>       + 1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a:t>
            </a:r>
            <a:r>
              <a:rPr lang="en-US" sz="1600" dirty="0" err="1">
                <a:solidFill>
                  <a:schemeClr val="bg1">
                    <a:lumMod val="10000"/>
                  </a:schemeClr>
                </a:solidFill>
                <a:latin typeface="Courier New" pitchFamily="49" charset="0"/>
                <a:cs typeface="Courier New" pitchFamily="49" charset="0"/>
              </a:rPr>
              <a:t>rs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cw</a:t>
            </a:r>
            <a:r>
              <a:rPr lang="en-US" sz="1600" dirty="0">
                <a:solidFill>
                  <a:schemeClr val="bg1">
                    <a:lumMod val="10000"/>
                  </a:schemeClr>
                </a:solidFill>
                <a:latin typeface="Courier New" pitchFamily="49" charset="0"/>
                <a:cs typeface="Courier New" pitchFamily="49" charset="0"/>
              </a:rPr>
              <a:t>];</a:t>
            </a:r>
            <a:br>
              <a:rPr lang="en-US" sz="1600" dirty="0">
                <a:solidFill>
                  <a:schemeClr val="bg1">
                    <a:lumMod val="10000"/>
                  </a:schemeClr>
                </a:solidFill>
                <a:latin typeface="Courier New" pitchFamily="49" charset="0"/>
                <a:cs typeface="Courier New" pitchFamily="49" charset="0"/>
              </a:rPr>
            </a:br>
            <a:r>
              <a:rPr lang="en-US" sz="1600" dirty="0">
                <a:solidFill>
                  <a:schemeClr val="bg1">
                    <a:lumMod val="10000"/>
                  </a:schemeClr>
                </a:solidFill>
                <a:latin typeface="Courier New" pitchFamily="49" charset="0"/>
                <a:cs typeface="Courier New" pitchFamily="49" charset="0"/>
              </a:rPr>
              <a:t>       - 1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a:t>
            </a:r>
            <a:r>
              <a:rPr lang="en-US" sz="1600" dirty="0" err="1">
                <a:solidFill>
                  <a:schemeClr val="bg1">
                    <a:lumMod val="10000"/>
                  </a:schemeClr>
                </a:solidFill>
                <a:latin typeface="Courier New" pitchFamily="49" charset="0"/>
                <a:cs typeface="Courier New" pitchFamily="49" charset="0"/>
              </a:rPr>
              <a:t>rn</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ce</a:t>
            </a:r>
            <a:r>
              <a:rPr lang="en-US" sz="1600" dirty="0">
                <a:solidFill>
                  <a:schemeClr val="bg1">
                    <a:lumMod val="10000"/>
                  </a:schemeClr>
                </a:solidFill>
                <a:latin typeface="Courier New" pitchFamily="49" charset="0"/>
                <a:cs typeface="Courier New" pitchFamily="49" charset="0"/>
              </a:rPr>
              <a:t>];</a:t>
            </a:r>
            <a:br>
              <a:rPr lang="en-US" sz="1600" dirty="0">
                <a:solidFill>
                  <a:schemeClr val="bg1">
                    <a:lumMod val="10000"/>
                  </a:schemeClr>
                </a:solidFill>
                <a:latin typeface="Courier New" pitchFamily="49" charset="0"/>
                <a:cs typeface="Courier New" pitchFamily="49" charset="0"/>
              </a:rPr>
            </a:br>
            <a:r>
              <a:rPr lang="en-US" sz="1600" dirty="0">
                <a:solidFill>
                  <a:schemeClr val="bg1">
                    <a:lumMod val="10000"/>
                  </a:schemeClr>
                </a:solidFill>
                <a:latin typeface="Courier New" pitchFamily="49" charset="0"/>
                <a:cs typeface="Courier New" pitchFamily="49" charset="0"/>
              </a:rPr>
              <a:t>       - 2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[r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ce</a:t>
            </a:r>
            <a:r>
              <a:rPr lang="en-US" sz="1600" dirty="0">
                <a:solidFill>
                  <a:schemeClr val="bg1">
                    <a:lumMod val="10000"/>
                  </a:schemeClr>
                </a:solidFill>
                <a:latin typeface="Courier New" pitchFamily="49" charset="0"/>
                <a:cs typeface="Courier New" pitchFamily="49" charset="0"/>
              </a:rPr>
              <a:t>];</a:t>
            </a:r>
            <a:br>
              <a:rPr lang="en-US" sz="1600" dirty="0">
                <a:solidFill>
                  <a:schemeClr val="bg1">
                    <a:lumMod val="10000"/>
                  </a:schemeClr>
                </a:solidFill>
                <a:latin typeface="Courier New" pitchFamily="49" charset="0"/>
                <a:cs typeface="Courier New" pitchFamily="49" charset="0"/>
              </a:rPr>
            </a:br>
            <a:r>
              <a:rPr lang="en-US" sz="1600" dirty="0">
                <a:solidFill>
                  <a:schemeClr val="bg1">
                    <a:lumMod val="10000"/>
                  </a:schemeClr>
                </a:solidFill>
                <a:latin typeface="Courier New" pitchFamily="49" charset="0"/>
                <a:cs typeface="Courier New" pitchFamily="49" charset="0"/>
              </a:rPr>
              <a:t>       - 1 * </a:t>
            </a:r>
            <a:r>
              <a:rPr lang="en-US" sz="1600" dirty="0" err="1">
                <a:solidFill>
                  <a:schemeClr val="bg1">
                    <a:lumMod val="10000"/>
                  </a:schemeClr>
                </a:solidFill>
                <a:latin typeface="Courier New" pitchFamily="49" charset="0"/>
                <a:cs typeface="Courier New" pitchFamily="49" charset="0"/>
              </a:rPr>
              <a:t>in_pixels</a:t>
            </a:r>
            <a:r>
              <a:rPr lang="en-US" sz="1600" dirty="0">
                <a:solidFill>
                  <a:schemeClr val="bg1">
                    <a:lumMod val="10000"/>
                  </a:schemeClr>
                </a:solidFill>
                <a:latin typeface="Courier New" pitchFamily="49" charset="0"/>
                <a:cs typeface="Courier New" pitchFamily="49" charset="0"/>
              </a:rPr>
              <a:t>[</a:t>
            </a:r>
            <a:r>
              <a:rPr lang="en-US" sz="1600" dirty="0" err="1">
                <a:solidFill>
                  <a:schemeClr val="bg1">
                    <a:lumMod val="10000"/>
                  </a:schemeClr>
                </a:solidFill>
                <a:latin typeface="Courier New" pitchFamily="49" charset="0"/>
                <a:cs typeface="Courier New" pitchFamily="49" charset="0"/>
              </a:rPr>
              <a:t>rs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ncols</a:t>
            </a:r>
            <a:r>
              <a:rPr lang="en-US" sz="1600" dirty="0">
                <a:solidFill>
                  <a:schemeClr val="bg1">
                    <a:lumMod val="10000"/>
                  </a:schemeClr>
                </a:solidFill>
                <a:latin typeface="Courier New" pitchFamily="49" charset="0"/>
                <a:cs typeface="Courier New" pitchFamily="49" charset="0"/>
              </a:rPr>
              <a:t> + </a:t>
            </a:r>
            <a:r>
              <a:rPr lang="en-US" sz="1600" dirty="0" err="1">
                <a:solidFill>
                  <a:schemeClr val="bg1">
                    <a:lumMod val="10000"/>
                  </a:schemeClr>
                </a:solidFill>
                <a:latin typeface="Courier New" pitchFamily="49" charset="0"/>
                <a:cs typeface="Courier New" pitchFamily="49" charset="0"/>
              </a:rPr>
              <a:t>ce</a:t>
            </a:r>
            <a:r>
              <a:rPr lang="en-US" sz="1600" dirty="0">
                <a:solidFill>
                  <a:schemeClr val="bg1">
                    <a:lumMod val="10000"/>
                  </a:schemeClr>
                </a:solidFill>
                <a:latin typeface="Courier New" pitchFamily="49" charset="0"/>
                <a:cs typeface="Courier New" pitchFamily="49" charset="0"/>
              </a:rPr>
              <a:t>];</a:t>
            </a:r>
            <a:endParaRPr lang="en-US" sz="1600" b="1" dirty="0">
              <a:solidFill>
                <a:schemeClr val="bg1">
                  <a:lumMod val="10000"/>
                </a:schemeClr>
              </a:solidFill>
              <a:latin typeface="Courier New" pitchFamily="49" charset="0"/>
              <a:cs typeface="Courier New" pitchFamily="49" charset="0"/>
            </a:endParaRPr>
          </a:p>
        </p:txBody>
      </p:sp>
      <p:sp>
        <p:nvSpPr>
          <p:cNvPr id="8" name="Rectangle 4"/>
          <p:cNvSpPr>
            <a:spLocks noChangeArrowheads="1"/>
          </p:cNvSpPr>
          <p:nvPr/>
        </p:nvSpPr>
        <p:spPr bwMode="auto">
          <a:xfrm>
            <a:off x="1476375" y="3840612"/>
            <a:ext cx="5121275" cy="1570037"/>
          </a:xfrm>
          <a:prstGeom prst="rect">
            <a:avLst/>
          </a:prstGeom>
          <a:noFill/>
          <a:ln w="9525">
            <a:noFill/>
            <a:miter lim="800000"/>
            <a:headEnd/>
            <a:tailEnd/>
          </a:ln>
          <a:effectLst/>
        </p:spPr>
        <p:txBody>
          <a:bodyPr wrap="none" anchor="ctr">
            <a:spAutoFit/>
          </a:bodyPr>
          <a:lstStyle/>
          <a:p>
            <a:pPr>
              <a:defRPr/>
            </a:pPr>
            <a:r>
              <a:rPr lang="en-US" sz="1600" dirty="0" err="1" smtClean="0">
                <a:solidFill>
                  <a:schemeClr val="bg1">
                    <a:lumMod val="10000"/>
                  </a:schemeClr>
                </a:solidFill>
                <a:latin typeface="Courier New" pitchFamily="49" charset="0"/>
                <a:cs typeface="Courier New" pitchFamily="49" charset="0"/>
              </a:rPr>
              <a:t>x_sum</a:t>
            </a:r>
            <a:r>
              <a:rPr lang="en-US" sz="1600" dirty="0" smtClean="0">
                <a:solidFill>
                  <a:schemeClr val="bg1">
                    <a:lumMod val="10000"/>
                  </a:schemeClr>
                </a:solidFill>
                <a:latin typeface="Courier New" pitchFamily="49" charset="0"/>
                <a:cs typeface="Courier New" pitchFamily="49" charset="0"/>
              </a:rPr>
              <a:t>  = 1 * </a:t>
            </a:r>
            <a:r>
              <a:rPr lang="en-US" sz="1600" dirty="0" err="1" smtClean="0">
                <a:solidFill>
                  <a:schemeClr val="bg1">
                    <a:lumMod val="10000"/>
                  </a:schemeClr>
                </a:solidFill>
                <a:latin typeface="Courier New" pitchFamily="49" charset="0"/>
                <a:cs typeface="Courier New" pitchFamily="49" charset="0"/>
              </a:rPr>
              <a:t>in_pixels</a:t>
            </a:r>
            <a:r>
              <a:rPr lang="en-US" sz="1600" dirty="0" smtClean="0">
                <a:solidFill>
                  <a:schemeClr val="bg1">
                    <a:lumMod val="10000"/>
                  </a:schemeClr>
                </a:solidFill>
                <a:latin typeface="Courier New" pitchFamily="49" charset="0"/>
                <a:cs typeface="Courier New" pitchFamily="49" charset="0"/>
              </a:rPr>
              <a:t>[</a:t>
            </a:r>
            <a:r>
              <a:rPr lang="en-US" sz="1600" dirty="0" err="1" smtClean="0">
                <a:solidFill>
                  <a:schemeClr val="bg1">
                    <a:lumMod val="10000"/>
                  </a:schemeClr>
                </a:solidFill>
                <a:latin typeface="Courier New" pitchFamily="49" charset="0"/>
                <a:cs typeface="Courier New" pitchFamily="49" charset="0"/>
              </a:rPr>
              <a:t>rn</a:t>
            </a:r>
            <a:r>
              <a:rPr lang="en-US" sz="1600" dirty="0" smtClean="0">
                <a:solidFill>
                  <a:schemeClr val="bg1">
                    <a:lumMod val="10000"/>
                  </a:schemeClr>
                </a:solidFill>
                <a:latin typeface="Courier New" pitchFamily="49" charset="0"/>
                <a:cs typeface="Courier New" pitchFamily="49" charset="0"/>
              </a:rPr>
              <a:t> * </a:t>
            </a:r>
            <a:r>
              <a:rPr lang="en-US" sz="1600" dirty="0" err="1" smtClean="0">
                <a:solidFill>
                  <a:schemeClr val="bg1">
                    <a:lumMod val="10000"/>
                  </a:schemeClr>
                </a:solidFill>
                <a:latin typeface="Courier New" pitchFamily="49" charset="0"/>
                <a:cs typeface="Courier New" pitchFamily="49" charset="0"/>
              </a:rPr>
              <a:t>ncols</a:t>
            </a:r>
            <a:r>
              <a:rPr lang="en-US" sz="1600" dirty="0" smtClean="0">
                <a:solidFill>
                  <a:schemeClr val="bg1">
                    <a:lumMod val="10000"/>
                  </a:schemeClr>
                </a:solidFill>
                <a:latin typeface="Courier New" pitchFamily="49" charset="0"/>
                <a:cs typeface="Courier New" pitchFamily="49" charset="0"/>
              </a:rPr>
              <a:t> + </a:t>
            </a:r>
            <a:r>
              <a:rPr lang="en-US" sz="1600" dirty="0" err="1" smtClean="0">
                <a:solidFill>
                  <a:schemeClr val="bg1">
                    <a:lumMod val="10000"/>
                  </a:schemeClr>
                </a:solidFill>
                <a:latin typeface="Courier New" pitchFamily="49" charset="0"/>
                <a:cs typeface="Courier New" pitchFamily="49" charset="0"/>
              </a:rPr>
              <a:t>cw</a:t>
            </a:r>
            <a:r>
              <a:rPr lang="en-US" sz="1600" dirty="0" smtClean="0">
                <a:solidFill>
                  <a:schemeClr val="bg1">
                    <a:lumMod val="10000"/>
                  </a:schemeClr>
                </a:solidFill>
                <a:latin typeface="Courier New" pitchFamily="49" charset="0"/>
                <a:cs typeface="Courier New" pitchFamily="49" charset="0"/>
              </a:rPr>
              <a:t>]</a:t>
            </a:r>
            <a:r>
              <a:rPr lang="en-US" sz="1600" dirty="0" smtClean="0">
                <a:solidFill>
                  <a:srgbClr val="FF0000"/>
                </a:solidFill>
                <a:latin typeface="Courier New" pitchFamily="49" charset="0"/>
                <a:cs typeface="Courier New" pitchFamily="49" charset="0"/>
              </a:rPr>
              <a:t>;</a:t>
            </a:r>
            <a:r>
              <a:rPr lang="en-US" sz="1600" dirty="0" smtClean="0">
                <a:solidFill>
                  <a:schemeClr val="bg1">
                    <a:lumMod val="10000"/>
                  </a:schemeClr>
                </a:solidFill>
                <a:latin typeface="Courier New" pitchFamily="49" charset="0"/>
                <a:cs typeface="Courier New" pitchFamily="49" charset="0"/>
              </a:rPr>
              <a:t/>
            </a:r>
            <a:br>
              <a:rPr lang="en-US" sz="1600" dirty="0" smtClean="0">
                <a:solidFill>
                  <a:schemeClr val="bg1">
                    <a:lumMod val="10000"/>
                  </a:schemeClr>
                </a:solidFill>
                <a:latin typeface="Courier New" pitchFamily="49" charset="0"/>
                <a:cs typeface="Courier New" pitchFamily="49" charset="0"/>
              </a:rPr>
            </a:br>
            <a:r>
              <a:rPr lang="en-US" sz="1600" dirty="0" smtClean="0">
                <a:solidFill>
                  <a:schemeClr val="bg1">
                    <a:lumMod val="10000"/>
                  </a:schemeClr>
                </a:solidFill>
                <a:latin typeface="Courier New" pitchFamily="49" charset="0"/>
                <a:cs typeface="Courier New" pitchFamily="49" charset="0"/>
              </a:rPr>
              <a:t>       + 2 * </a:t>
            </a:r>
            <a:r>
              <a:rPr lang="en-US" sz="1600" dirty="0" err="1" smtClean="0">
                <a:solidFill>
                  <a:schemeClr val="bg1">
                    <a:lumMod val="10000"/>
                  </a:schemeClr>
                </a:solidFill>
                <a:latin typeface="Courier New" pitchFamily="49" charset="0"/>
                <a:cs typeface="Courier New" pitchFamily="49" charset="0"/>
              </a:rPr>
              <a:t>in_pixels</a:t>
            </a:r>
            <a:r>
              <a:rPr lang="en-US" sz="1600" dirty="0" smtClean="0">
                <a:solidFill>
                  <a:schemeClr val="bg1">
                    <a:lumMod val="10000"/>
                  </a:schemeClr>
                </a:solidFill>
                <a:latin typeface="Courier New" pitchFamily="49" charset="0"/>
                <a:cs typeface="Courier New" pitchFamily="49" charset="0"/>
              </a:rPr>
              <a:t>[r  * </a:t>
            </a:r>
            <a:r>
              <a:rPr lang="en-US" sz="1600" dirty="0" err="1" smtClean="0">
                <a:solidFill>
                  <a:schemeClr val="bg1">
                    <a:lumMod val="10000"/>
                  </a:schemeClr>
                </a:solidFill>
                <a:latin typeface="Courier New" pitchFamily="49" charset="0"/>
                <a:cs typeface="Courier New" pitchFamily="49" charset="0"/>
              </a:rPr>
              <a:t>ncols</a:t>
            </a:r>
            <a:r>
              <a:rPr lang="en-US" sz="1600" dirty="0" smtClean="0">
                <a:solidFill>
                  <a:schemeClr val="bg1">
                    <a:lumMod val="10000"/>
                  </a:schemeClr>
                </a:solidFill>
                <a:latin typeface="Courier New" pitchFamily="49" charset="0"/>
                <a:cs typeface="Courier New" pitchFamily="49" charset="0"/>
              </a:rPr>
              <a:t> + </a:t>
            </a:r>
            <a:r>
              <a:rPr lang="en-US" sz="1600" dirty="0" err="1" smtClean="0">
                <a:solidFill>
                  <a:schemeClr val="bg1">
                    <a:lumMod val="10000"/>
                  </a:schemeClr>
                </a:solidFill>
                <a:latin typeface="Courier New" pitchFamily="49" charset="0"/>
                <a:cs typeface="Courier New" pitchFamily="49" charset="0"/>
              </a:rPr>
              <a:t>cw</a:t>
            </a:r>
            <a:r>
              <a:rPr lang="en-US" sz="1600" dirty="0" smtClean="0">
                <a:solidFill>
                  <a:schemeClr val="bg1">
                    <a:lumMod val="10000"/>
                  </a:schemeClr>
                </a:solidFill>
                <a:latin typeface="Courier New" pitchFamily="49" charset="0"/>
                <a:cs typeface="Courier New" pitchFamily="49" charset="0"/>
              </a:rPr>
              <a:t>]</a:t>
            </a:r>
            <a:r>
              <a:rPr lang="en-US" sz="1600" dirty="0" smtClean="0">
                <a:solidFill>
                  <a:srgbClr val="FF0000"/>
                </a:solidFill>
                <a:latin typeface="Courier New" pitchFamily="49" charset="0"/>
                <a:cs typeface="Courier New" pitchFamily="49" charset="0"/>
              </a:rPr>
              <a:t>;</a:t>
            </a:r>
            <a:r>
              <a:rPr lang="en-US" sz="1600" dirty="0" smtClean="0">
                <a:solidFill>
                  <a:schemeClr val="bg1">
                    <a:lumMod val="10000"/>
                  </a:schemeClr>
                </a:solidFill>
                <a:latin typeface="Courier New" pitchFamily="49" charset="0"/>
                <a:cs typeface="Courier New" pitchFamily="49" charset="0"/>
              </a:rPr>
              <a:t/>
            </a:r>
            <a:br>
              <a:rPr lang="en-US" sz="1600" dirty="0" smtClean="0">
                <a:solidFill>
                  <a:schemeClr val="bg1">
                    <a:lumMod val="10000"/>
                  </a:schemeClr>
                </a:solidFill>
                <a:latin typeface="Courier New" pitchFamily="49" charset="0"/>
                <a:cs typeface="Courier New" pitchFamily="49" charset="0"/>
              </a:rPr>
            </a:br>
            <a:r>
              <a:rPr lang="en-US" sz="1600" dirty="0" smtClean="0">
                <a:solidFill>
                  <a:schemeClr val="bg1">
                    <a:lumMod val="10000"/>
                  </a:schemeClr>
                </a:solidFill>
                <a:latin typeface="Courier New" pitchFamily="49" charset="0"/>
                <a:cs typeface="Courier New" pitchFamily="49" charset="0"/>
              </a:rPr>
              <a:t>       + 1 * </a:t>
            </a:r>
            <a:r>
              <a:rPr lang="en-US" sz="1600" dirty="0" err="1" smtClean="0">
                <a:solidFill>
                  <a:schemeClr val="bg1">
                    <a:lumMod val="10000"/>
                  </a:schemeClr>
                </a:solidFill>
                <a:latin typeface="Courier New" pitchFamily="49" charset="0"/>
                <a:cs typeface="Courier New" pitchFamily="49" charset="0"/>
              </a:rPr>
              <a:t>in_pixels</a:t>
            </a:r>
            <a:r>
              <a:rPr lang="en-US" sz="1600" dirty="0" smtClean="0">
                <a:solidFill>
                  <a:schemeClr val="bg1">
                    <a:lumMod val="10000"/>
                  </a:schemeClr>
                </a:solidFill>
                <a:latin typeface="Courier New" pitchFamily="49" charset="0"/>
                <a:cs typeface="Courier New" pitchFamily="49" charset="0"/>
              </a:rPr>
              <a:t>[</a:t>
            </a:r>
            <a:r>
              <a:rPr lang="en-US" sz="1600" dirty="0" err="1" smtClean="0">
                <a:solidFill>
                  <a:schemeClr val="bg1">
                    <a:lumMod val="10000"/>
                  </a:schemeClr>
                </a:solidFill>
                <a:latin typeface="Courier New" pitchFamily="49" charset="0"/>
                <a:cs typeface="Courier New" pitchFamily="49" charset="0"/>
              </a:rPr>
              <a:t>rs</a:t>
            </a:r>
            <a:r>
              <a:rPr lang="en-US" sz="1600" dirty="0" smtClean="0">
                <a:solidFill>
                  <a:schemeClr val="bg1">
                    <a:lumMod val="10000"/>
                  </a:schemeClr>
                </a:solidFill>
                <a:latin typeface="Courier New" pitchFamily="49" charset="0"/>
                <a:cs typeface="Courier New" pitchFamily="49" charset="0"/>
              </a:rPr>
              <a:t> * </a:t>
            </a:r>
            <a:r>
              <a:rPr lang="en-US" sz="1600" dirty="0" err="1" smtClean="0">
                <a:solidFill>
                  <a:schemeClr val="bg1">
                    <a:lumMod val="10000"/>
                  </a:schemeClr>
                </a:solidFill>
                <a:latin typeface="Courier New" pitchFamily="49" charset="0"/>
                <a:cs typeface="Courier New" pitchFamily="49" charset="0"/>
              </a:rPr>
              <a:t>ncols</a:t>
            </a:r>
            <a:r>
              <a:rPr lang="en-US" sz="1600" dirty="0" smtClean="0">
                <a:solidFill>
                  <a:schemeClr val="bg1">
                    <a:lumMod val="10000"/>
                  </a:schemeClr>
                </a:solidFill>
                <a:latin typeface="Courier New" pitchFamily="49" charset="0"/>
                <a:cs typeface="Courier New" pitchFamily="49" charset="0"/>
              </a:rPr>
              <a:t> + </a:t>
            </a:r>
            <a:r>
              <a:rPr lang="en-US" sz="1600" dirty="0" err="1" smtClean="0">
                <a:solidFill>
                  <a:schemeClr val="bg1">
                    <a:lumMod val="10000"/>
                  </a:schemeClr>
                </a:solidFill>
                <a:latin typeface="Courier New" pitchFamily="49" charset="0"/>
                <a:cs typeface="Courier New" pitchFamily="49" charset="0"/>
              </a:rPr>
              <a:t>cw</a:t>
            </a:r>
            <a:r>
              <a:rPr lang="en-US" sz="1600" dirty="0" smtClean="0">
                <a:solidFill>
                  <a:schemeClr val="bg1">
                    <a:lumMod val="10000"/>
                  </a:schemeClr>
                </a:solidFill>
                <a:latin typeface="Courier New" pitchFamily="49" charset="0"/>
                <a:cs typeface="Courier New" pitchFamily="49" charset="0"/>
              </a:rPr>
              <a:t>]</a:t>
            </a:r>
            <a:r>
              <a:rPr lang="en-US" sz="1600" dirty="0" smtClean="0">
                <a:solidFill>
                  <a:srgbClr val="FF0000"/>
                </a:solidFill>
                <a:latin typeface="Courier New" pitchFamily="49" charset="0"/>
                <a:cs typeface="Courier New" pitchFamily="49" charset="0"/>
              </a:rPr>
              <a:t>;</a:t>
            </a:r>
            <a:r>
              <a:rPr lang="en-US" sz="1600" dirty="0" smtClean="0">
                <a:solidFill>
                  <a:schemeClr val="bg1">
                    <a:lumMod val="10000"/>
                  </a:schemeClr>
                </a:solidFill>
                <a:latin typeface="Courier New" pitchFamily="49" charset="0"/>
                <a:cs typeface="Courier New" pitchFamily="49" charset="0"/>
              </a:rPr>
              <a:t/>
            </a:r>
            <a:br>
              <a:rPr lang="en-US" sz="1600" dirty="0" smtClean="0">
                <a:solidFill>
                  <a:schemeClr val="bg1">
                    <a:lumMod val="10000"/>
                  </a:schemeClr>
                </a:solidFill>
                <a:latin typeface="Courier New" pitchFamily="49" charset="0"/>
                <a:cs typeface="Courier New" pitchFamily="49" charset="0"/>
              </a:rPr>
            </a:br>
            <a:r>
              <a:rPr lang="en-US" sz="1600" dirty="0" smtClean="0">
                <a:solidFill>
                  <a:schemeClr val="bg1">
                    <a:lumMod val="10000"/>
                  </a:schemeClr>
                </a:solidFill>
                <a:latin typeface="Courier New" pitchFamily="49" charset="0"/>
                <a:cs typeface="Courier New" pitchFamily="49" charset="0"/>
              </a:rPr>
              <a:t>       - 1 * </a:t>
            </a:r>
            <a:r>
              <a:rPr lang="en-US" sz="1600" dirty="0" err="1" smtClean="0">
                <a:solidFill>
                  <a:schemeClr val="bg1">
                    <a:lumMod val="10000"/>
                  </a:schemeClr>
                </a:solidFill>
                <a:latin typeface="Courier New" pitchFamily="49" charset="0"/>
                <a:cs typeface="Courier New" pitchFamily="49" charset="0"/>
              </a:rPr>
              <a:t>in_pixels</a:t>
            </a:r>
            <a:r>
              <a:rPr lang="en-US" sz="1600" dirty="0" smtClean="0">
                <a:solidFill>
                  <a:schemeClr val="bg1">
                    <a:lumMod val="10000"/>
                  </a:schemeClr>
                </a:solidFill>
                <a:latin typeface="Courier New" pitchFamily="49" charset="0"/>
                <a:cs typeface="Courier New" pitchFamily="49" charset="0"/>
              </a:rPr>
              <a:t>[</a:t>
            </a:r>
            <a:r>
              <a:rPr lang="en-US" sz="1600" dirty="0" err="1" smtClean="0">
                <a:solidFill>
                  <a:schemeClr val="bg1">
                    <a:lumMod val="10000"/>
                  </a:schemeClr>
                </a:solidFill>
                <a:latin typeface="Courier New" pitchFamily="49" charset="0"/>
                <a:cs typeface="Courier New" pitchFamily="49" charset="0"/>
              </a:rPr>
              <a:t>rn</a:t>
            </a:r>
            <a:r>
              <a:rPr lang="en-US" sz="1600" dirty="0" smtClean="0">
                <a:solidFill>
                  <a:schemeClr val="bg1">
                    <a:lumMod val="10000"/>
                  </a:schemeClr>
                </a:solidFill>
                <a:latin typeface="Courier New" pitchFamily="49" charset="0"/>
                <a:cs typeface="Courier New" pitchFamily="49" charset="0"/>
              </a:rPr>
              <a:t> * </a:t>
            </a:r>
            <a:r>
              <a:rPr lang="en-US" sz="1600" dirty="0" err="1" smtClean="0">
                <a:solidFill>
                  <a:schemeClr val="bg1">
                    <a:lumMod val="10000"/>
                  </a:schemeClr>
                </a:solidFill>
                <a:latin typeface="Courier New" pitchFamily="49" charset="0"/>
                <a:cs typeface="Courier New" pitchFamily="49" charset="0"/>
              </a:rPr>
              <a:t>ncols</a:t>
            </a:r>
            <a:r>
              <a:rPr lang="en-US" sz="1600" dirty="0" smtClean="0">
                <a:solidFill>
                  <a:schemeClr val="bg1">
                    <a:lumMod val="10000"/>
                  </a:schemeClr>
                </a:solidFill>
                <a:latin typeface="Courier New" pitchFamily="49" charset="0"/>
                <a:cs typeface="Courier New" pitchFamily="49" charset="0"/>
              </a:rPr>
              <a:t> + </a:t>
            </a:r>
            <a:r>
              <a:rPr lang="en-US" sz="1600" dirty="0" err="1" smtClean="0">
                <a:solidFill>
                  <a:schemeClr val="bg1">
                    <a:lumMod val="10000"/>
                  </a:schemeClr>
                </a:solidFill>
                <a:latin typeface="Courier New" pitchFamily="49" charset="0"/>
                <a:cs typeface="Courier New" pitchFamily="49" charset="0"/>
              </a:rPr>
              <a:t>ce</a:t>
            </a:r>
            <a:r>
              <a:rPr lang="en-US" sz="1600" dirty="0" smtClean="0">
                <a:solidFill>
                  <a:schemeClr val="bg1">
                    <a:lumMod val="10000"/>
                  </a:schemeClr>
                </a:solidFill>
                <a:latin typeface="Courier New" pitchFamily="49" charset="0"/>
                <a:cs typeface="Courier New" pitchFamily="49" charset="0"/>
              </a:rPr>
              <a:t>]</a:t>
            </a:r>
            <a:r>
              <a:rPr lang="en-US" sz="1600" dirty="0" smtClean="0">
                <a:solidFill>
                  <a:srgbClr val="FF0000"/>
                </a:solidFill>
                <a:latin typeface="Courier New" pitchFamily="49" charset="0"/>
                <a:cs typeface="Courier New" pitchFamily="49" charset="0"/>
              </a:rPr>
              <a:t>;</a:t>
            </a:r>
            <a:r>
              <a:rPr lang="en-US" sz="1600" dirty="0" smtClean="0">
                <a:solidFill>
                  <a:schemeClr val="bg1">
                    <a:lumMod val="10000"/>
                  </a:schemeClr>
                </a:solidFill>
                <a:latin typeface="Courier New" pitchFamily="49" charset="0"/>
                <a:cs typeface="Courier New" pitchFamily="49" charset="0"/>
              </a:rPr>
              <a:t/>
            </a:r>
            <a:br>
              <a:rPr lang="en-US" sz="1600" dirty="0" smtClean="0">
                <a:solidFill>
                  <a:schemeClr val="bg1">
                    <a:lumMod val="10000"/>
                  </a:schemeClr>
                </a:solidFill>
                <a:latin typeface="Courier New" pitchFamily="49" charset="0"/>
                <a:cs typeface="Courier New" pitchFamily="49" charset="0"/>
              </a:rPr>
            </a:br>
            <a:r>
              <a:rPr lang="en-US" sz="1600" dirty="0" smtClean="0">
                <a:solidFill>
                  <a:schemeClr val="bg1">
                    <a:lumMod val="10000"/>
                  </a:schemeClr>
                </a:solidFill>
                <a:latin typeface="Courier New" pitchFamily="49" charset="0"/>
                <a:cs typeface="Courier New" pitchFamily="49" charset="0"/>
              </a:rPr>
              <a:t>       - 2 * </a:t>
            </a:r>
            <a:r>
              <a:rPr lang="en-US" sz="1600" dirty="0" err="1" smtClean="0">
                <a:solidFill>
                  <a:schemeClr val="bg1">
                    <a:lumMod val="10000"/>
                  </a:schemeClr>
                </a:solidFill>
                <a:latin typeface="Courier New" pitchFamily="49" charset="0"/>
                <a:cs typeface="Courier New" pitchFamily="49" charset="0"/>
              </a:rPr>
              <a:t>in_pixels</a:t>
            </a:r>
            <a:r>
              <a:rPr lang="en-US" sz="1600" dirty="0" smtClean="0">
                <a:solidFill>
                  <a:schemeClr val="bg1">
                    <a:lumMod val="10000"/>
                  </a:schemeClr>
                </a:solidFill>
                <a:latin typeface="Courier New" pitchFamily="49" charset="0"/>
                <a:cs typeface="Courier New" pitchFamily="49" charset="0"/>
              </a:rPr>
              <a:t>[r  * </a:t>
            </a:r>
            <a:r>
              <a:rPr lang="en-US" sz="1600" dirty="0" err="1" smtClean="0">
                <a:solidFill>
                  <a:schemeClr val="bg1">
                    <a:lumMod val="10000"/>
                  </a:schemeClr>
                </a:solidFill>
                <a:latin typeface="Courier New" pitchFamily="49" charset="0"/>
                <a:cs typeface="Courier New" pitchFamily="49" charset="0"/>
              </a:rPr>
              <a:t>ncols</a:t>
            </a:r>
            <a:r>
              <a:rPr lang="en-US" sz="1600" dirty="0" smtClean="0">
                <a:solidFill>
                  <a:schemeClr val="bg1">
                    <a:lumMod val="10000"/>
                  </a:schemeClr>
                </a:solidFill>
                <a:latin typeface="Courier New" pitchFamily="49" charset="0"/>
                <a:cs typeface="Courier New" pitchFamily="49" charset="0"/>
              </a:rPr>
              <a:t> + </a:t>
            </a:r>
            <a:r>
              <a:rPr lang="en-US" sz="1600" dirty="0" err="1" smtClean="0">
                <a:solidFill>
                  <a:schemeClr val="bg1">
                    <a:lumMod val="10000"/>
                  </a:schemeClr>
                </a:solidFill>
                <a:latin typeface="Courier New" pitchFamily="49" charset="0"/>
                <a:cs typeface="Courier New" pitchFamily="49" charset="0"/>
              </a:rPr>
              <a:t>ce</a:t>
            </a:r>
            <a:r>
              <a:rPr lang="en-US" sz="1600" dirty="0" smtClean="0">
                <a:solidFill>
                  <a:schemeClr val="bg1">
                    <a:lumMod val="10000"/>
                  </a:schemeClr>
                </a:solidFill>
                <a:latin typeface="Courier New" pitchFamily="49" charset="0"/>
                <a:cs typeface="Courier New" pitchFamily="49" charset="0"/>
              </a:rPr>
              <a:t>]</a:t>
            </a:r>
            <a:r>
              <a:rPr lang="en-US" sz="1600" dirty="0" smtClean="0">
                <a:solidFill>
                  <a:srgbClr val="FF0000"/>
                </a:solidFill>
                <a:latin typeface="Courier New" pitchFamily="49" charset="0"/>
                <a:cs typeface="Courier New" pitchFamily="49" charset="0"/>
              </a:rPr>
              <a:t>;</a:t>
            </a:r>
            <a:r>
              <a:rPr lang="en-US" sz="1600" dirty="0" smtClean="0">
                <a:solidFill>
                  <a:schemeClr val="bg1">
                    <a:lumMod val="10000"/>
                  </a:schemeClr>
                </a:solidFill>
                <a:latin typeface="Courier New" pitchFamily="49" charset="0"/>
                <a:cs typeface="Courier New" pitchFamily="49" charset="0"/>
              </a:rPr>
              <a:t/>
            </a:r>
            <a:br>
              <a:rPr lang="en-US" sz="1600" dirty="0" smtClean="0">
                <a:solidFill>
                  <a:schemeClr val="bg1">
                    <a:lumMod val="10000"/>
                  </a:schemeClr>
                </a:solidFill>
                <a:latin typeface="Courier New" pitchFamily="49" charset="0"/>
                <a:cs typeface="Courier New" pitchFamily="49" charset="0"/>
              </a:rPr>
            </a:br>
            <a:r>
              <a:rPr lang="en-US" sz="1600" dirty="0" smtClean="0">
                <a:solidFill>
                  <a:schemeClr val="bg1">
                    <a:lumMod val="10000"/>
                  </a:schemeClr>
                </a:solidFill>
                <a:latin typeface="Courier New" pitchFamily="49" charset="0"/>
                <a:cs typeface="Courier New" pitchFamily="49" charset="0"/>
              </a:rPr>
              <a:t>       - 1 * </a:t>
            </a:r>
            <a:r>
              <a:rPr lang="en-US" sz="1600" dirty="0" err="1" smtClean="0">
                <a:solidFill>
                  <a:schemeClr val="bg1">
                    <a:lumMod val="10000"/>
                  </a:schemeClr>
                </a:solidFill>
                <a:latin typeface="Courier New" pitchFamily="49" charset="0"/>
                <a:cs typeface="Courier New" pitchFamily="49" charset="0"/>
              </a:rPr>
              <a:t>in_pixels</a:t>
            </a:r>
            <a:r>
              <a:rPr lang="en-US" sz="1600" dirty="0" smtClean="0">
                <a:solidFill>
                  <a:schemeClr val="bg1">
                    <a:lumMod val="10000"/>
                  </a:schemeClr>
                </a:solidFill>
                <a:latin typeface="Courier New" pitchFamily="49" charset="0"/>
                <a:cs typeface="Courier New" pitchFamily="49" charset="0"/>
              </a:rPr>
              <a:t>[</a:t>
            </a:r>
            <a:r>
              <a:rPr lang="en-US" sz="1600" dirty="0" err="1" smtClean="0">
                <a:solidFill>
                  <a:schemeClr val="bg1">
                    <a:lumMod val="10000"/>
                  </a:schemeClr>
                </a:solidFill>
                <a:latin typeface="Courier New" pitchFamily="49" charset="0"/>
                <a:cs typeface="Courier New" pitchFamily="49" charset="0"/>
              </a:rPr>
              <a:t>rs</a:t>
            </a:r>
            <a:r>
              <a:rPr lang="en-US" sz="1600" dirty="0" smtClean="0">
                <a:solidFill>
                  <a:schemeClr val="bg1">
                    <a:lumMod val="10000"/>
                  </a:schemeClr>
                </a:solidFill>
                <a:latin typeface="Courier New" pitchFamily="49" charset="0"/>
                <a:cs typeface="Courier New" pitchFamily="49" charset="0"/>
              </a:rPr>
              <a:t> * </a:t>
            </a:r>
            <a:r>
              <a:rPr lang="en-US" sz="1600" dirty="0" err="1" smtClean="0">
                <a:solidFill>
                  <a:schemeClr val="bg1">
                    <a:lumMod val="10000"/>
                  </a:schemeClr>
                </a:solidFill>
                <a:latin typeface="Courier New" pitchFamily="49" charset="0"/>
                <a:cs typeface="Courier New" pitchFamily="49" charset="0"/>
              </a:rPr>
              <a:t>ncols</a:t>
            </a:r>
            <a:r>
              <a:rPr lang="en-US" sz="1600" dirty="0" smtClean="0">
                <a:solidFill>
                  <a:schemeClr val="bg1">
                    <a:lumMod val="10000"/>
                  </a:schemeClr>
                </a:solidFill>
                <a:latin typeface="Courier New" pitchFamily="49" charset="0"/>
                <a:cs typeface="Courier New" pitchFamily="49" charset="0"/>
              </a:rPr>
              <a:t> + </a:t>
            </a:r>
            <a:r>
              <a:rPr lang="en-US" sz="1600" dirty="0" err="1" smtClean="0">
                <a:solidFill>
                  <a:schemeClr val="bg1">
                    <a:lumMod val="10000"/>
                  </a:schemeClr>
                </a:solidFill>
                <a:latin typeface="Courier New" pitchFamily="49" charset="0"/>
                <a:cs typeface="Courier New" pitchFamily="49" charset="0"/>
              </a:rPr>
              <a:t>ce</a:t>
            </a:r>
            <a:r>
              <a:rPr lang="en-US" sz="1600" dirty="0" smtClean="0">
                <a:solidFill>
                  <a:schemeClr val="bg1">
                    <a:lumMod val="10000"/>
                  </a:schemeClr>
                </a:solidFill>
                <a:latin typeface="Courier New" pitchFamily="49" charset="0"/>
                <a:cs typeface="Courier New" pitchFamily="49" charset="0"/>
              </a:rPr>
              <a:t>];</a:t>
            </a:r>
            <a:endParaRPr lang="en-US" sz="1600" b="1" dirty="0">
              <a:solidFill>
                <a:schemeClr val="bg1">
                  <a:lumMod val="10000"/>
                </a:schemeClr>
              </a:solidFill>
              <a:latin typeface="Courier New" pitchFamily="49" charset="0"/>
              <a:cs typeface="Courier New" pitchFamily="49" charset="0"/>
            </a:endParaRPr>
          </a:p>
        </p:txBody>
      </p:sp>
      <p:sp>
        <p:nvSpPr>
          <p:cNvPr id="10" name="Content Placeholder 2"/>
          <p:cNvSpPr txBox="1">
            <a:spLocks/>
          </p:cNvSpPr>
          <p:nvPr/>
        </p:nvSpPr>
        <p:spPr>
          <a:xfrm>
            <a:off x="454025" y="995237"/>
            <a:ext cx="8229600" cy="5486400"/>
          </a:xfrm>
          <a:prstGeom prst="rect">
            <a:avLst/>
          </a:prstGeom>
        </p:spPr>
        <p:txBody>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r>
              <a:rPr lang="en-US" sz="2000" b="1" smtClean="0"/>
              <a:t>While parallelizing</a:t>
            </a:r>
            <a:r>
              <a:rPr lang="en-US" sz="2000" smtClean="0"/>
              <a:t>, I also </a:t>
            </a:r>
            <a:r>
              <a:rPr lang="en-US" sz="2000" i="1" smtClean="0"/>
              <a:t>improved</a:t>
            </a:r>
            <a:r>
              <a:rPr lang="en-US" sz="2000" smtClean="0"/>
              <a:t> some Sobel code from:</a:t>
            </a:r>
          </a:p>
          <a:p>
            <a:pPr>
              <a:spcBef>
                <a:spcPts val="16200"/>
              </a:spcBef>
            </a:pPr>
            <a:r>
              <a:rPr lang="en-US" sz="2000" smtClean="0"/>
              <a:t>To:</a:t>
            </a:r>
          </a:p>
          <a:p>
            <a:pPr>
              <a:spcBef>
                <a:spcPts val="15600"/>
              </a:spcBef>
            </a:pPr>
            <a:r>
              <a:rPr lang="en-US" sz="2000" smtClean="0"/>
              <a:t>Surprisingly, my parallel code stopped working… why?</a:t>
            </a:r>
            <a:endParaRPr lang="en-US" sz="2000" dirty="0" smtClean="0"/>
          </a:p>
        </p:txBody>
      </p:sp>
    </p:spTree>
    <p:extLst>
      <p:ext uri="{BB962C8B-B14F-4D97-AF65-F5344CB8AC3E}">
        <p14:creationId xmlns:p14="http://schemas.microsoft.com/office/powerpoint/2010/main" xmlns="" val="9272332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fade">
                                      <p:cBhvr>
                                        <p:cTn id="15" dur="20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0"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dirty="0" smtClean="0"/>
              <a:t>Verification</a:t>
            </a:r>
            <a:endParaRPr lang="en-US" sz="3200" b="0" dirty="0" smtClean="0"/>
          </a:p>
        </p:txBody>
      </p:sp>
      <p:sp>
        <p:nvSpPr>
          <p:cNvPr id="53251" name="Rectangle 3"/>
          <p:cNvSpPr>
            <a:spLocks noGrp="1" noChangeArrowheads="1"/>
          </p:cNvSpPr>
          <p:nvPr>
            <p:ph type="body" sz="quarter" idx="10"/>
          </p:nvPr>
        </p:nvSpPr>
        <p:spPr>
          <a:xfrm>
            <a:off x="533399" y="1329070"/>
            <a:ext cx="8277225" cy="4400491"/>
          </a:xfrm>
        </p:spPr>
        <p:txBody>
          <a:bodyPr/>
          <a:lstStyle/>
          <a:p>
            <a:pPr>
              <a:spcBef>
                <a:spcPct val="50000"/>
              </a:spcBef>
            </a:pPr>
            <a:r>
              <a:rPr lang="en-US" sz="2400" dirty="0" smtClean="0"/>
              <a:t>Parallelization introduces new sources of error.</a:t>
            </a:r>
          </a:p>
        </p:txBody>
      </p:sp>
      <p:grpSp>
        <p:nvGrpSpPr>
          <p:cNvPr id="2" name="Group 11"/>
          <p:cNvGrpSpPr>
            <a:grpSpLocks/>
          </p:cNvGrpSpPr>
          <p:nvPr/>
        </p:nvGrpSpPr>
        <p:grpSpPr bwMode="auto">
          <a:xfrm>
            <a:off x="1454150" y="2290763"/>
            <a:ext cx="6216650" cy="3398837"/>
            <a:chOff x="900" y="1618"/>
            <a:chExt cx="3916" cy="2141"/>
          </a:xfrm>
        </p:grpSpPr>
        <p:sp>
          <p:nvSpPr>
            <p:cNvPr id="215046" name="Text Box 6"/>
            <p:cNvSpPr txBox="1">
              <a:spLocks noChangeArrowheads="1"/>
            </p:cNvSpPr>
            <p:nvPr/>
          </p:nvSpPr>
          <p:spPr bwMode="auto">
            <a:xfrm>
              <a:off x="3637" y="3468"/>
              <a:ext cx="926" cy="291"/>
            </a:xfrm>
            <a:prstGeom prst="rect">
              <a:avLst/>
            </a:prstGeom>
            <a:noFill/>
            <a:ln w="38100" algn="ctr">
              <a:noFill/>
              <a:miter lim="800000"/>
              <a:headEnd/>
              <a:tailEnd/>
            </a:ln>
            <a:effectLst/>
          </p:spPr>
          <p:txBody>
            <a:bodyPr wrap="none">
              <a:spAutoFit/>
            </a:bodyPr>
            <a:lstStyle/>
            <a:p>
              <a:pPr>
                <a:defRPr/>
              </a:pPr>
              <a:r>
                <a:rPr lang="en-US" dirty="0">
                  <a:solidFill>
                    <a:schemeClr val="bg1">
                      <a:lumMod val="10000"/>
                    </a:schemeClr>
                  </a:solidFill>
                  <a:latin typeface="Arial" pitchFamily="34" charset="0"/>
                  <a:cs typeface="Arial" pitchFamily="34" charset="0"/>
                </a:rPr>
                <a:t>Deadlock</a:t>
              </a:r>
            </a:p>
          </p:txBody>
        </p:sp>
        <p:sp>
          <p:nvSpPr>
            <p:cNvPr id="215047" name="Text Box 7"/>
            <p:cNvSpPr txBox="1">
              <a:spLocks noChangeArrowheads="1"/>
            </p:cNvSpPr>
            <p:nvPr/>
          </p:nvSpPr>
          <p:spPr bwMode="auto">
            <a:xfrm>
              <a:off x="1074" y="3468"/>
              <a:ext cx="1055" cy="291"/>
            </a:xfrm>
            <a:prstGeom prst="rect">
              <a:avLst/>
            </a:prstGeom>
            <a:noFill/>
            <a:ln w="38100" algn="ctr">
              <a:noFill/>
              <a:miter lim="800000"/>
              <a:headEnd/>
              <a:tailEnd/>
            </a:ln>
            <a:effectLst/>
          </p:spPr>
          <p:txBody>
            <a:bodyPr wrap="none">
              <a:spAutoFit/>
            </a:bodyPr>
            <a:lstStyle/>
            <a:p>
              <a:pPr>
                <a:defRPr/>
              </a:pPr>
              <a:r>
                <a:rPr lang="en-US" dirty="0">
                  <a:solidFill>
                    <a:schemeClr val="bg1">
                      <a:lumMod val="10000"/>
                    </a:schemeClr>
                  </a:solidFill>
                  <a:latin typeface="Arial" pitchFamily="34" charset="0"/>
                  <a:cs typeface="Arial" pitchFamily="34" charset="0"/>
                </a:rPr>
                <a:t>Data Race</a:t>
              </a:r>
            </a:p>
          </p:txBody>
        </p:sp>
        <p:pic>
          <p:nvPicPr>
            <p:cNvPr id="53256" name="Picture 9"/>
            <p:cNvPicPr>
              <a:picLocks noChangeAspect="1" noChangeArrowheads="1"/>
            </p:cNvPicPr>
            <p:nvPr/>
          </p:nvPicPr>
          <p:blipFill>
            <a:blip r:embed="rId3" cstate="print"/>
            <a:srcRect/>
            <a:stretch>
              <a:fillRect/>
            </a:stretch>
          </p:blipFill>
          <p:spPr bwMode="auto">
            <a:xfrm>
              <a:off x="900" y="1620"/>
              <a:ext cx="1393" cy="1892"/>
            </a:xfrm>
            <a:prstGeom prst="rect">
              <a:avLst/>
            </a:prstGeom>
            <a:noFill/>
            <a:ln w="38100" algn="ctr">
              <a:noFill/>
              <a:miter lim="800000"/>
              <a:headEnd/>
              <a:tailEnd/>
            </a:ln>
          </p:spPr>
        </p:pic>
        <p:pic>
          <p:nvPicPr>
            <p:cNvPr id="53257" name="Picture 10"/>
            <p:cNvPicPr>
              <a:picLocks noChangeAspect="1" noChangeArrowheads="1"/>
            </p:cNvPicPr>
            <p:nvPr/>
          </p:nvPicPr>
          <p:blipFill>
            <a:blip r:embed="rId4" cstate="print"/>
            <a:srcRect/>
            <a:stretch>
              <a:fillRect/>
            </a:stretch>
          </p:blipFill>
          <p:spPr bwMode="auto">
            <a:xfrm>
              <a:off x="3428" y="1618"/>
              <a:ext cx="1388" cy="1774"/>
            </a:xfrm>
            <a:prstGeom prst="rect">
              <a:avLst/>
            </a:prstGeom>
            <a:noFill/>
            <a:ln w="38100" algn="ctr">
              <a:noFill/>
              <a:miter lim="800000"/>
              <a:headEnd/>
              <a:tailEnd/>
            </a:ln>
          </p:spPr>
        </p:pic>
      </p:grpSp>
    </p:spTree>
    <p:extLst>
      <p:ext uri="{BB962C8B-B14F-4D97-AF65-F5344CB8AC3E}">
        <p14:creationId xmlns:p14="http://schemas.microsoft.com/office/powerpoint/2010/main" xmlns="" val="3889757839"/>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dirty="0" smtClean="0"/>
              <a:t>Verification</a:t>
            </a:r>
            <a:endParaRPr lang="en-US" sz="3200" b="0" dirty="0" smtClean="0"/>
          </a:p>
        </p:txBody>
      </p:sp>
      <p:sp>
        <p:nvSpPr>
          <p:cNvPr id="54275" name="Rectangle 3"/>
          <p:cNvSpPr>
            <a:spLocks noGrp="1" noChangeArrowheads="1"/>
          </p:cNvSpPr>
          <p:nvPr>
            <p:ph type="body" sz="quarter" idx="10"/>
          </p:nvPr>
        </p:nvSpPr>
        <p:spPr/>
        <p:txBody>
          <a:bodyPr>
            <a:normAutofit fontScale="92500"/>
          </a:bodyPr>
          <a:lstStyle/>
          <a:p>
            <a:pPr>
              <a:spcBef>
                <a:spcPts val="4200"/>
              </a:spcBef>
            </a:pPr>
            <a:r>
              <a:rPr lang="en-US" sz="2400" dirty="0" smtClean="0"/>
              <a:t>Reuse sequential tests for functional verification</a:t>
            </a:r>
          </a:p>
          <a:p>
            <a:pPr lvl="1">
              <a:spcBef>
                <a:spcPts val="4200"/>
              </a:spcBef>
            </a:pPr>
            <a:r>
              <a:rPr lang="en-US" sz="2200" dirty="0" smtClean="0"/>
              <a:t>Results may not be exact due to computation order differences</a:t>
            </a:r>
          </a:p>
          <a:p>
            <a:pPr>
              <a:spcBef>
                <a:spcPts val="4200"/>
              </a:spcBef>
            </a:pPr>
            <a:r>
              <a:rPr lang="en-US" sz="2400" dirty="0" smtClean="0"/>
              <a:t>Check for parallelization errors:</a:t>
            </a:r>
          </a:p>
          <a:p>
            <a:pPr lvl="1">
              <a:spcBef>
                <a:spcPts val="4200"/>
              </a:spcBef>
            </a:pPr>
            <a:r>
              <a:rPr lang="en-US" sz="2000" dirty="0" smtClean="0"/>
              <a:t>Stress testing (change both data and scheduling)</a:t>
            </a:r>
          </a:p>
          <a:p>
            <a:pPr lvl="1">
              <a:spcBef>
                <a:spcPts val="4200"/>
              </a:spcBef>
            </a:pPr>
            <a:r>
              <a:rPr lang="en-US" sz="2000" dirty="0" smtClean="0"/>
              <a:t>Data race and deadlock  detection tools</a:t>
            </a:r>
          </a:p>
          <a:p>
            <a:pPr lvl="1">
              <a:spcBef>
                <a:spcPts val="4200"/>
              </a:spcBef>
            </a:pPr>
            <a:r>
              <a:rPr lang="en-US" sz="2000" dirty="0" smtClean="0"/>
              <a:t>Performance bottleneck evaluation</a:t>
            </a:r>
          </a:p>
        </p:txBody>
      </p:sp>
    </p:spTree>
    <p:extLst>
      <p:ext uri="{BB962C8B-B14F-4D97-AF65-F5344CB8AC3E}">
        <p14:creationId xmlns:p14="http://schemas.microsoft.com/office/powerpoint/2010/main" xmlns="" val="1955577161"/>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dirty="0" smtClean="0"/>
              <a:t>Image Processing Example</a:t>
            </a:r>
          </a:p>
        </p:txBody>
      </p:sp>
      <p:sp>
        <p:nvSpPr>
          <p:cNvPr id="55299" name="Rectangle 3"/>
          <p:cNvSpPr>
            <a:spLocks noGrp="1" noChangeArrowheads="1"/>
          </p:cNvSpPr>
          <p:nvPr>
            <p:ph type="body" sz="quarter" idx="10"/>
          </p:nvPr>
        </p:nvSpPr>
        <p:spPr>
          <a:xfrm>
            <a:off x="427069" y="1414130"/>
            <a:ext cx="8277225" cy="4315431"/>
          </a:xfrm>
        </p:spPr>
        <p:txBody>
          <a:bodyPr/>
          <a:lstStyle/>
          <a:p>
            <a:pPr algn="ctr">
              <a:lnSpc>
                <a:spcPct val="90000"/>
              </a:lnSpc>
              <a:buFont typeface="Wingdings" pitchFamily="2" charset="2"/>
              <a:buNone/>
            </a:pPr>
            <a:r>
              <a:rPr lang="en-US" b="1" dirty="0" smtClean="0"/>
              <a:t>Edge Detection Pipeline</a:t>
            </a:r>
          </a:p>
        </p:txBody>
      </p:sp>
      <p:sp>
        <p:nvSpPr>
          <p:cNvPr id="225285" name="Rectangle 5"/>
          <p:cNvSpPr>
            <a:spLocks noChangeArrowheads="1"/>
          </p:cNvSpPr>
          <p:nvPr/>
        </p:nvSpPr>
        <p:spPr bwMode="auto">
          <a:xfrm>
            <a:off x="1165225" y="3413125"/>
            <a:ext cx="7064375" cy="2492375"/>
          </a:xfrm>
          <a:prstGeom prst="rect">
            <a:avLst/>
          </a:prstGeom>
          <a:solidFill>
            <a:schemeClr val="folHlink">
              <a:alpha val="5000"/>
            </a:schemeClr>
          </a:solidFill>
          <a:ln w="9525">
            <a:noFill/>
            <a:miter lim="800000"/>
            <a:headEnd/>
            <a:tailEnd/>
          </a:ln>
          <a:effectLst/>
        </p:spPr>
        <p:txBody>
          <a:bodyPr wrap="none" anchor="ctr">
            <a:spAutoFit/>
          </a:bodyPr>
          <a:lstStyle/>
          <a:p>
            <a:pPr>
              <a:defRPr/>
            </a:pPr>
            <a:r>
              <a:rPr lang="en-US" sz="1200" b="1" dirty="0">
                <a:solidFill>
                  <a:schemeClr val="bg1">
                    <a:lumMod val="10000"/>
                  </a:schemeClr>
                </a:solidFill>
                <a:latin typeface="Courier New" pitchFamily="49" charset="0"/>
              </a:rPr>
              <a:t>static void *</a:t>
            </a:r>
            <a:r>
              <a:rPr lang="en-US" sz="1200" b="1" dirty="0" err="1">
                <a:solidFill>
                  <a:schemeClr val="bg1">
                    <a:lumMod val="10000"/>
                  </a:schemeClr>
                </a:solidFill>
                <a:latin typeface="Courier New" pitchFamily="49" charset="0"/>
              </a:rPr>
              <a:t>edge_detect</a:t>
            </a:r>
            <a:r>
              <a:rPr lang="en-US" sz="1200" b="1" dirty="0">
                <a:solidFill>
                  <a:schemeClr val="bg1">
                    <a:lumMod val="10000"/>
                  </a:schemeClr>
                </a:solidFill>
                <a:latin typeface="Courier New" pitchFamily="49" charset="0"/>
              </a:rPr>
              <a:t>(void *</a:t>
            </a:r>
            <a:r>
              <a:rPr lang="en-US" sz="1200" b="1" dirty="0" err="1">
                <a:solidFill>
                  <a:schemeClr val="bg1">
                    <a:lumMod val="10000"/>
                  </a:schemeClr>
                </a:solidFill>
                <a:latin typeface="Courier New" pitchFamily="49" charset="0"/>
              </a:rPr>
              <a:t>argv</a:t>
            </a:r>
            <a:r>
              <a:rPr lang="en-US" sz="1200" b="1" dirty="0">
                <a:solidFill>
                  <a:schemeClr val="bg1">
                    <a:lumMod val="10000"/>
                  </a:schemeClr>
                </a:solidFill>
                <a:latin typeface="Courier New" pitchFamily="49" charset="0"/>
              </a:rPr>
              <a:t>) {</a:t>
            </a:r>
          </a:p>
          <a:p>
            <a:pPr>
              <a:defRPr/>
            </a:pP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ed_arg_t</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arg</a:t>
            </a:r>
            <a:r>
              <a:rPr lang="en-US" sz="1200" b="1" dirty="0">
                <a:solidFill>
                  <a:schemeClr val="bg1">
                    <a:lumMod val="10000"/>
                  </a:schemeClr>
                </a:solidFill>
                <a:latin typeface="Courier New" pitchFamily="49" charset="0"/>
              </a:rPr>
              <a:t> = (</a:t>
            </a:r>
            <a:r>
              <a:rPr lang="en-US" sz="1200" b="1" dirty="0" err="1">
                <a:solidFill>
                  <a:schemeClr val="bg1">
                    <a:lumMod val="10000"/>
                  </a:schemeClr>
                </a:solidFill>
                <a:latin typeface="Courier New" pitchFamily="49" charset="0"/>
              </a:rPr>
              <a:t>ed_arg_t</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argv</a:t>
            </a:r>
            <a:r>
              <a:rPr lang="en-US" sz="1200" b="1" dirty="0">
                <a:solidFill>
                  <a:schemeClr val="bg1">
                    <a:lumMod val="10000"/>
                  </a:schemeClr>
                </a:solidFill>
                <a:latin typeface="Courier New" pitchFamily="49" charset="0"/>
              </a:rPr>
              <a:t>;;</a:t>
            </a:r>
          </a:p>
          <a:p>
            <a:pPr>
              <a:defRPr/>
            </a:pPr>
            <a:r>
              <a:rPr lang="en-US" sz="1200" b="1" dirty="0">
                <a:solidFill>
                  <a:schemeClr val="bg1">
                    <a:lumMod val="10000"/>
                  </a:schemeClr>
                </a:solidFill>
                <a:latin typeface="Courier New" pitchFamily="49" charset="0"/>
              </a:rPr>
              <a:t>  char unsigned *</a:t>
            </a:r>
            <a:r>
              <a:rPr lang="en-US" sz="1200" b="1" dirty="0" err="1">
                <a:solidFill>
                  <a:schemeClr val="bg1">
                    <a:lumMod val="10000"/>
                  </a:schemeClr>
                </a:solidFill>
                <a:latin typeface="Courier New" pitchFamily="49" charset="0"/>
              </a:rPr>
              <a:t>out_pixels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in_pixels</a:t>
            </a:r>
            <a:r>
              <a:rPr lang="en-US" sz="1200" b="1" dirty="0">
                <a:solidFill>
                  <a:schemeClr val="bg1">
                    <a:lumMod val="10000"/>
                  </a:schemeClr>
                </a:solidFill>
                <a:latin typeface="Courier New" pitchFamily="49" charset="0"/>
              </a:rPr>
              <a:t>;</a:t>
            </a:r>
          </a:p>
          <a:p>
            <a:pPr>
              <a:defRPr/>
            </a:pP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int</a:t>
            </a:r>
            <a:r>
              <a:rPr lang="en-US" sz="1200" b="1" dirty="0">
                <a:solidFill>
                  <a:schemeClr val="bg1">
                    <a:lumMod val="10000"/>
                  </a:schemeClr>
                </a:solidFill>
                <a:latin typeface="Courier New" pitchFamily="49" charset="0"/>
              </a:rPr>
              <a:t> col0, cols, </a:t>
            </a:r>
            <a:r>
              <a:rPr lang="en-US" sz="1200" b="1" dirty="0" err="1">
                <a:solidFill>
                  <a:schemeClr val="bg1">
                    <a:lumMod val="10000"/>
                  </a:schemeClr>
                </a:solidFill>
                <a:latin typeface="Courier New" pitchFamily="49" charset="0"/>
              </a:rPr>
              <a:t>nrows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ncols</a:t>
            </a:r>
            <a:r>
              <a:rPr lang="en-US" sz="1200" b="1" dirty="0">
                <a:solidFill>
                  <a:schemeClr val="bg1">
                    <a:lumMod val="10000"/>
                  </a:schemeClr>
                </a:solidFill>
                <a:latin typeface="Courier New" pitchFamily="49" charset="0"/>
              </a:rPr>
              <a:t>;</a:t>
            </a:r>
          </a:p>
          <a:p>
            <a:pPr>
              <a:defRPr/>
            </a:pPr>
            <a:endParaRPr lang="en-US" sz="1200" b="1" dirty="0">
              <a:solidFill>
                <a:schemeClr val="bg1">
                  <a:lumMod val="10000"/>
                </a:schemeClr>
              </a:solidFill>
              <a:latin typeface="Courier New" pitchFamily="49" charset="0"/>
            </a:endParaRPr>
          </a:p>
          <a:p>
            <a:pPr>
              <a:defRPr/>
            </a:pP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unpack_arg</a:t>
            </a:r>
            <a:r>
              <a:rPr lang="en-US" sz="1200" b="1" dirty="0">
                <a:solidFill>
                  <a:schemeClr val="bg1">
                    <a:lumMod val="10000"/>
                  </a:schemeClr>
                </a:solidFill>
                <a:latin typeface="Courier New" pitchFamily="49" charset="0"/>
              </a:rPr>
              <a:t>(</a:t>
            </a:r>
            <a:r>
              <a:rPr lang="en-US" sz="1200" b="1" dirty="0" err="1">
                <a:solidFill>
                  <a:schemeClr val="bg1">
                    <a:lumMod val="10000"/>
                  </a:schemeClr>
                </a:solidFill>
                <a:latin typeface="Courier New" pitchFamily="49" charset="0"/>
              </a:rPr>
              <a:t>arg</a:t>
            </a:r>
            <a:r>
              <a:rPr lang="en-US" sz="1200" b="1" dirty="0">
                <a:solidFill>
                  <a:schemeClr val="bg1">
                    <a:lumMod val="10000"/>
                  </a:schemeClr>
                </a:solidFill>
                <a:latin typeface="Courier New" pitchFamily="49" charset="0"/>
              </a:rPr>
              <a:t>, &amp;</a:t>
            </a:r>
            <a:r>
              <a:rPr lang="en-US" sz="1200" b="1" dirty="0" err="1">
                <a:solidFill>
                  <a:schemeClr val="bg1">
                    <a:lumMod val="10000"/>
                  </a:schemeClr>
                </a:solidFill>
                <a:latin typeface="Courier New" pitchFamily="49" charset="0"/>
              </a:rPr>
              <a:t>out_pixels</a:t>
            </a:r>
            <a:r>
              <a:rPr lang="en-US" sz="1200" b="1" dirty="0">
                <a:solidFill>
                  <a:schemeClr val="bg1">
                    <a:lumMod val="10000"/>
                  </a:schemeClr>
                </a:solidFill>
                <a:latin typeface="Courier New" pitchFamily="49" charset="0"/>
              </a:rPr>
              <a:t>, &amp;</a:t>
            </a:r>
            <a:r>
              <a:rPr lang="en-US" sz="1200" b="1" dirty="0" err="1">
                <a:solidFill>
                  <a:schemeClr val="bg1">
                    <a:lumMod val="10000"/>
                  </a:schemeClr>
                </a:solidFill>
                <a:latin typeface="Courier New" pitchFamily="49" charset="0"/>
              </a:rPr>
              <a:t>in_pixels</a:t>
            </a:r>
            <a:r>
              <a:rPr lang="en-US" sz="1200" b="1" dirty="0">
                <a:solidFill>
                  <a:schemeClr val="bg1">
                    <a:lumMod val="10000"/>
                  </a:schemeClr>
                </a:solidFill>
                <a:latin typeface="Courier New" pitchFamily="49" charset="0"/>
              </a:rPr>
              <a:t>, &amp;col0, &amp;cols, &amp;</a:t>
            </a:r>
            <a:r>
              <a:rPr lang="en-US" sz="1200" b="1" dirty="0" err="1">
                <a:solidFill>
                  <a:schemeClr val="bg1">
                    <a:lumMod val="10000"/>
                  </a:schemeClr>
                </a:solidFill>
                <a:latin typeface="Courier New" pitchFamily="49" charset="0"/>
              </a:rPr>
              <a:t>nrows</a:t>
            </a:r>
            <a:r>
              <a:rPr lang="en-US" sz="1200" b="1" dirty="0">
                <a:solidFill>
                  <a:schemeClr val="bg1">
                    <a:lumMod val="10000"/>
                  </a:schemeClr>
                </a:solidFill>
                <a:latin typeface="Courier New" pitchFamily="49" charset="0"/>
              </a:rPr>
              <a:t>, &amp; </a:t>
            </a:r>
            <a:r>
              <a:rPr lang="en-US" sz="1200" b="1" dirty="0" err="1">
                <a:solidFill>
                  <a:schemeClr val="bg1">
                    <a:lumMod val="10000"/>
                  </a:schemeClr>
                </a:solidFill>
                <a:latin typeface="Courier New" pitchFamily="49" charset="0"/>
              </a:rPr>
              <a:t>ncols</a:t>
            </a:r>
            <a:r>
              <a:rPr lang="en-US" sz="1200" b="1" dirty="0">
                <a:solidFill>
                  <a:schemeClr val="bg1">
                    <a:lumMod val="10000"/>
                  </a:schemeClr>
                </a:solidFill>
                <a:latin typeface="Courier New" pitchFamily="49" charset="0"/>
              </a:rPr>
              <a:t>);</a:t>
            </a:r>
          </a:p>
          <a:p>
            <a:pPr>
              <a:defRPr/>
            </a:pPr>
            <a:endParaRPr lang="en-US" sz="1200" b="1" dirty="0">
              <a:solidFill>
                <a:schemeClr val="bg1">
                  <a:lumMod val="10000"/>
                </a:schemeClr>
              </a:solidFill>
              <a:latin typeface="Courier New" pitchFamily="49" charset="0"/>
            </a:endParaRPr>
          </a:p>
          <a:p>
            <a:pPr>
              <a:defRPr/>
            </a:pPr>
            <a:r>
              <a:rPr lang="en-US" sz="1200" b="1" dirty="0">
                <a:solidFill>
                  <a:schemeClr val="bg1">
                    <a:lumMod val="10000"/>
                  </a:schemeClr>
                </a:solidFill>
                <a:latin typeface="Courier New" pitchFamily="49" charset="0"/>
              </a:rPr>
              <a:t>  correct(</a:t>
            </a:r>
            <a:r>
              <a:rPr lang="en-US" sz="1200" b="1" dirty="0" err="1">
                <a:solidFill>
                  <a:srgbClr val="FF0000"/>
                </a:solidFill>
                <a:latin typeface="Courier New" pitchFamily="49" charset="0"/>
              </a:rPr>
              <a:t>out_pixels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in_pixels</a:t>
            </a:r>
            <a:r>
              <a:rPr lang="en-US" sz="1200" b="1" dirty="0">
                <a:solidFill>
                  <a:schemeClr val="bg1">
                    <a:lumMod val="10000"/>
                  </a:schemeClr>
                </a:solidFill>
                <a:latin typeface="Courier New" pitchFamily="49" charset="0"/>
              </a:rPr>
              <a:t>, col0, cols, </a:t>
            </a:r>
            <a:r>
              <a:rPr lang="en-US" sz="1200" b="1" dirty="0" err="1">
                <a:solidFill>
                  <a:schemeClr val="bg1">
                    <a:lumMod val="10000"/>
                  </a:schemeClr>
                </a:solidFill>
                <a:latin typeface="Courier New" pitchFamily="49" charset="0"/>
              </a:rPr>
              <a:t>nrows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ncols</a:t>
            </a:r>
            <a:r>
              <a:rPr lang="en-US" sz="1200" b="1" dirty="0">
                <a:solidFill>
                  <a:schemeClr val="bg1">
                    <a:lumMod val="10000"/>
                  </a:schemeClr>
                </a:solidFill>
                <a:latin typeface="Courier New" pitchFamily="49" charset="0"/>
              </a:rPr>
              <a:t>);</a:t>
            </a:r>
          </a:p>
          <a:p>
            <a:pPr>
              <a:defRPr/>
            </a:pPr>
            <a:r>
              <a:rPr lang="en-US" sz="1200" b="1" dirty="0">
                <a:solidFill>
                  <a:schemeClr val="bg1">
                    <a:lumMod val="10000"/>
                  </a:schemeClr>
                </a:solidFill>
                <a:latin typeface="Courier New" pitchFamily="49" charset="0"/>
              </a:rPr>
              <a:t>  smooth(</a:t>
            </a:r>
            <a:r>
              <a:rPr lang="en-US" sz="1200" b="1" dirty="0" err="1">
                <a:solidFill>
                  <a:schemeClr val="bg1">
                    <a:lumMod val="10000"/>
                  </a:schemeClr>
                </a:solidFill>
                <a:latin typeface="Courier New" pitchFamily="49" charset="0"/>
              </a:rPr>
              <a:t>in_pixels</a:t>
            </a:r>
            <a:r>
              <a:rPr lang="en-US" sz="1200" b="1" dirty="0">
                <a:solidFill>
                  <a:schemeClr val="bg1">
                    <a:lumMod val="10000"/>
                  </a:schemeClr>
                </a:solidFill>
                <a:latin typeface="Courier New" pitchFamily="49" charset="0"/>
              </a:rPr>
              <a:t>, </a:t>
            </a:r>
            <a:r>
              <a:rPr lang="en-US" sz="1200" b="1" dirty="0" err="1">
                <a:solidFill>
                  <a:srgbClr val="FF0000"/>
                </a:solidFill>
                <a:latin typeface="Courier New" pitchFamily="49" charset="0"/>
              </a:rPr>
              <a:t>out_pixels</a:t>
            </a:r>
            <a:r>
              <a:rPr lang="en-US" sz="1200" b="1" dirty="0">
                <a:solidFill>
                  <a:schemeClr val="bg1">
                    <a:lumMod val="10000"/>
                  </a:schemeClr>
                </a:solidFill>
                <a:latin typeface="Courier New" pitchFamily="49" charset="0"/>
              </a:rPr>
              <a:t>, col0, cols, </a:t>
            </a:r>
            <a:r>
              <a:rPr lang="en-US" sz="1200" b="1" dirty="0" err="1">
                <a:solidFill>
                  <a:schemeClr val="bg1">
                    <a:lumMod val="10000"/>
                  </a:schemeClr>
                </a:solidFill>
                <a:latin typeface="Courier New" pitchFamily="49" charset="0"/>
              </a:rPr>
              <a:t>nrows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ncols</a:t>
            </a:r>
            <a:r>
              <a:rPr lang="en-US" sz="1200" b="1" dirty="0">
                <a:solidFill>
                  <a:schemeClr val="bg1">
                    <a:lumMod val="10000"/>
                  </a:schemeClr>
                </a:solidFill>
                <a:latin typeface="Courier New" pitchFamily="49" charset="0"/>
              </a:rPr>
              <a:t>);</a:t>
            </a:r>
          </a:p>
          <a:p>
            <a:pPr>
              <a:defRPr/>
            </a:pPr>
            <a:r>
              <a:rPr lang="en-US" sz="1200" b="1" dirty="0">
                <a:solidFill>
                  <a:schemeClr val="bg1">
                    <a:lumMod val="10000"/>
                  </a:schemeClr>
                </a:solidFill>
                <a:latin typeface="Courier New" pitchFamily="49" charset="0"/>
              </a:rPr>
              <a:t>  detect(</a:t>
            </a:r>
            <a:r>
              <a:rPr lang="en-US" sz="1200" b="1" dirty="0" err="1">
                <a:solidFill>
                  <a:srgbClr val="FF0000"/>
                </a:solidFill>
                <a:latin typeface="Courier New" pitchFamily="49" charset="0"/>
              </a:rPr>
              <a:t>out_pixels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in_pixels</a:t>
            </a:r>
            <a:r>
              <a:rPr lang="en-US" sz="1200" b="1" dirty="0">
                <a:solidFill>
                  <a:schemeClr val="bg1">
                    <a:lumMod val="10000"/>
                  </a:schemeClr>
                </a:solidFill>
                <a:latin typeface="Courier New" pitchFamily="49" charset="0"/>
              </a:rPr>
              <a:t>, col0, cols, </a:t>
            </a:r>
            <a:r>
              <a:rPr lang="en-US" sz="1200" b="1" dirty="0" err="1">
                <a:solidFill>
                  <a:schemeClr val="bg1">
                    <a:lumMod val="10000"/>
                  </a:schemeClr>
                </a:solidFill>
                <a:latin typeface="Courier New" pitchFamily="49" charset="0"/>
              </a:rPr>
              <a:t>nrows</a:t>
            </a:r>
            <a:r>
              <a:rPr lang="en-US" sz="1200" b="1" dirty="0">
                <a:solidFill>
                  <a:schemeClr val="bg1">
                    <a:lumMod val="10000"/>
                  </a:schemeClr>
                </a:solidFill>
                <a:latin typeface="Courier New" pitchFamily="49" charset="0"/>
              </a:rPr>
              <a:t>, </a:t>
            </a:r>
            <a:r>
              <a:rPr lang="en-US" sz="1200" b="1" dirty="0" err="1">
                <a:solidFill>
                  <a:schemeClr val="bg1">
                    <a:lumMod val="10000"/>
                  </a:schemeClr>
                </a:solidFill>
                <a:latin typeface="Courier New" pitchFamily="49" charset="0"/>
              </a:rPr>
              <a:t>ncols</a:t>
            </a:r>
            <a:r>
              <a:rPr lang="en-US" sz="1200" b="1" dirty="0">
                <a:solidFill>
                  <a:schemeClr val="bg1">
                    <a:lumMod val="10000"/>
                  </a:schemeClr>
                </a:solidFill>
                <a:latin typeface="Courier New" pitchFamily="49" charset="0"/>
              </a:rPr>
              <a:t>);</a:t>
            </a:r>
          </a:p>
          <a:p>
            <a:pPr>
              <a:defRPr/>
            </a:pPr>
            <a:endParaRPr lang="en-US" sz="1200" b="1" dirty="0">
              <a:solidFill>
                <a:schemeClr val="bg1">
                  <a:lumMod val="10000"/>
                </a:schemeClr>
              </a:solidFill>
              <a:latin typeface="Courier New" pitchFamily="49" charset="0"/>
            </a:endParaRPr>
          </a:p>
          <a:p>
            <a:pPr>
              <a:defRPr/>
            </a:pPr>
            <a:r>
              <a:rPr lang="en-US" sz="1200" b="1" dirty="0">
                <a:solidFill>
                  <a:schemeClr val="bg1">
                    <a:lumMod val="10000"/>
                  </a:schemeClr>
                </a:solidFill>
                <a:latin typeface="Courier New" pitchFamily="49" charset="0"/>
              </a:rPr>
              <a:t>  return NULL;</a:t>
            </a:r>
          </a:p>
          <a:p>
            <a:pPr>
              <a:defRPr/>
            </a:pPr>
            <a:r>
              <a:rPr lang="en-US" sz="1200" b="1" dirty="0">
                <a:solidFill>
                  <a:schemeClr val="bg1">
                    <a:lumMod val="10000"/>
                  </a:schemeClr>
                </a:solidFill>
                <a:latin typeface="Courier New" pitchFamily="49" charset="0"/>
              </a:rPr>
              <a:t>}</a:t>
            </a:r>
          </a:p>
        </p:txBody>
      </p:sp>
      <p:pic>
        <p:nvPicPr>
          <p:cNvPr id="55301" name="Picture 1"/>
          <p:cNvPicPr>
            <a:picLocks noChangeAspect="1" noChangeArrowheads="1"/>
          </p:cNvPicPr>
          <p:nvPr/>
        </p:nvPicPr>
        <p:blipFill>
          <a:blip r:embed="rId3" cstate="print"/>
          <a:srcRect/>
          <a:stretch>
            <a:fillRect/>
          </a:stretch>
        </p:blipFill>
        <p:spPr bwMode="auto">
          <a:xfrm>
            <a:off x="747713" y="1958975"/>
            <a:ext cx="7645400" cy="1033463"/>
          </a:xfrm>
          <a:prstGeom prst="rect">
            <a:avLst/>
          </a:prstGeom>
          <a:noFill/>
          <a:ln w="9525">
            <a:noFill/>
            <a:miter lim="800000"/>
            <a:headEnd/>
            <a:tailEnd/>
          </a:ln>
        </p:spPr>
      </p:pic>
    </p:spTree>
    <p:extLst>
      <p:ext uri="{BB962C8B-B14F-4D97-AF65-F5344CB8AC3E}">
        <p14:creationId xmlns:p14="http://schemas.microsoft.com/office/powerpoint/2010/main" xmlns="" val="949848010"/>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dirty="0" smtClean="0"/>
              <a:t>Data Parallel - First Try</a:t>
            </a:r>
          </a:p>
        </p:txBody>
      </p:sp>
      <p:sp>
        <p:nvSpPr>
          <p:cNvPr id="56323" name="Rectangle 3"/>
          <p:cNvSpPr>
            <a:spLocks noGrp="1" noChangeArrowheads="1"/>
          </p:cNvSpPr>
          <p:nvPr>
            <p:ph type="body" sz="quarter" idx="10"/>
          </p:nvPr>
        </p:nvSpPr>
        <p:spPr>
          <a:xfrm>
            <a:off x="533399" y="817754"/>
            <a:ext cx="8277225" cy="1309873"/>
          </a:xfrm>
        </p:spPr>
        <p:txBody>
          <a:bodyPr>
            <a:noAutofit/>
          </a:bodyPr>
          <a:lstStyle/>
          <a:p>
            <a:pPr>
              <a:spcBef>
                <a:spcPts val="600"/>
              </a:spcBef>
              <a:spcAft>
                <a:spcPts val="0"/>
              </a:spcAft>
            </a:pPr>
            <a:r>
              <a:rPr lang="en-US" sz="1600" dirty="0" smtClean="0"/>
              <a:t>Strategy</a:t>
            </a:r>
          </a:p>
          <a:p>
            <a:pPr lvl="1">
              <a:spcBef>
                <a:spcPts val="600"/>
              </a:spcBef>
              <a:spcAft>
                <a:spcPts val="0"/>
              </a:spcAft>
            </a:pPr>
            <a:r>
              <a:rPr lang="en-US" sz="1600" dirty="0" smtClean="0"/>
              <a:t>Partition into </a:t>
            </a:r>
            <a:r>
              <a:rPr lang="en-US" sz="1600" i="1" dirty="0" smtClean="0"/>
              <a:t>N</a:t>
            </a:r>
            <a:r>
              <a:rPr lang="en-US" sz="1600" dirty="0" smtClean="0"/>
              <a:t> threads, 1 per core</a:t>
            </a:r>
          </a:p>
          <a:p>
            <a:pPr lvl="1">
              <a:spcBef>
                <a:spcPts val="600"/>
              </a:spcBef>
              <a:spcAft>
                <a:spcPts val="0"/>
              </a:spcAft>
            </a:pPr>
            <a:r>
              <a:rPr lang="en-US" sz="1600" dirty="0" smtClean="0"/>
              <a:t>Each thread handles </a:t>
            </a:r>
            <a:r>
              <a:rPr lang="en-US" sz="1600" i="1" dirty="0" smtClean="0"/>
              <a:t>width/N</a:t>
            </a:r>
            <a:r>
              <a:rPr lang="en-US" sz="1600" dirty="0" smtClean="0"/>
              <a:t> columns</a:t>
            </a:r>
          </a:p>
          <a:p>
            <a:pPr lvl="1">
              <a:spcBef>
                <a:spcPts val="600"/>
              </a:spcBef>
              <a:spcAft>
                <a:spcPts val="0"/>
              </a:spcAft>
            </a:pPr>
            <a:r>
              <a:rPr lang="en-US" sz="1600" dirty="0" smtClean="0"/>
              <a:t>Regions are interleaved</a:t>
            </a:r>
          </a:p>
        </p:txBody>
      </p:sp>
      <p:sp>
        <p:nvSpPr>
          <p:cNvPr id="227332" name="Rectangle 4"/>
          <p:cNvSpPr>
            <a:spLocks noChangeArrowheads="1"/>
          </p:cNvSpPr>
          <p:nvPr/>
        </p:nvSpPr>
        <p:spPr bwMode="auto">
          <a:xfrm>
            <a:off x="1641475" y="3314328"/>
            <a:ext cx="6472238" cy="3138488"/>
          </a:xfrm>
          <a:prstGeom prst="rect">
            <a:avLst/>
          </a:prstGeom>
          <a:solidFill>
            <a:schemeClr val="folHlink">
              <a:alpha val="5000"/>
            </a:schemeClr>
          </a:solidFill>
          <a:ln w="9525">
            <a:noFill/>
            <a:miter lim="800000"/>
            <a:headEnd/>
            <a:tailEnd/>
          </a:ln>
          <a:effectLst/>
        </p:spPr>
        <p:txBody>
          <a:bodyPr wrap="none" anchor="ctr">
            <a:spAutoFit/>
          </a:bodyPr>
          <a:lstStyle/>
          <a:p>
            <a:pPr>
              <a:defRPr/>
            </a:pPr>
            <a:r>
              <a:rPr lang="en-US" sz="1100" b="1" dirty="0">
                <a:solidFill>
                  <a:schemeClr val="bg1">
                    <a:lumMod val="10000"/>
                  </a:schemeClr>
                </a:solidFill>
                <a:latin typeface="Courier New" pitchFamily="49" charset="0"/>
              </a:rPr>
              <a:t>void *</a:t>
            </a:r>
            <a:r>
              <a:rPr lang="en-US" sz="1100" b="1" dirty="0" err="1">
                <a:solidFill>
                  <a:schemeClr val="bg1">
                    <a:lumMod val="10000"/>
                  </a:schemeClr>
                </a:solidFill>
                <a:latin typeface="Courier New" pitchFamily="49" charset="0"/>
              </a:rPr>
              <a:t>edge_detect</a:t>
            </a:r>
            <a:r>
              <a:rPr lang="en-US" sz="1100" b="1" dirty="0">
                <a:solidFill>
                  <a:schemeClr val="bg1">
                    <a:lumMod val="10000"/>
                  </a:schemeClr>
                </a:solidFill>
                <a:latin typeface="Courier New" pitchFamily="49" charset="0"/>
              </a:rPr>
              <a:t>(char unsigned *</a:t>
            </a:r>
            <a:r>
              <a:rPr lang="en-US" sz="1100" b="1" dirty="0" err="1">
                <a:solidFill>
                  <a:schemeClr val="bg1">
                    <a:lumMod val="10000"/>
                  </a:schemeClr>
                </a:solidFill>
                <a:latin typeface="Courier New" pitchFamily="49" charset="0"/>
              </a:rPr>
              <a:t>out_pixels</a:t>
            </a:r>
            <a:r>
              <a:rPr lang="en-US" sz="1100" b="1" dirty="0">
                <a:solidFill>
                  <a:schemeClr val="bg1">
                    <a:lumMod val="10000"/>
                  </a:schemeClr>
                </a:solidFill>
                <a:latin typeface="Courier New" pitchFamily="49" charset="0"/>
              </a:rPr>
              <a:t>, char unsigned *</a:t>
            </a:r>
            <a:r>
              <a:rPr lang="en-US" sz="1100" b="1" dirty="0" err="1">
                <a:solidFill>
                  <a:schemeClr val="bg1">
                    <a:lumMod val="10000"/>
                  </a:schemeClr>
                </a:solidFill>
                <a:latin typeface="Courier New" pitchFamily="49" charset="0"/>
              </a:rPr>
              <a:t>in_pixels</a:t>
            </a:r>
            <a:r>
              <a:rPr lang="en-US" sz="1100" b="1" dirty="0">
                <a:solidFill>
                  <a:schemeClr val="bg1">
                    <a:lumMod val="10000"/>
                  </a:schemeClr>
                </a:solidFill>
                <a:latin typeface="Courier New" pitchFamily="49" charset="0"/>
              </a:rPr>
              <a:t>,</a:t>
            </a:r>
          </a:p>
          <a:p>
            <a:pPr>
              <a:defRPr/>
            </a:pP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int</a:t>
            </a: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nrows</a:t>
            </a: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int</a:t>
            </a: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ncols</a:t>
            </a:r>
            <a:r>
              <a:rPr lang="en-US" sz="1100" b="1" dirty="0">
                <a:solidFill>
                  <a:schemeClr val="bg1">
                    <a:lumMod val="10000"/>
                  </a:schemeClr>
                </a:solidFill>
                <a:latin typeface="Courier New" pitchFamily="49" charset="0"/>
              </a:rPr>
              <a:t>) {</a:t>
            </a:r>
          </a:p>
          <a:p>
            <a:pPr>
              <a:defRPr/>
            </a:pP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ed_arg_t</a:t>
            </a: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arg</a:t>
            </a:r>
            <a:r>
              <a:rPr lang="en-US" sz="1100" b="1" dirty="0">
                <a:solidFill>
                  <a:schemeClr val="bg1">
                    <a:lumMod val="10000"/>
                  </a:schemeClr>
                </a:solidFill>
                <a:latin typeface="Courier New" pitchFamily="49" charset="0"/>
              </a:rPr>
              <a:t>[NUM_THREADS];</a:t>
            </a:r>
          </a:p>
          <a:p>
            <a:pPr>
              <a:defRPr/>
            </a:pP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pthread_t</a:t>
            </a:r>
            <a:r>
              <a:rPr lang="en-US" sz="1100" b="1" dirty="0">
                <a:solidFill>
                  <a:schemeClr val="bg1">
                    <a:lumMod val="10000"/>
                  </a:schemeClr>
                </a:solidFill>
                <a:latin typeface="Courier New" pitchFamily="49" charset="0"/>
              </a:rPr>
              <a:t> thread[NUM_THREADS];</a:t>
            </a:r>
          </a:p>
          <a:p>
            <a:pPr>
              <a:defRPr/>
            </a:pP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int</a:t>
            </a:r>
            <a:r>
              <a:rPr lang="en-US" sz="1100" b="1" dirty="0">
                <a:solidFill>
                  <a:schemeClr val="bg1">
                    <a:lumMod val="10000"/>
                  </a:schemeClr>
                </a:solidFill>
                <a:latin typeface="Courier New" pitchFamily="49" charset="0"/>
              </a:rPr>
              <a:t> status, </a:t>
            </a:r>
            <a:r>
              <a:rPr lang="en-US" sz="1100" b="1" dirty="0" err="1">
                <a:solidFill>
                  <a:schemeClr val="bg1">
                    <a:lumMod val="10000"/>
                  </a:schemeClr>
                </a:solidFill>
                <a:latin typeface="Courier New" pitchFamily="49" charset="0"/>
              </a:rPr>
              <a:t>nslices</a:t>
            </a:r>
            <a:r>
              <a:rPr lang="en-US" sz="1100" b="1" dirty="0">
                <a:solidFill>
                  <a:schemeClr val="bg1">
                    <a:lumMod val="10000"/>
                  </a:schemeClr>
                </a:solidFill>
                <a:latin typeface="Courier New" pitchFamily="49" charset="0"/>
              </a:rPr>
              <a:t>, col0, </a:t>
            </a:r>
            <a:r>
              <a:rPr lang="en-US" sz="1100" b="1" dirty="0" err="1">
                <a:solidFill>
                  <a:schemeClr val="bg1">
                    <a:lumMod val="10000"/>
                  </a:schemeClr>
                </a:solidFill>
                <a:latin typeface="Courier New" pitchFamily="49" charset="0"/>
              </a:rPr>
              <a:t>i</a:t>
            </a:r>
            <a:r>
              <a:rPr lang="en-US" sz="1100" b="1" dirty="0">
                <a:solidFill>
                  <a:schemeClr val="bg1">
                    <a:lumMod val="10000"/>
                  </a:schemeClr>
                </a:solidFill>
                <a:latin typeface="Courier New" pitchFamily="49" charset="0"/>
              </a:rPr>
              <a:t>;</a:t>
            </a:r>
          </a:p>
          <a:p>
            <a:pPr>
              <a:defRPr/>
            </a:pPr>
            <a:endParaRPr lang="en-US" sz="1100" b="1" dirty="0">
              <a:solidFill>
                <a:schemeClr val="bg1">
                  <a:lumMod val="10000"/>
                </a:schemeClr>
              </a:solidFill>
              <a:latin typeface="Courier New" pitchFamily="49" charset="0"/>
            </a:endParaRPr>
          </a:p>
          <a:p>
            <a:pPr>
              <a:defRPr/>
            </a:pP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nslices</a:t>
            </a:r>
            <a:r>
              <a:rPr lang="en-US" sz="1100" b="1" dirty="0">
                <a:solidFill>
                  <a:schemeClr val="bg1">
                    <a:lumMod val="10000"/>
                  </a:schemeClr>
                </a:solidFill>
                <a:latin typeface="Courier New" pitchFamily="49" charset="0"/>
              </a:rPr>
              <a:t> = NUM_THREADS;</a:t>
            </a:r>
          </a:p>
          <a:p>
            <a:pPr>
              <a:defRPr/>
            </a:pPr>
            <a:r>
              <a:rPr lang="en-US" sz="1100" b="1" dirty="0">
                <a:solidFill>
                  <a:schemeClr val="bg1">
                    <a:lumMod val="10000"/>
                  </a:schemeClr>
                </a:solidFill>
                <a:latin typeface="Courier New" pitchFamily="49" charset="0"/>
              </a:rPr>
              <a:t>  for (</a:t>
            </a:r>
            <a:r>
              <a:rPr lang="en-US" sz="1100" b="1" dirty="0" err="1">
                <a:solidFill>
                  <a:schemeClr val="bg1">
                    <a:lumMod val="10000"/>
                  </a:schemeClr>
                </a:solidFill>
                <a:latin typeface="Courier New" pitchFamily="49" charset="0"/>
              </a:rPr>
              <a:t>i</a:t>
            </a:r>
            <a:r>
              <a:rPr lang="en-US" sz="1100" b="1" dirty="0">
                <a:solidFill>
                  <a:schemeClr val="bg1">
                    <a:lumMod val="10000"/>
                  </a:schemeClr>
                </a:solidFill>
                <a:latin typeface="Courier New" pitchFamily="49" charset="0"/>
              </a:rPr>
              <a:t> = 0; </a:t>
            </a:r>
            <a:r>
              <a:rPr lang="en-US" sz="1100" b="1" dirty="0" err="1">
                <a:solidFill>
                  <a:schemeClr val="bg1">
                    <a:lumMod val="10000"/>
                  </a:schemeClr>
                </a:solidFill>
                <a:latin typeface="Courier New" pitchFamily="49" charset="0"/>
              </a:rPr>
              <a:t>i</a:t>
            </a:r>
            <a:r>
              <a:rPr lang="en-US" sz="1100" b="1" dirty="0">
                <a:solidFill>
                  <a:schemeClr val="bg1">
                    <a:lumMod val="10000"/>
                  </a:schemeClr>
                </a:solidFill>
                <a:latin typeface="Courier New" pitchFamily="49" charset="0"/>
              </a:rPr>
              <a:t> &lt; </a:t>
            </a:r>
            <a:r>
              <a:rPr lang="en-US" sz="1100" b="1" dirty="0" err="1">
                <a:solidFill>
                  <a:schemeClr val="bg1">
                    <a:lumMod val="10000"/>
                  </a:schemeClr>
                </a:solidFill>
                <a:latin typeface="Courier New" pitchFamily="49" charset="0"/>
              </a:rPr>
              <a:t>nslices</a:t>
            </a: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i</a:t>
            </a:r>
            <a:r>
              <a:rPr lang="en-US" sz="1100" b="1" dirty="0">
                <a:solidFill>
                  <a:schemeClr val="bg1">
                    <a:lumMod val="10000"/>
                  </a:schemeClr>
                </a:solidFill>
                <a:latin typeface="Courier New" pitchFamily="49" charset="0"/>
              </a:rPr>
              <a:t>) {</a:t>
            </a:r>
          </a:p>
          <a:p>
            <a:pPr>
              <a:defRPr/>
            </a:pPr>
            <a:r>
              <a:rPr lang="en-US" sz="1100" b="1" dirty="0">
                <a:solidFill>
                  <a:schemeClr val="bg1">
                    <a:lumMod val="10000"/>
                  </a:schemeClr>
                </a:solidFill>
                <a:latin typeface="Courier New" pitchFamily="49" charset="0"/>
              </a:rPr>
              <a:t>    col0 = </a:t>
            </a:r>
            <a:r>
              <a:rPr lang="en-US" sz="1100" b="1" dirty="0" err="1">
                <a:solidFill>
                  <a:schemeClr val="bg1">
                    <a:lumMod val="10000"/>
                  </a:schemeClr>
                </a:solidFill>
                <a:latin typeface="Courier New" pitchFamily="49" charset="0"/>
              </a:rPr>
              <a:t>i</a:t>
            </a:r>
            <a:r>
              <a:rPr lang="en-US" sz="1100" b="1" dirty="0">
                <a:solidFill>
                  <a:schemeClr val="bg1">
                    <a:lumMod val="10000"/>
                  </a:schemeClr>
                </a:solidFill>
                <a:latin typeface="Courier New" pitchFamily="49" charset="0"/>
              </a:rPr>
              <a:t>;</a:t>
            </a:r>
          </a:p>
          <a:p>
            <a:pPr>
              <a:defRPr/>
            </a:pP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pack_arg</a:t>
            </a:r>
            <a:r>
              <a:rPr lang="en-US" sz="1100" b="1" dirty="0">
                <a:solidFill>
                  <a:schemeClr val="bg1">
                    <a:lumMod val="10000"/>
                  </a:schemeClr>
                </a:solidFill>
                <a:latin typeface="Courier New" pitchFamily="49" charset="0"/>
              </a:rPr>
              <a:t>(&amp;</a:t>
            </a:r>
            <a:r>
              <a:rPr lang="en-US" sz="1100" b="1" dirty="0" err="1">
                <a:solidFill>
                  <a:schemeClr val="bg1">
                    <a:lumMod val="10000"/>
                  </a:schemeClr>
                </a:solidFill>
                <a:latin typeface="Courier New" pitchFamily="49" charset="0"/>
              </a:rPr>
              <a:t>arg</a:t>
            </a:r>
            <a:r>
              <a:rPr lang="en-US" sz="1100" b="1" dirty="0">
                <a:solidFill>
                  <a:schemeClr val="bg1">
                    <a:lumMod val="10000"/>
                  </a:schemeClr>
                </a:solidFill>
                <a:latin typeface="Courier New" pitchFamily="49" charset="0"/>
              </a:rPr>
              <a:t>[</a:t>
            </a:r>
            <a:r>
              <a:rPr lang="en-US" sz="1100" b="1" dirty="0" err="1">
                <a:solidFill>
                  <a:schemeClr val="bg1">
                    <a:lumMod val="10000"/>
                  </a:schemeClr>
                </a:solidFill>
                <a:latin typeface="Courier New" pitchFamily="49" charset="0"/>
              </a:rPr>
              <a:t>i</a:t>
            </a: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out_pixels</a:t>
            </a: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in_pixels</a:t>
            </a:r>
            <a:r>
              <a:rPr lang="en-US" sz="1100" b="1" dirty="0">
                <a:solidFill>
                  <a:schemeClr val="bg1">
                    <a:lumMod val="10000"/>
                  </a:schemeClr>
                </a:solidFill>
                <a:latin typeface="Courier New" pitchFamily="49" charset="0"/>
              </a:rPr>
              <a:t>, col0, </a:t>
            </a:r>
            <a:r>
              <a:rPr lang="en-US" sz="1100" b="1" dirty="0" err="1">
                <a:solidFill>
                  <a:schemeClr val="bg1">
                    <a:lumMod val="10000"/>
                  </a:schemeClr>
                </a:solidFill>
                <a:latin typeface="Courier New" pitchFamily="49" charset="0"/>
              </a:rPr>
              <a:t>nslices</a:t>
            </a: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nrows</a:t>
            </a: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ncols</a:t>
            </a:r>
            <a:r>
              <a:rPr lang="en-US" sz="1100" b="1" dirty="0">
                <a:solidFill>
                  <a:schemeClr val="bg1">
                    <a:lumMod val="10000"/>
                  </a:schemeClr>
                </a:solidFill>
                <a:latin typeface="Courier New" pitchFamily="49" charset="0"/>
              </a:rPr>
              <a:t>);</a:t>
            </a:r>
          </a:p>
          <a:p>
            <a:pPr>
              <a:defRPr/>
            </a:pPr>
            <a:r>
              <a:rPr lang="en-US" sz="1100" b="1" dirty="0">
                <a:latin typeface="Courier New" pitchFamily="49" charset="0"/>
              </a:rPr>
              <a:t>    </a:t>
            </a:r>
            <a:r>
              <a:rPr lang="en-US" sz="1100" b="1" dirty="0" err="1">
                <a:solidFill>
                  <a:srgbClr val="FF0000"/>
                </a:solidFill>
                <a:latin typeface="Courier New" pitchFamily="49" charset="0"/>
              </a:rPr>
              <a:t>pthread_create</a:t>
            </a:r>
            <a:r>
              <a:rPr lang="en-US" sz="1100" b="1" dirty="0">
                <a:solidFill>
                  <a:srgbClr val="FF0000"/>
                </a:solidFill>
                <a:latin typeface="Courier New" pitchFamily="49" charset="0"/>
              </a:rPr>
              <a:t>(&amp;thread[</a:t>
            </a:r>
            <a:r>
              <a:rPr lang="en-US" sz="1100" b="1" dirty="0" err="1">
                <a:solidFill>
                  <a:srgbClr val="FF0000"/>
                </a:solidFill>
                <a:latin typeface="Courier New" pitchFamily="49" charset="0"/>
              </a:rPr>
              <a:t>i</a:t>
            </a:r>
            <a:r>
              <a:rPr lang="en-US" sz="1100" b="1" dirty="0">
                <a:solidFill>
                  <a:srgbClr val="FF0000"/>
                </a:solidFill>
                <a:latin typeface="Courier New" pitchFamily="49" charset="0"/>
              </a:rPr>
              <a:t>], NULL, </a:t>
            </a:r>
            <a:r>
              <a:rPr lang="en-US" sz="1100" b="1" dirty="0" err="1">
                <a:solidFill>
                  <a:srgbClr val="FF0000"/>
                </a:solidFill>
                <a:latin typeface="Courier New" pitchFamily="49" charset="0"/>
              </a:rPr>
              <a:t>edge_detect_thread</a:t>
            </a:r>
            <a:r>
              <a:rPr lang="en-US" sz="1100" b="1" dirty="0">
                <a:solidFill>
                  <a:srgbClr val="FF0000"/>
                </a:solidFill>
                <a:latin typeface="Courier New" pitchFamily="49" charset="0"/>
              </a:rPr>
              <a:t>, &amp;</a:t>
            </a:r>
            <a:r>
              <a:rPr lang="en-US" sz="1100" b="1" dirty="0" err="1">
                <a:solidFill>
                  <a:srgbClr val="FF0000"/>
                </a:solidFill>
                <a:latin typeface="Courier New" pitchFamily="49" charset="0"/>
              </a:rPr>
              <a:t>arg</a:t>
            </a:r>
            <a:r>
              <a:rPr lang="en-US" sz="1100" b="1" dirty="0">
                <a:solidFill>
                  <a:srgbClr val="FF0000"/>
                </a:solidFill>
                <a:latin typeface="Courier New" pitchFamily="49" charset="0"/>
              </a:rPr>
              <a:t>[</a:t>
            </a:r>
            <a:r>
              <a:rPr lang="en-US" sz="1100" b="1" dirty="0" err="1">
                <a:solidFill>
                  <a:srgbClr val="FF0000"/>
                </a:solidFill>
                <a:latin typeface="Courier New" pitchFamily="49" charset="0"/>
              </a:rPr>
              <a:t>i</a:t>
            </a:r>
            <a:r>
              <a:rPr lang="en-US" sz="1100" b="1" dirty="0">
                <a:solidFill>
                  <a:srgbClr val="FF0000"/>
                </a:solidFill>
                <a:latin typeface="Courier New" pitchFamily="49" charset="0"/>
              </a:rPr>
              <a:t>]);</a:t>
            </a:r>
          </a:p>
          <a:p>
            <a:pPr>
              <a:defRPr/>
            </a:pPr>
            <a:r>
              <a:rPr lang="en-US" sz="1100" b="1" dirty="0">
                <a:solidFill>
                  <a:schemeClr val="bg1">
                    <a:lumMod val="10000"/>
                  </a:schemeClr>
                </a:solidFill>
                <a:latin typeface="Courier New" pitchFamily="49" charset="0"/>
              </a:rPr>
              <a:t>  }</a:t>
            </a:r>
          </a:p>
          <a:p>
            <a:pPr>
              <a:defRPr/>
            </a:pPr>
            <a:endParaRPr lang="en-US" sz="1100" b="1" dirty="0">
              <a:solidFill>
                <a:schemeClr val="bg1">
                  <a:lumMod val="10000"/>
                </a:schemeClr>
              </a:solidFill>
              <a:latin typeface="Courier New" pitchFamily="49" charset="0"/>
            </a:endParaRPr>
          </a:p>
          <a:p>
            <a:pPr>
              <a:defRPr/>
            </a:pPr>
            <a:r>
              <a:rPr lang="en-US" sz="1100" b="1" dirty="0">
                <a:solidFill>
                  <a:schemeClr val="bg1">
                    <a:lumMod val="10000"/>
                  </a:schemeClr>
                </a:solidFill>
                <a:latin typeface="Courier New" pitchFamily="49" charset="0"/>
              </a:rPr>
              <a:t>  for (</a:t>
            </a:r>
            <a:r>
              <a:rPr lang="en-US" sz="1100" b="1" dirty="0" err="1">
                <a:solidFill>
                  <a:schemeClr val="bg1">
                    <a:lumMod val="10000"/>
                  </a:schemeClr>
                </a:solidFill>
                <a:latin typeface="Courier New" pitchFamily="49" charset="0"/>
              </a:rPr>
              <a:t>i</a:t>
            </a:r>
            <a:r>
              <a:rPr lang="en-US" sz="1100" b="1" dirty="0">
                <a:solidFill>
                  <a:schemeClr val="bg1">
                    <a:lumMod val="10000"/>
                  </a:schemeClr>
                </a:solidFill>
                <a:latin typeface="Courier New" pitchFamily="49" charset="0"/>
              </a:rPr>
              <a:t> = 0; </a:t>
            </a:r>
            <a:r>
              <a:rPr lang="en-US" sz="1100" b="1" dirty="0" err="1">
                <a:solidFill>
                  <a:schemeClr val="bg1">
                    <a:lumMod val="10000"/>
                  </a:schemeClr>
                </a:solidFill>
                <a:latin typeface="Courier New" pitchFamily="49" charset="0"/>
              </a:rPr>
              <a:t>i</a:t>
            </a:r>
            <a:r>
              <a:rPr lang="en-US" sz="1100" b="1" dirty="0">
                <a:solidFill>
                  <a:schemeClr val="bg1">
                    <a:lumMod val="10000"/>
                  </a:schemeClr>
                </a:solidFill>
                <a:latin typeface="Courier New" pitchFamily="49" charset="0"/>
              </a:rPr>
              <a:t> &lt; </a:t>
            </a:r>
            <a:r>
              <a:rPr lang="en-US" sz="1100" b="1" dirty="0" err="1">
                <a:solidFill>
                  <a:schemeClr val="bg1">
                    <a:lumMod val="10000"/>
                  </a:schemeClr>
                </a:solidFill>
                <a:latin typeface="Courier New" pitchFamily="49" charset="0"/>
              </a:rPr>
              <a:t>nslices</a:t>
            </a:r>
            <a:r>
              <a:rPr lang="en-US" sz="1100" b="1" dirty="0">
                <a:solidFill>
                  <a:schemeClr val="bg1">
                    <a:lumMod val="10000"/>
                  </a:schemeClr>
                </a:solidFill>
                <a:latin typeface="Courier New" pitchFamily="49" charset="0"/>
              </a:rPr>
              <a:t>; ++</a:t>
            </a:r>
            <a:r>
              <a:rPr lang="en-US" sz="1100" b="1" dirty="0" err="1">
                <a:solidFill>
                  <a:schemeClr val="bg1">
                    <a:lumMod val="10000"/>
                  </a:schemeClr>
                </a:solidFill>
                <a:latin typeface="Courier New" pitchFamily="49" charset="0"/>
              </a:rPr>
              <a:t>i</a:t>
            </a:r>
            <a:r>
              <a:rPr lang="en-US" sz="1100" b="1" dirty="0">
                <a:solidFill>
                  <a:schemeClr val="bg1">
                    <a:lumMod val="10000"/>
                  </a:schemeClr>
                </a:solidFill>
                <a:latin typeface="Courier New" pitchFamily="49" charset="0"/>
              </a:rPr>
              <a:t>) {</a:t>
            </a:r>
          </a:p>
          <a:p>
            <a:pPr>
              <a:defRPr/>
            </a:pPr>
            <a:r>
              <a:rPr lang="en-US" sz="1100" b="1" dirty="0">
                <a:latin typeface="Courier New" pitchFamily="49" charset="0"/>
              </a:rPr>
              <a:t>    </a:t>
            </a:r>
            <a:r>
              <a:rPr lang="en-US" sz="1100" b="1" dirty="0" err="1">
                <a:solidFill>
                  <a:srgbClr val="FF0000"/>
                </a:solidFill>
                <a:latin typeface="Courier New" pitchFamily="49" charset="0"/>
              </a:rPr>
              <a:t>pthread_join</a:t>
            </a:r>
            <a:r>
              <a:rPr lang="en-US" sz="1100" b="1" dirty="0">
                <a:solidFill>
                  <a:srgbClr val="FF0000"/>
                </a:solidFill>
                <a:latin typeface="Courier New" pitchFamily="49" charset="0"/>
              </a:rPr>
              <a:t>(thread[</a:t>
            </a:r>
            <a:r>
              <a:rPr lang="en-US" sz="1100" b="1" dirty="0" err="1">
                <a:solidFill>
                  <a:srgbClr val="FF0000"/>
                </a:solidFill>
                <a:latin typeface="Courier New" pitchFamily="49" charset="0"/>
              </a:rPr>
              <a:t>i</a:t>
            </a:r>
            <a:r>
              <a:rPr lang="en-US" sz="1100" b="1" dirty="0">
                <a:solidFill>
                  <a:srgbClr val="FF0000"/>
                </a:solidFill>
                <a:latin typeface="Courier New" pitchFamily="49" charset="0"/>
              </a:rPr>
              <a:t>], (void *)&amp;status);</a:t>
            </a:r>
          </a:p>
          <a:p>
            <a:pPr>
              <a:defRPr/>
            </a:pPr>
            <a:r>
              <a:rPr lang="en-US" sz="1100" b="1" dirty="0">
                <a:solidFill>
                  <a:schemeClr val="bg1">
                    <a:lumMod val="10000"/>
                  </a:schemeClr>
                </a:solidFill>
                <a:latin typeface="Courier New" pitchFamily="49" charset="0"/>
              </a:rPr>
              <a:t>  }</a:t>
            </a:r>
          </a:p>
          <a:p>
            <a:pPr>
              <a:defRPr/>
            </a:pPr>
            <a:r>
              <a:rPr lang="en-US" sz="1100" b="1" dirty="0">
                <a:solidFill>
                  <a:schemeClr val="bg1">
                    <a:lumMod val="10000"/>
                  </a:schemeClr>
                </a:solidFill>
                <a:latin typeface="Courier New" pitchFamily="49" charset="0"/>
              </a:rPr>
              <a:t>  return NULL;</a:t>
            </a:r>
          </a:p>
          <a:p>
            <a:pPr>
              <a:defRPr/>
            </a:pPr>
            <a:r>
              <a:rPr lang="en-US" sz="1100" b="1" dirty="0">
                <a:solidFill>
                  <a:schemeClr val="bg1">
                    <a:lumMod val="10000"/>
                  </a:schemeClr>
                </a:solidFill>
                <a:latin typeface="Courier New" pitchFamily="49" charset="0"/>
              </a:rPr>
              <a:t>}</a:t>
            </a:r>
          </a:p>
        </p:txBody>
      </p:sp>
      <p:pic>
        <p:nvPicPr>
          <p:cNvPr id="56325" name="Picture 5"/>
          <p:cNvPicPr>
            <a:picLocks noChangeAspect="1" noChangeArrowheads="1"/>
          </p:cNvPicPr>
          <p:nvPr/>
        </p:nvPicPr>
        <p:blipFill>
          <a:blip r:embed="rId3" cstate="print"/>
          <a:srcRect/>
          <a:stretch>
            <a:fillRect/>
          </a:stretch>
        </p:blipFill>
        <p:spPr bwMode="auto">
          <a:xfrm>
            <a:off x="6603044" y="564212"/>
            <a:ext cx="1803400" cy="1395413"/>
          </a:xfrm>
          <a:prstGeom prst="rect">
            <a:avLst/>
          </a:prstGeom>
          <a:noFill/>
          <a:ln w="38100" algn="ctr">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1892619" y="2191425"/>
            <a:ext cx="5798399" cy="1039417"/>
          </a:xfrm>
          <a:prstGeom prst="rect">
            <a:avLst/>
          </a:prstGeom>
          <a:noFill/>
          <a:ln w="9525">
            <a:noFill/>
            <a:miter lim="800000"/>
            <a:headEnd/>
            <a:tailEnd/>
          </a:ln>
        </p:spPr>
      </p:pic>
      <p:sp>
        <p:nvSpPr>
          <p:cNvPr id="2" name="Rectangle 1"/>
          <p:cNvSpPr/>
          <p:nvPr/>
        </p:nvSpPr>
        <p:spPr>
          <a:xfrm>
            <a:off x="4019107" y="2668774"/>
            <a:ext cx="3136605" cy="955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937040754"/>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dirty="0" smtClean="0"/>
              <a:t>Data Parallel - First Results</a:t>
            </a:r>
          </a:p>
        </p:txBody>
      </p:sp>
      <p:pic>
        <p:nvPicPr>
          <p:cNvPr id="57348" name="Picture 4"/>
          <p:cNvPicPr>
            <a:picLocks noChangeAspect="1" noChangeArrowheads="1"/>
          </p:cNvPicPr>
          <p:nvPr/>
        </p:nvPicPr>
        <p:blipFill>
          <a:blip r:embed="rId3" cstate="print"/>
          <a:srcRect/>
          <a:stretch>
            <a:fillRect/>
          </a:stretch>
        </p:blipFill>
        <p:spPr bwMode="auto">
          <a:xfrm>
            <a:off x="6216650" y="3457575"/>
            <a:ext cx="1803400" cy="1395413"/>
          </a:xfrm>
          <a:prstGeom prst="rect">
            <a:avLst/>
          </a:prstGeom>
          <a:noFill/>
          <a:ln w="38100" algn="ctr">
            <a:noFill/>
            <a:miter lim="800000"/>
            <a:headEnd/>
            <a:tailEnd/>
          </a:ln>
        </p:spPr>
      </p:pic>
      <p:pic>
        <p:nvPicPr>
          <p:cNvPr id="57349" name="Picture 6"/>
          <p:cNvPicPr>
            <a:picLocks noChangeAspect="1" noChangeArrowheads="1"/>
          </p:cNvPicPr>
          <p:nvPr/>
        </p:nvPicPr>
        <p:blipFill>
          <a:blip r:embed="rId4" cstate="print"/>
          <a:srcRect/>
          <a:stretch>
            <a:fillRect/>
          </a:stretch>
        </p:blipFill>
        <p:spPr bwMode="auto">
          <a:xfrm>
            <a:off x="6216650" y="1338263"/>
            <a:ext cx="1803400" cy="1395412"/>
          </a:xfrm>
          <a:prstGeom prst="rect">
            <a:avLst/>
          </a:prstGeom>
          <a:noFill/>
          <a:ln w="38100" algn="ctr">
            <a:noFill/>
            <a:miter lim="800000"/>
            <a:headEnd/>
            <a:tailEnd/>
          </a:ln>
        </p:spPr>
      </p:pic>
      <p:sp>
        <p:nvSpPr>
          <p:cNvPr id="228361" name="Text Box 9"/>
          <p:cNvSpPr txBox="1">
            <a:spLocks noChangeArrowheads="1"/>
          </p:cNvSpPr>
          <p:nvPr/>
        </p:nvSpPr>
        <p:spPr bwMode="auto">
          <a:xfrm>
            <a:off x="6518275" y="2771775"/>
            <a:ext cx="1211263" cy="368300"/>
          </a:xfrm>
          <a:prstGeom prst="rect">
            <a:avLst/>
          </a:prstGeom>
          <a:noFill/>
          <a:ln w="38100" algn="ctr">
            <a:noFill/>
            <a:miter lim="800000"/>
            <a:headEnd/>
            <a:tailEnd/>
          </a:ln>
          <a:effectLst/>
        </p:spPr>
        <p:txBody>
          <a:bodyPr wrap="none">
            <a:spAutoFit/>
          </a:bodyPr>
          <a:lstStyle/>
          <a:p>
            <a:pPr>
              <a:defRPr/>
            </a:pPr>
            <a:r>
              <a:rPr lang="en-US" sz="1800" b="1" dirty="0">
                <a:solidFill>
                  <a:schemeClr val="bg1">
                    <a:lumMod val="10000"/>
                  </a:schemeClr>
                </a:solidFill>
                <a:latin typeface="QuickType II" pitchFamily="34" charset="0"/>
              </a:rPr>
              <a:t>Expected</a:t>
            </a:r>
          </a:p>
        </p:txBody>
      </p:sp>
      <p:sp>
        <p:nvSpPr>
          <p:cNvPr id="228362" name="Text Box 10"/>
          <p:cNvSpPr txBox="1">
            <a:spLocks noChangeArrowheads="1"/>
          </p:cNvSpPr>
          <p:nvPr/>
        </p:nvSpPr>
        <p:spPr bwMode="auto">
          <a:xfrm>
            <a:off x="6677025" y="4865688"/>
            <a:ext cx="890588" cy="368300"/>
          </a:xfrm>
          <a:prstGeom prst="rect">
            <a:avLst/>
          </a:prstGeom>
          <a:noFill/>
          <a:ln w="38100" algn="ctr">
            <a:noFill/>
            <a:miter lim="800000"/>
            <a:headEnd/>
            <a:tailEnd/>
          </a:ln>
          <a:effectLst/>
        </p:spPr>
        <p:txBody>
          <a:bodyPr wrap="none">
            <a:spAutoFit/>
          </a:bodyPr>
          <a:lstStyle/>
          <a:p>
            <a:pPr>
              <a:defRPr/>
            </a:pPr>
            <a:r>
              <a:rPr lang="en-US" sz="1800" b="1" dirty="0">
                <a:solidFill>
                  <a:schemeClr val="bg1">
                    <a:lumMod val="10000"/>
                  </a:schemeClr>
                </a:solidFill>
                <a:latin typeface="QuickType II" pitchFamily="34" charset="0"/>
              </a:rPr>
              <a:t>Actual</a:t>
            </a:r>
          </a:p>
        </p:txBody>
      </p:sp>
      <p:pic>
        <p:nvPicPr>
          <p:cNvPr id="57352" name="Picture 2"/>
          <p:cNvPicPr>
            <a:picLocks noChangeAspect="1" noChangeArrowheads="1"/>
          </p:cNvPicPr>
          <p:nvPr/>
        </p:nvPicPr>
        <p:blipFill>
          <a:blip r:embed="rId5" cstate="print"/>
          <a:srcRect/>
          <a:stretch>
            <a:fillRect/>
          </a:stretch>
        </p:blipFill>
        <p:spPr bwMode="auto">
          <a:xfrm>
            <a:off x="830263" y="2700395"/>
            <a:ext cx="4608512" cy="2628900"/>
          </a:xfrm>
          <a:prstGeom prst="rect">
            <a:avLst/>
          </a:prstGeom>
          <a:noFill/>
          <a:ln w="9525">
            <a:noFill/>
            <a:miter lim="800000"/>
            <a:headEnd/>
            <a:tailEnd/>
          </a:ln>
        </p:spPr>
      </p:pic>
      <p:sp>
        <p:nvSpPr>
          <p:cNvPr id="11" name="Rectangle 3"/>
          <p:cNvSpPr txBox="1">
            <a:spLocks noChangeArrowheads="1"/>
          </p:cNvSpPr>
          <p:nvPr/>
        </p:nvSpPr>
        <p:spPr>
          <a:xfrm>
            <a:off x="454025" y="914400"/>
            <a:ext cx="8229600" cy="5486400"/>
          </a:xfrm>
          <a:prstGeom prst="rect">
            <a:avLst/>
          </a:prstGeom>
        </p:spPr>
        <p:txBody>
          <a:bodyPr>
            <a:normAutofit/>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a:spcBef>
                <a:spcPts val="700"/>
              </a:spcBef>
              <a:defRPr/>
            </a:pPr>
            <a:r>
              <a:rPr lang="en-US" sz="2000" dirty="0" smtClean="0"/>
              <a:t>Results:</a:t>
            </a:r>
          </a:p>
          <a:p>
            <a:pPr lvl="1">
              <a:spcBef>
                <a:spcPts val="700"/>
              </a:spcBef>
              <a:defRPr/>
            </a:pPr>
            <a:r>
              <a:rPr lang="en-US" dirty="0" smtClean="0"/>
              <a:t>Functional error</a:t>
            </a:r>
          </a:p>
          <a:p>
            <a:pPr>
              <a:spcBef>
                <a:spcPts val="700"/>
              </a:spcBef>
              <a:defRPr/>
            </a:pPr>
            <a:r>
              <a:rPr lang="en-US" sz="2000" dirty="0" smtClean="0"/>
              <a:t>Diagnosis</a:t>
            </a:r>
          </a:p>
          <a:p>
            <a:pPr lvl="1">
              <a:spcBef>
                <a:spcPts val="700"/>
              </a:spcBef>
              <a:defRPr/>
            </a:pPr>
            <a:r>
              <a:rPr lang="en-US" dirty="0" smtClean="0"/>
              <a:t>RAW data dependency missed</a:t>
            </a:r>
          </a:p>
          <a:p>
            <a:pPr lvl="1">
              <a:spcBef>
                <a:spcPts val="23200"/>
              </a:spcBef>
              <a:defRPr/>
            </a:pPr>
            <a:r>
              <a:rPr lang="en-US" dirty="0" smtClean="0"/>
              <a:t>Race condition, Smooth</a:t>
            </a:r>
            <a:r>
              <a:rPr lang="en-US" baseline="-25000" dirty="0" smtClean="0"/>
              <a:t>0</a:t>
            </a:r>
            <a:r>
              <a:rPr lang="en-US" dirty="0" smtClean="0"/>
              <a:t> can read image data before it has been written by Correct</a:t>
            </a:r>
            <a:r>
              <a:rPr lang="en-US" baseline="-25000" dirty="0" smtClean="0"/>
              <a:t>1</a:t>
            </a:r>
            <a:endParaRPr lang="en-US" baseline="-25000" dirty="0"/>
          </a:p>
        </p:txBody>
      </p:sp>
    </p:spTree>
    <p:extLst>
      <p:ext uri="{BB962C8B-B14F-4D97-AF65-F5344CB8AC3E}">
        <p14:creationId xmlns:p14="http://schemas.microsoft.com/office/powerpoint/2010/main" xmlns="" val="713182971"/>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dirty="0" smtClean="0"/>
              <a:t>Data Parallel - Second Try</a:t>
            </a:r>
          </a:p>
        </p:txBody>
      </p:sp>
      <p:sp>
        <p:nvSpPr>
          <p:cNvPr id="58371" name="Rectangle 3"/>
          <p:cNvSpPr>
            <a:spLocks noGrp="1" noChangeArrowheads="1"/>
          </p:cNvSpPr>
          <p:nvPr>
            <p:ph type="body" sz="quarter" idx="10"/>
          </p:nvPr>
        </p:nvSpPr>
        <p:spPr>
          <a:xfrm>
            <a:off x="533399" y="1158949"/>
            <a:ext cx="8277225" cy="4570612"/>
          </a:xfrm>
        </p:spPr>
        <p:txBody>
          <a:bodyPr/>
          <a:lstStyle/>
          <a:p>
            <a:r>
              <a:rPr lang="en-US" sz="2400" dirty="0" smtClean="0"/>
              <a:t>Fix: finish each function before starting next</a:t>
            </a:r>
          </a:p>
        </p:txBody>
      </p:sp>
      <p:sp>
        <p:nvSpPr>
          <p:cNvPr id="58372" name="Rectangle 4"/>
          <p:cNvSpPr>
            <a:spLocks noChangeArrowheads="1"/>
          </p:cNvSpPr>
          <p:nvPr/>
        </p:nvSpPr>
        <p:spPr bwMode="auto">
          <a:xfrm>
            <a:off x="1544638" y="3325746"/>
            <a:ext cx="6032500" cy="2862262"/>
          </a:xfrm>
          <a:prstGeom prst="rect">
            <a:avLst/>
          </a:prstGeom>
          <a:solidFill>
            <a:schemeClr val="folHlink">
              <a:alpha val="5098"/>
            </a:schemeClr>
          </a:solidFill>
          <a:ln w="9525">
            <a:noFill/>
            <a:miter lim="800000"/>
            <a:headEnd/>
            <a:tailEnd/>
          </a:ln>
        </p:spPr>
        <p:txBody>
          <a:bodyPr wrap="none" anchor="ctr">
            <a:spAutoFit/>
          </a:bodyPr>
          <a:lstStyle/>
          <a:p>
            <a:endParaRPr lang="en-US" sz="1000" b="1" dirty="0">
              <a:latin typeface="Courier New" pitchFamily="49" charset="0"/>
            </a:endParaRP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p>
          <a:p>
            <a:r>
              <a:rPr lang="en-US" sz="1000" b="1" dirty="0">
                <a:latin typeface="Courier New" pitchFamily="49" charset="0"/>
              </a:rPr>
              <a:t>    </a:t>
            </a:r>
            <a:r>
              <a:rPr lang="en-US" sz="1000" b="1" dirty="0" err="1">
                <a:latin typeface="Courier New" pitchFamily="49" charset="0"/>
              </a:rPr>
              <a:t>pack_arg</a:t>
            </a:r>
            <a:r>
              <a:rPr lang="en-US" sz="1000" b="1" dirty="0">
                <a:latin typeface="Courier New" pitchFamily="49" charset="0"/>
              </a:rPr>
              <a:t>(&amp;</a:t>
            </a:r>
            <a:r>
              <a:rPr lang="en-US" sz="1000" b="1" dirty="0" err="1">
                <a:latin typeface="Courier New" pitchFamily="49" charset="0"/>
              </a:rPr>
              <a:t>arg</a:t>
            </a:r>
            <a:r>
              <a:rPr lang="en-US" sz="1000" b="1" dirty="0">
                <a:latin typeface="Courier New" pitchFamily="49" charset="0"/>
              </a:rPr>
              <a:t>[</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out_pixels</a:t>
            </a:r>
            <a:r>
              <a:rPr lang="en-US" sz="1000" b="1" dirty="0">
                <a:latin typeface="Courier New" pitchFamily="49" charset="0"/>
              </a:rPr>
              <a:t>, </a:t>
            </a:r>
            <a:r>
              <a:rPr lang="en-US" sz="1000" b="1" dirty="0" err="1">
                <a:latin typeface="Courier New" pitchFamily="49" charset="0"/>
              </a:rPr>
              <a:t>in_pixels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nrows</a:t>
            </a:r>
            <a:r>
              <a:rPr lang="en-US" sz="1000" b="1" dirty="0">
                <a:latin typeface="Courier New" pitchFamily="49" charset="0"/>
              </a:rPr>
              <a:t>, </a:t>
            </a:r>
            <a:r>
              <a:rPr lang="en-US" sz="1000" b="1" dirty="0" err="1">
                <a:latin typeface="Courier New" pitchFamily="49" charset="0"/>
              </a:rPr>
              <a:t>ncols</a:t>
            </a:r>
            <a:r>
              <a:rPr lang="en-US" sz="1000" b="1" dirty="0">
                <a:latin typeface="Courier New" pitchFamily="49" charset="0"/>
              </a:rPr>
              <a:t>);</a:t>
            </a:r>
          </a:p>
          <a:p>
            <a:r>
              <a:rPr lang="en-US" sz="1000" b="1" dirty="0">
                <a:latin typeface="Courier New" pitchFamily="49" charset="0"/>
              </a:rPr>
              <a:t>    </a:t>
            </a:r>
            <a:r>
              <a:rPr lang="en-US" sz="1000" b="1" dirty="0" err="1">
                <a:solidFill>
                  <a:srgbClr val="FF0000"/>
                </a:solidFill>
                <a:latin typeface="Courier New" pitchFamily="49" charset="0"/>
              </a:rPr>
              <a:t>pthread_create</a:t>
            </a:r>
            <a:r>
              <a:rPr lang="en-US" sz="1000" b="1" dirty="0">
                <a:solidFill>
                  <a:srgbClr val="FF0000"/>
                </a:solidFill>
                <a:latin typeface="Courier New" pitchFamily="49" charset="0"/>
              </a:rPr>
              <a:t>(&amp;thread[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NULL, </a:t>
            </a:r>
            <a:r>
              <a:rPr lang="en-US" sz="1000" b="1" dirty="0">
                <a:solidFill>
                  <a:srgbClr val="3366FF"/>
                </a:solidFill>
                <a:latin typeface="Courier New" pitchFamily="49" charset="0"/>
              </a:rPr>
              <a:t>correct</a:t>
            </a:r>
            <a:r>
              <a:rPr lang="en-US" sz="1000" b="1" dirty="0">
                <a:solidFill>
                  <a:srgbClr val="FF0000"/>
                </a:solidFill>
                <a:latin typeface="Courier New" pitchFamily="49" charset="0"/>
              </a:rPr>
              <a:t>, &amp;</a:t>
            </a:r>
            <a:r>
              <a:rPr lang="en-US" sz="1000" b="1" dirty="0" err="1">
                <a:solidFill>
                  <a:srgbClr val="FF0000"/>
                </a:solidFill>
                <a:latin typeface="Courier New" pitchFamily="49" charset="0"/>
              </a:rPr>
              <a:t>arg</a:t>
            </a:r>
            <a:r>
              <a:rPr lang="en-US" sz="1000" b="1" dirty="0">
                <a:solidFill>
                  <a:srgbClr val="FF0000"/>
                </a:solidFill>
                <a:latin typeface="Courier New" pitchFamily="49" charset="0"/>
              </a:rPr>
              <a:t>[</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a:t>
            </a:r>
          </a:p>
          <a:p>
            <a:r>
              <a:rPr lang="en-US" sz="1000" b="1" dirty="0">
                <a:latin typeface="Courier New" pitchFamily="49" charset="0"/>
              </a:rPr>
              <a:t>  }</a:t>
            </a: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solidFill>
                  <a:srgbClr val="FF0000"/>
                </a:solidFill>
                <a:latin typeface="Courier New" pitchFamily="49" charset="0"/>
              </a:rPr>
              <a:t>pthread_join</a:t>
            </a:r>
            <a:r>
              <a:rPr lang="en-US" sz="1000" b="1" dirty="0">
                <a:solidFill>
                  <a:srgbClr val="FF0000"/>
                </a:solidFill>
                <a:latin typeface="Courier New" pitchFamily="49" charset="0"/>
              </a:rPr>
              <a:t>(thread[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(void *)&amp;status);</a:t>
            </a:r>
          </a:p>
          <a:p>
            <a:endParaRPr lang="en-US" sz="1000" b="1" dirty="0">
              <a:latin typeface="Courier New" pitchFamily="49" charset="0"/>
            </a:endParaRP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p>
          <a:p>
            <a:r>
              <a:rPr lang="en-US" sz="1000" b="1" dirty="0">
                <a:latin typeface="Courier New" pitchFamily="49" charset="0"/>
              </a:rPr>
              <a:t>    </a:t>
            </a:r>
            <a:r>
              <a:rPr lang="en-US" sz="1000" b="1" dirty="0" err="1">
                <a:latin typeface="Courier New" pitchFamily="49" charset="0"/>
              </a:rPr>
              <a:t>pack_arg</a:t>
            </a:r>
            <a:r>
              <a:rPr lang="en-US" sz="1000" b="1" dirty="0">
                <a:latin typeface="Courier New" pitchFamily="49" charset="0"/>
              </a:rPr>
              <a:t>(&amp;</a:t>
            </a:r>
            <a:r>
              <a:rPr lang="en-US" sz="1000" b="1" dirty="0" err="1">
                <a:latin typeface="Courier New" pitchFamily="49" charset="0"/>
              </a:rPr>
              <a:t>arg</a:t>
            </a:r>
            <a:r>
              <a:rPr lang="en-US" sz="1000" b="1" dirty="0">
                <a:latin typeface="Courier New" pitchFamily="49" charset="0"/>
              </a:rPr>
              <a:t>[</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in_pixels</a:t>
            </a:r>
            <a:r>
              <a:rPr lang="en-US" sz="1000" b="1" dirty="0">
                <a:latin typeface="Courier New" pitchFamily="49" charset="0"/>
              </a:rPr>
              <a:t>, </a:t>
            </a:r>
            <a:r>
              <a:rPr lang="en-US" sz="1000" b="1" dirty="0" err="1">
                <a:latin typeface="Courier New" pitchFamily="49" charset="0"/>
              </a:rPr>
              <a:t>out_pixels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nrows</a:t>
            </a:r>
            <a:r>
              <a:rPr lang="en-US" sz="1000" b="1" dirty="0">
                <a:latin typeface="Courier New" pitchFamily="49" charset="0"/>
              </a:rPr>
              <a:t>, </a:t>
            </a:r>
            <a:r>
              <a:rPr lang="en-US" sz="1000" b="1" dirty="0" err="1">
                <a:latin typeface="Courier New" pitchFamily="49" charset="0"/>
              </a:rPr>
              <a:t>ncols</a:t>
            </a:r>
            <a:r>
              <a:rPr lang="en-US" sz="1000" b="1" dirty="0">
                <a:latin typeface="Courier New" pitchFamily="49" charset="0"/>
              </a:rPr>
              <a:t>);</a:t>
            </a:r>
          </a:p>
          <a:p>
            <a:r>
              <a:rPr lang="en-US" sz="1000" b="1" dirty="0">
                <a:latin typeface="Courier New" pitchFamily="49" charset="0"/>
              </a:rPr>
              <a:t>    </a:t>
            </a:r>
            <a:r>
              <a:rPr lang="en-US" sz="1000" b="1" dirty="0" err="1">
                <a:solidFill>
                  <a:srgbClr val="FF0000"/>
                </a:solidFill>
                <a:latin typeface="Courier New" pitchFamily="49" charset="0"/>
              </a:rPr>
              <a:t>pthread_create</a:t>
            </a:r>
            <a:r>
              <a:rPr lang="en-US" sz="1000" b="1" dirty="0">
                <a:solidFill>
                  <a:srgbClr val="FF0000"/>
                </a:solidFill>
                <a:latin typeface="Courier New" pitchFamily="49" charset="0"/>
              </a:rPr>
              <a:t>(&amp;thread[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NULL, </a:t>
            </a:r>
            <a:r>
              <a:rPr lang="en-US" sz="1000" b="1" dirty="0">
                <a:solidFill>
                  <a:srgbClr val="3366FF"/>
                </a:solidFill>
                <a:latin typeface="Courier New" pitchFamily="49" charset="0"/>
              </a:rPr>
              <a:t>smooth</a:t>
            </a:r>
            <a:r>
              <a:rPr lang="en-US" sz="1000" b="1" dirty="0">
                <a:solidFill>
                  <a:srgbClr val="FF0000"/>
                </a:solidFill>
                <a:latin typeface="Courier New" pitchFamily="49" charset="0"/>
              </a:rPr>
              <a:t>, &amp;</a:t>
            </a:r>
            <a:r>
              <a:rPr lang="en-US" sz="1000" b="1" dirty="0" err="1">
                <a:solidFill>
                  <a:srgbClr val="FF0000"/>
                </a:solidFill>
                <a:latin typeface="Courier New" pitchFamily="49" charset="0"/>
              </a:rPr>
              <a:t>arg</a:t>
            </a:r>
            <a:r>
              <a:rPr lang="en-US" sz="1000" b="1" dirty="0">
                <a:solidFill>
                  <a:srgbClr val="FF0000"/>
                </a:solidFill>
                <a:latin typeface="Courier New" pitchFamily="49" charset="0"/>
              </a:rPr>
              <a:t>[</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a:t>
            </a:r>
          </a:p>
          <a:p>
            <a:r>
              <a:rPr lang="en-US" sz="1000" b="1" dirty="0">
                <a:latin typeface="Courier New" pitchFamily="49" charset="0"/>
              </a:rPr>
              <a:t>  }</a:t>
            </a: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solidFill>
                  <a:srgbClr val="FF0000"/>
                </a:solidFill>
                <a:latin typeface="Courier New" pitchFamily="49" charset="0"/>
              </a:rPr>
              <a:t>pthread_join</a:t>
            </a:r>
            <a:r>
              <a:rPr lang="en-US" sz="1000" b="1" dirty="0">
                <a:solidFill>
                  <a:srgbClr val="FF0000"/>
                </a:solidFill>
                <a:latin typeface="Courier New" pitchFamily="49" charset="0"/>
              </a:rPr>
              <a:t>(thread[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(void *)&amp;status);</a:t>
            </a:r>
          </a:p>
          <a:p>
            <a:endParaRPr lang="en-US" sz="1000" b="1" dirty="0">
              <a:solidFill>
                <a:srgbClr val="FF0000"/>
              </a:solidFill>
              <a:latin typeface="Courier New" pitchFamily="49" charset="0"/>
            </a:endParaRP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p>
          <a:p>
            <a:r>
              <a:rPr lang="en-US" sz="1000" b="1" dirty="0">
                <a:latin typeface="Courier New" pitchFamily="49" charset="0"/>
              </a:rPr>
              <a:t>    </a:t>
            </a:r>
            <a:r>
              <a:rPr lang="en-US" sz="1000" b="1" dirty="0" err="1">
                <a:latin typeface="Courier New" pitchFamily="49" charset="0"/>
              </a:rPr>
              <a:t>pack_arg</a:t>
            </a:r>
            <a:r>
              <a:rPr lang="en-US" sz="1000" b="1" dirty="0">
                <a:latin typeface="Courier New" pitchFamily="49" charset="0"/>
              </a:rPr>
              <a:t>(&amp;</a:t>
            </a:r>
            <a:r>
              <a:rPr lang="en-US" sz="1000" b="1" dirty="0" err="1">
                <a:latin typeface="Courier New" pitchFamily="49" charset="0"/>
              </a:rPr>
              <a:t>arg</a:t>
            </a:r>
            <a:r>
              <a:rPr lang="en-US" sz="1000" b="1" dirty="0">
                <a:latin typeface="Courier New" pitchFamily="49" charset="0"/>
              </a:rPr>
              <a:t>[</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out_pixels</a:t>
            </a:r>
            <a:r>
              <a:rPr lang="en-US" sz="1000" b="1" dirty="0">
                <a:latin typeface="Courier New" pitchFamily="49" charset="0"/>
              </a:rPr>
              <a:t>, </a:t>
            </a:r>
            <a:r>
              <a:rPr lang="en-US" sz="1000" b="1" dirty="0" err="1">
                <a:latin typeface="Courier New" pitchFamily="49" charset="0"/>
              </a:rPr>
              <a:t>in_pixels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nrows</a:t>
            </a:r>
            <a:r>
              <a:rPr lang="en-US" sz="1000" b="1" dirty="0">
                <a:latin typeface="Courier New" pitchFamily="49" charset="0"/>
              </a:rPr>
              <a:t>, </a:t>
            </a:r>
            <a:r>
              <a:rPr lang="en-US" sz="1000" b="1" dirty="0" err="1">
                <a:latin typeface="Courier New" pitchFamily="49" charset="0"/>
              </a:rPr>
              <a:t>ncols</a:t>
            </a:r>
            <a:r>
              <a:rPr lang="en-US" sz="1000" b="1" dirty="0">
                <a:latin typeface="Courier New" pitchFamily="49" charset="0"/>
              </a:rPr>
              <a:t>);</a:t>
            </a:r>
          </a:p>
          <a:p>
            <a:r>
              <a:rPr lang="en-US" sz="1000" b="1" dirty="0">
                <a:latin typeface="Courier New" pitchFamily="49" charset="0"/>
              </a:rPr>
              <a:t>    </a:t>
            </a:r>
            <a:r>
              <a:rPr lang="en-US" sz="1000" b="1" dirty="0" err="1">
                <a:solidFill>
                  <a:srgbClr val="FF0000"/>
                </a:solidFill>
                <a:latin typeface="Courier New" pitchFamily="49" charset="0"/>
              </a:rPr>
              <a:t>pthread_create</a:t>
            </a:r>
            <a:r>
              <a:rPr lang="en-US" sz="1000" b="1" dirty="0">
                <a:solidFill>
                  <a:srgbClr val="FF0000"/>
                </a:solidFill>
                <a:latin typeface="Courier New" pitchFamily="49" charset="0"/>
              </a:rPr>
              <a:t>(&amp;thread[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NULL, </a:t>
            </a:r>
            <a:r>
              <a:rPr lang="en-US" sz="1000" b="1" dirty="0">
                <a:solidFill>
                  <a:srgbClr val="3366FF"/>
                </a:solidFill>
                <a:latin typeface="Courier New" pitchFamily="49" charset="0"/>
              </a:rPr>
              <a:t>detect</a:t>
            </a:r>
            <a:r>
              <a:rPr lang="en-US" sz="1000" b="1" dirty="0">
                <a:solidFill>
                  <a:srgbClr val="FF0000"/>
                </a:solidFill>
                <a:latin typeface="Courier New" pitchFamily="49" charset="0"/>
              </a:rPr>
              <a:t>, &amp;</a:t>
            </a:r>
            <a:r>
              <a:rPr lang="en-US" sz="1000" b="1" dirty="0" err="1">
                <a:solidFill>
                  <a:srgbClr val="FF0000"/>
                </a:solidFill>
                <a:latin typeface="Courier New" pitchFamily="49" charset="0"/>
              </a:rPr>
              <a:t>arg</a:t>
            </a:r>
            <a:r>
              <a:rPr lang="en-US" sz="1000" b="1" dirty="0">
                <a:solidFill>
                  <a:srgbClr val="FF0000"/>
                </a:solidFill>
                <a:latin typeface="Courier New" pitchFamily="49" charset="0"/>
              </a:rPr>
              <a:t>[</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a:t>
            </a:r>
          </a:p>
          <a:p>
            <a:r>
              <a:rPr lang="en-US" sz="1000" b="1" dirty="0">
                <a:latin typeface="Courier New" pitchFamily="49" charset="0"/>
              </a:rPr>
              <a:t>  }</a:t>
            </a: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a:t>
            </a:r>
            <a:r>
              <a:rPr lang="en-US" sz="1000" b="1" dirty="0" err="1">
                <a:latin typeface="Courier New" pitchFamily="49" charset="0"/>
              </a:rPr>
              <a:t>nslices</a:t>
            </a:r>
            <a:r>
              <a:rPr lang="en-US" sz="1000" b="1" dirty="0">
                <a:latin typeface="Courier New" pitchFamily="49" charset="0"/>
              </a:rPr>
              <a:t>; ++</a:t>
            </a:r>
            <a:r>
              <a:rPr lang="en-US" sz="1000" b="1" dirty="0" err="1">
                <a:latin typeface="Courier New" pitchFamily="49" charset="0"/>
              </a:rPr>
              <a:t>i</a:t>
            </a:r>
            <a:r>
              <a:rPr lang="en-US" sz="1000" b="1" dirty="0">
                <a:latin typeface="Courier New" pitchFamily="49" charset="0"/>
              </a:rPr>
              <a:t>) </a:t>
            </a:r>
            <a:r>
              <a:rPr lang="en-US" sz="1000" b="1" dirty="0" err="1">
                <a:solidFill>
                  <a:srgbClr val="FF0000"/>
                </a:solidFill>
                <a:latin typeface="Courier New" pitchFamily="49" charset="0"/>
              </a:rPr>
              <a:t>pthread_join</a:t>
            </a:r>
            <a:r>
              <a:rPr lang="en-US" sz="1000" b="1" dirty="0">
                <a:solidFill>
                  <a:srgbClr val="FF0000"/>
                </a:solidFill>
                <a:latin typeface="Courier New" pitchFamily="49" charset="0"/>
              </a:rPr>
              <a:t>(thread[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(void *)&amp;status);</a:t>
            </a:r>
          </a:p>
        </p:txBody>
      </p:sp>
      <p:pic>
        <p:nvPicPr>
          <p:cNvPr id="58373" name="Picture 2"/>
          <p:cNvPicPr>
            <a:picLocks noChangeAspect="1" noChangeArrowheads="1"/>
          </p:cNvPicPr>
          <p:nvPr/>
        </p:nvPicPr>
        <p:blipFill>
          <a:blip r:embed="rId3" cstate="print"/>
          <a:srcRect/>
          <a:stretch>
            <a:fillRect/>
          </a:stretch>
        </p:blipFill>
        <p:spPr bwMode="auto">
          <a:xfrm>
            <a:off x="1698625" y="1894251"/>
            <a:ext cx="5743575" cy="1049337"/>
          </a:xfrm>
          <a:prstGeom prst="rect">
            <a:avLst/>
          </a:prstGeom>
          <a:noFill/>
          <a:ln w="9525">
            <a:noFill/>
            <a:miter lim="800000"/>
            <a:headEnd/>
            <a:tailEnd/>
          </a:ln>
        </p:spPr>
      </p:pic>
    </p:spTree>
    <p:extLst>
      <p:ext uri="{BB962C8B-B14F-4D97-AF65-F5344CB8AC3E}">
        <p14:creationId xmlns:p14="http://schemas.microsoft.com/office/powerpoint/2010/main" xmlns="" val="349709439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pPr eaLnBrk="1" hangingPunct="1">
              <a:defRPr/>
            </a:pPr>
            <a:r>
              <a:rPr dirty="0"/>
              <a:t>Amdahl vs. Gustafson:</a:t>
            </a:r>
            <a:br>
              <a:rPr dirty="0"/>
            </a:br>
            <a:r>
              <a:rPr sz="2200" dirty="0"/>
              <a:t>Speed up as a function of number of cores</a:t>
            </a:r>
          </a:p>
        </p:txBody>
      </p:sp>
      <p:sp>
        <p:nvSpPr>
          <p:cNvPr id="3" name="Rectangle 13"/>
          <p:cNvSpPr txBox="1">
            <a:spLocks noChangeArrowheads="1"/>
          </p:cNvSpPr>
          <p:nvPr/>
        </p:nvSpPr>
        <p:spPr>
          <a:xfrm>
            <a:off x="477397" y="4111842"/>
            <a:ext cx="4179269" cy="2051891"/>
          </a:xfrm>
          <a:prstGeom prst="rect">
            <a:avLst/>
          </a:prstGeom>
        </p:spPr>
        <p:txBody>
          <a:bodyPr/>
          <a:lstStyle/>
          <a:p>
            <a:pPr marL="233363" indent="-233363">
              <a:spcBef>
                <a:spcPts val="575"/>
              </a:spcBef>
              <a:spcAft>
                <a:spcPts val="75"/>
              </a:spcAft>
              <a:buClr>
                <a:schemeClr val="tx1">
                  <a:lumMod val="85000"/>
                  <a:lumOff val="15000"/>
                </a:schemeClr>
              </a:buClr>
              <a:buSzPct val="80000"/>
              <a:buFont typeface="Arial" pitchFamily="34" charset="0"/>
              <a:buChar char="•"/>
              <a:defRPr/>
            </a:pPr>
            <a:r>
              <a:rPr lang="en-US" altLang="zh-CN" sz="1600" b="1" dirty="0">
                <a:solidFill>
                  <a:srgbClr val="000000"/>
                </a:solidFill>
                <a:latin typeface="+mn-lt"/>
              </a:rPr>
              <a:t>Conventional Wisdom</a:t>
            </a:r>
          </a:p>
          <a:p>
            <a:pPr marL="401638" lvl="1" indent="-168275">
              <a:spcBef>
                <a:spcPts val="575"/>
              </a:spcBef>
              <a:spcAft>
                <a:spcPts val="75"/>
              </a:spcAft>
              <a:buClr>
                <a:schemeClr val="tx1"/>
              </a:buClr>
              <a:buSzPct val="80000"/>
              <a:buFont typeface="Arial"/>
              <a:buChar char="•"/>
              <a:defRPr/>
            </a:pPr>
            <a:r>
              <a:rPr lang="en-US" altLang="zh-CN" sz="1400" dirty="0" smtClean="0">
                <a:solidFill>
                  <a:srgbClr val="000000"/>
                </a:solidFill>
                <a:latin typeface="+mn-lt"/>
              </a:rPr>
              <a:t>Speed up </a:t>
            </a:r>
            <a:r>
              <a:rPr lang="en-US" altLang="zh-CN" sz="1400" dirty="0">
                <a:solidFill>
                  <a:srgbClr val="000000"/>
                </a:solidFill>
                <a:latin typeface="+mn-lt"/>
              </a:rPr>
              <a:t>decreases with increasing portion of serial code (S)- diminishing returns</a:t>
            </a:r>
          </a:p>
          <a:p>
            <a:pPr marL="401638" lvl="1" indent="-168275">
              <a:spcBef>
                <a:spcPts val="575"/>
              </a:spcBef>
              <a:spcAft>
                <a:spcPts val="75"/>
              </a:spcAft>
              <a:buClr>
                <a:schemeClr val="tx1"/>
              </a:buClr>
              <a:buSzPct val="80000"/>
              <a:buFont typeface="Arial"/>
              <a:buChar char="•"/>
              <a:defRPr/>
            </a:pPr>
            <a:r>
              <a:rPr lang="en-US" altLang="zh-CN" sz="1400" dirty="0">
                <a:solidFill>
                  <a:srgbClr val="000000"/>
                </a:solidFill>
                <a:latin typeface="+mn-lt"/>
              </a:rPr>
              <a:t>Imposes fundamental limit (1/S) on</a:t>
            </a:r>
            <a:r>
              <a:rPr lang="en-US" altLang="zh-CN" sz="1400" dirty="0" smtClean="0">
                <a:solidFill>
                  <a:srgbClr val="000000"/>
                </a:solidFill>
                <a:latin typeface="+mn-lt"/>
              </a:rPr>
              <a:t> </a:t>
            </a:r>
            <a:br>
              <a:rPr lang="en-US" altLang="zh-CN" sz="1400" dirty="0" smtClean="0">
                <a:solidFill>
                  <a:srgbClr val="000000"/>
                </a:solidFill>
                <a:latin typeface="+mn-lt"/>
              </a:rPr>
            </a:br>
            <a:r>
              <a:rPr lang="en-US" altLang="zh-CN" sz="1400" dirty="0" smtClean="0">
                <a:solidFill>
                  <a:srgbClr val="000000"/>
                </a:solidFill>
                <a:latin typeface="+mn-lt"/>
              </a:rPr>
              <a:t>speed up</a:t>
            </a:r>
            <a:endParaRPr lang="en-US" altLang="zh-CN" sz="1400" dirty="0">
              <a:solidFill>
                <a:srgbClr val="000000"/>
              </a:solidFill>
              <a:latin typeface="+mn-lt"/>
            </a:endParaRPr>
          </a:p>
          <a:p>
            <a:pPr marL="401638" lvl="1" indent="-168275">
              <a:spcBef>
                <a:spcPts val="575"/>
              </a:spcBef>
              <a:spcAft>
                <a:spcPts val="75"/>
              </a:spcAft>
              <a:buClr>
                <a:schemeClr val="tx1"/>
              </a:buClr>
              <a:buSzPct val="80000"/>
              <a:buFont typeface="Arial"/>
              <a:buChar char="•"/>
              <a:defRPr/>
            </a:pPr>
            <a:r>
              <a:rPr lang="en-US" altLang="zh-CN" sz="1400" dirty="0">
                <a:solidFill>
                  <a:srgbClr val="000000"/>
                </a:solidFill>
                <a:latin typeface="+mn-lt"/>
              </a:rPr>
              <a:t>Assumes parallel vs. serial code ratio is fixed for any given </a:t>
            </a:r>
            <a:r>
              <a:rPr lang="en-US" altLang="zh-CN" sz="1400" dirty="0" smtClean="0">
                <a:solidFill>
                  <a:srgbClr val="000000"/>
                </a:solidFill>
                <a:latin typeface="+mn-lt"/>
              </a:rPr>
              <a:t>application—unrealistic?</a:t>
            </a:r>
            <a:endParaRPr lang="en-US" altLang="zh-CN" sz="1400" dirty="0">
              <a:solidFill>
                <a:srgbClr val="000000"/>
              </a:solidFill>
              <a:latin typeface="+mn-lt"/>
            </a:endParaRPr>
          </a:p>
        </p:txBody>
      </p:sp>
      <p:sp>
        <p:nvSpPr>
          <p:cNvPr id="4" name="Rectangle 14"/>
          <p:cNvSpPr txBox="1">
            <a:spLocks noChangeArrowheads="1"/>
          </p:cNvSpPr>
          <p:nvPr/>
        </p:nvSpPr>
        <p:spPr>
          <a:xfrm>
            <a:off x="4859338" y="4125913"/>
            <a:ext cx="3933825" cy="2020887"/>
          </a:xfrm>
          <a:prstGeom prst="rect">
            <a:avLst/>
          </a:prstGeom>
        </p:spPr>
        <p:txBody>
          <a:bodyPr/>
          <a:lstStyle/>
          <a:p>
            <a:pPr marL="233363" indent="-233363">
              <a:lnSpc>
                <a:spcPct val="90000"/>
              </a:lnSpc>
              <a:spcBef>
                <a:spcPts val="575"/>
              </a:spcBef>
              <a:spcAft>
                <a:spcPts val="75"/>
              </a:spcAft>
              <a:buClr>
                <a:schemeClr val="tx1">
                  <a:lumMod val="85000"/>
                  <a:lumOff val="15000"/>
                </a:schemeClr>
              </a:buClr>
              <a:buSzPct val="80000"/>
              <a:buFont typeface="Arial" pitchFamily="34" charset="0"/>
              <a:buChar char="•"/>
              <a:defRPr/>
            </a:pPr>
            <a:r>
              <a:rPr lang="en-US" altLang="zh-CN" sz="1600" b="1" dirty="0">
                <a:solidFill>
                  <a:srgbClr val="000000"/>
                </a:solidFill>
                <a:latin typeface="+mn-lt"/>
              </a:rPr>
              <a:t>Theoretical Max?</a:t>
            </a:r>
          </a:p>
          <a:p>
            <a:pPr marL="401638" lvl="1" indent="-168275">
              <a:lnSpc>
                <a:spcPct val="90000"/>
              </a:lnSpc>
              <a:spcBef>
                <a:spcPts val="575"/>
              </a:spcBef>
              <a:spcAft>
                <a:spcPts val="75"/>
              </a:spcAft>
              <a:buClr>
                <a:schemeClr val="tx1"/>
              </a:buClr>
              <a:buSzPct val="80000"/>
              <a:buFont typeface="Arial"/>
              <a:buChar char="•"/>
              <a:defRPr/>
            </a:pPr>
            <a:r>
              <a:rPr lang="en-US" altLang="zh-CN" sz="1400" dirty="0">
                <a:solidFill>
                  <a:srgbClr val="000000"/>
                </a:solidFill>
                <a:latin typeface="+mn-lt"/>
              </a:rPr>
              <a:t>Applies to applications without a fixed code </a:t>
            </a:r>
            <a:r>
              <a:rPr lang="en-US" altLang="zh-CN" sz="1400" dirty="0" smtClean="0">
                <a:solidFill>
                  <a:srgbClr val="000000"/>
                </a:solidFill>
                <a:latin typeface="+mn-lt"/>
              </a:rPr>
              <a:t>ratio</a:t>
            </a:r>
            <a:r>
              <a:rPr lang="en-US" altLang="zh-CN" sz="1400" dirty="0" smtClean="0">
                <a:solidFill>
                  <a:srgbClr val="000000"/>
                </a:solidFill>
              </a:rPr>
              <a:t>—</a:t>
            </a:r>
            <a:r>
              <a:rPr lang="en-US" altLang="zh-CN" sz="1400" dirty="0" smtClean="0">
                <a:solidFill>
                  <a:srgbClr val="000000"/>
                </a:solidFill>
                <a:latin typeface="+mn-lt"/>
              </a:rPr>
              <a:t>e.g</a:t>
            </a:r>
            <a:r>
              <a:rPr lang="en-US" altLang="zh-CN" sz="1400" dirty="0">
                <a:solidFill>
                  <a:srgbClr val="000000"/>
                </a:solidFill>
                <a:latin typeface="+mn-lt"/>
              </a:rPr>
              <a:t>. networking/routing</a:t>
            </a:r>
          </a:p>
          <a:p>
            <a:pPr marL="401638" lvl="1" indent="-168275">
              <a:lnSpc>
                <a:spcPct val="90000"/>
              </a:lnSpc>
              <a:spcBef>
                <a:spcPts val="575"/>
              </a:spcBef>
              <a:spcAft>
                <a:spcPts val="75"/>
              </a:spcAft>
              <a:buClr>
                <a:schemeClr val="tx1"/>
              </a:buClr>
              <a:buSzPct val="80000"/>
              <a:buFont typeface="Arial"/>
              <a:buChar char="•"/>
              <a:defRPr/>
            </a:pPr>
            <a:r>
              <a:rPr lang="en-US" altLang="zh-CN" sz="1400" dirty="0" smtClean="0">
                <a:solidFill>
                  <a:srgbClr val="000000"/>
                </a:solidFill>
                <a:latin typeface="+mn-lt"/>
              </a:rPr>
              <a:t>Speed up </a:t>
            </a:r>
            <a:r>
              <a:rPr lang="en-US" altLang="zh-CN" sz="1400" dirty="0">
                <a:solidFill>
                  <a:srgbClr val="000000"/>
                </a:solidFill>
                <a:latin typeface="+mn-lt"/>
              </a:rPr>
              <a:t>becomes proportional to the number of cores in the system</a:t>
            </a:r>
          </a:p>
          <a:p>
            <a:pPr marL="401638" lvl="1" indent="-168275">
              <a:lnSpc>
                <a:spcPct val="90000"/>
              </a:lnSpc>
              <a:spcBef>
                <a:spcPts val="575"/>
              </a:spcBef>
              <a:spcAft>
                <a:spcPts val="75"/>
              </a:spcAft>
              <a:buClr>
                <a:schemeClr val="tx1"/>
              </a:buClr>
              <a:buSzPct val="80000"/>
              <a:buFont typeface="Arial"/>
              <a:buChar char="•"/>
              <a:defRPr/>
            </a:pPr>
            <a:r>
              <a:rPr lang="en-US" altLang="zh-CN" sz="1400" dirty="0">
                <a:solidFill>
                  <a:srgbClr val="000000"/>
                </a:solidFill>
                <a:latin typeface="+mn-lt"/>
              </a:rPr>
              <a:t>Packet processing provides opportunity</a:t>
            </a:r>
            <a:r>
              <a:rPr lang="en-US" altLang="zh-CN" sz="1400" dirty="0" smtClean="0">
                <a:solidFill>
                  <a:srgbClr val="000000"/>
                </a:solidFill>
                <a:latin typeface="+mn-lt"/>
              </a:rPr>
              <a:t> </a:t>
            </a:r>
            <a:br>
              <a:rPr lang="en-US" altLang="zh-CN" sz="1400" dirty="0" smtClean="0">
                <a:solidFill>
                  <a:srgbClr val="000000"/>
                </a:solidFill>
                <a:latin typeface="+mn-lt"/>
              </a:rPr>
            </a:br>
            <a:r>
              <a:rPr lang="en-US" altLang="zh-CN" sz="1400" dirty="0" smtClean="0">
                <a:solidFill>
                  <a:srgbClr val="000000"/>
                </a:solidFill>
                <a:latin typeface="+mn-lt"/>
              </a:rPr>
              <a:t>for </a:t>
            </a:r>
            <a:r>
              <a:rPr lang="en-US" altLang="zh-CN" sz="1400" dirty="0">
                <a:solidFill>
                  <a:srgbClr val="000000"/>
                </a:solidFill>
                <a:latin typeface="+mn-lt"/>
              </a:rPr>
              <a:t>parallelism</a:t>
            </a:r>
          </a:p>
        </p:txBody>
      </p:sp>
      <p:pic>
        <p:nvPicPr>
          <p:cNvPr id="20485" name="Picture 7"/>
          <p:cNvPicPr>
            <a:picLocks noChangeAspect="1" noChangeArrowheads="1"/>
          </p:cNvPicPr>
          <p:nvPr/>
        </p:nvPicPr>
        <p:blipFill>
          <a:blip r:embed="rId3" cstate="print"/>
          <a:srcRect/>
          <a:stretch>
            <a:fillRect/>
          </a:stretch>
        </p:blipFill>
        <p:spPr bwMode="auto">
          <a:xfrm>
            <a:off x="449263" y="1354138"/>
            <a:ext cx="4013200" cy="2647950"/>
          </a:xfrm>
          <a:prstGeom prst="rect">
            <a:avLst/>
          </a:prstGeom>
          <a:noFill/>
          <a:ln w="9525">
            <a:noFill/>
            <a:miter lim="800000"/>
            <a:headEnd/>
            <a:tailEnd/>
          </a:ln>
        </p:spPr>
      </p:pic>
      <p:sp>
        <p:nvSpPr>
          <p:cNvPr id="6" name="Text Box 8"/>
          <p:cNvSpPr txBox="1">
            <a:spLocks noChangeArrowheads="1"/>
          </p:cNvSpPr>
          <p:nvPr/>
        </p:nvSpPr>
        <p:spPr bwMode="auto">
          <a:xfrm>
            <a:off x="852488" y="1150938"/>
            <a:ext cx="1277937" cy="277812"/>
          </a:xfrm>
          <a:prstGeom prst="rect">
            <a:avLst/>
          </a:prstGeom>
          <a:noFill/>
          <a:ln w="9525">
            <a:noFill/>
            <a:miter lim="800000"/>
            <a:headEnd/>
            <a:tailEnd/>
          </a:ln>
          <a:effectLst/>
        </p:spPr>
        <p:txBody>
          <a:bodyPr wrap="none">
            <a:spAutoFit/>
          </a:bodyPr>
          <a:lstStyle/>
          <a:p>
            <a:pPr>
              <a:defRPr/>
            </a:pPr>
            <a:r>
              <a:rPr lang="en-US" sz="1200" b="1" dirty="0">
                <a:latin typeface="+mn-lt"/>
              </a:rPr>
              <a:t>Amdahl’s Law:</a:t>
            </a:r>
          </a:p>
        </p:txBody>
      </p:sp>
      <p:pic>
        <p:nvPicPr>
          <p:cNvPr id="20487" name="Picture 9"/>
          <p:cNvPicPr>
            <a:picLocks noChangeAspect="1" noChangeArrowheads="1"/>
          </p:cNvPicPr>
          <p:nvPr/>
        </p:nvPicPr>
        <p:blipFill>
          <a:blip r:embed="rId4" cstate="print"/>
          <a:srcRect t="3374"/>
          <a:stretch>
            <a:fillRect/>
          </a:stretch>
        </p:blipFill>
        <p:spPr bwMode="auto">
          <a:xfrm>
            <a:off x="4859338" y="1354138"/>
            <a:ext cx="3978275" cy="2652712"/>
          </a:xfrm>
          <a:prstGeom prst="rect">
            <a:avLst/>
          </a:prstGeom>
          <a:noFill/>
          <a:ln w="9525">
            <a:noFill/>
            <a:miter lim="800000"/>
            <a:headEnd/>
            <a:tailEnd/>
          </a:ln>
        </p:spPr>
      </p:pic>
      <p:sp>
        <p:nvSpPr>
          <p:cNvPr id="8" name="Text Box 10"/>
          <p:cNvSpPr txBox="1">
            <a:spLocks noChangeArrowheads="1"/>
          </p:cNvSpPr>
          <p:nvPr/>
        </p:nvSpPr>
        <p:spPr bwMode="auto">
          <a:xfrm>
            <a:off x="5229225" y="1150938"/>
            <a:ext cx="1409700" cy="277812"/>
          </a:xfrm>
          <a:prstGeom prst="rect">
            <a:avLst/>
          </a:prstGeom>
          <a:noFill/>
          <a:ln w="9525">
            <a:noFill/>
            <a:miter lim="800000"/>
            <a:headEnd/>
            <a:tailEnd/>
          </a:ln>
          <a:effectLst/>
        </p:spPr>
        <p:txBody>
          <a:bodyPr wrap="none">
            <a:spAutoFit/>
          </a:bodyPr>
          <a:lstStyle/>
          <a:p>
            <a:pPr>
              <a:defRPr/>
            </a:pPr>
            <a:r>
              <a:rPr lang="en-US" sz="1200" b="1" dirty="0">
                <a:latin typeface="+mn-lt"/>
              </a:rPr>
              <a:t>Gustafson’s Law</a:t>
            </a:r>
          </a:p>
        </p:txBody>
      </p:sp>
      <p:sp>
        <p:nvSpPr>
          <p:cNvPr id="9" name="Right Arrow 8" hidden="1"/>
          <p:cNvSpPr/>
          <p:nvPr/>
        </p:nvSpPr>
        <p:spPr>
          <a:xfrm>
            <a:off x="1866900" y="3852863"/>
            <a:ext cx="6159500" cy="2451100"/>
          </a:xfrm>
          <a:prstGeom prst="rightArrow">
            <a:avLst>
              <a:gd name="adj1" fmla="val 58981"/>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400" b="1" dirty="0"/>
              <a:t>Time/Problem Size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dirty="0" smtClean="0"/>
              <a:t>Data Parallel - Second Results</a:t>
            </a:r>
          </a:p>
        </p:txBody>
      </p:sp>
      <p:pic>
        <p:nvPicPr>
          <p:cNvPr id="59396" name="Picture 2"/>
          <p:cNvPicPr>
            <a:picLocks noChangeAspect="1" noChangeArrowheads="1"/>
          </p:cNvPicPr>
          <p:nvPr/>
        </p:nvPicPr>
        <p:blipFill>
          <a:blip r:embed="rId3" cstate="print"/>
          <a:srcRect/>
          <a:stretch>
            <a:fillRect/>
          </a:stretch>
        </p:blipFill>
        <p:spPr bwMode="auto">
          <a:xfrm>
            <a:off x="1698625" y="1892808"/>
            <a:ext cx="5743575" cy="1049337"/>
          </a:xfrm>
          <a:prstGeom prst="rect">
            <a:avLst/>
          </a:prstGeom>
          <a:noFill/>
          <a:ln w="9525">
            <a:noFill/>
            <a:miter lim="800000"/>
            <a:headEnd/>
            <a:tailEnd/>
          </a:ln>
        </p:spPr>
      </p:pic>
      <p:sp>
        <p:nvSpPr>
          <p:cNvPr id="7" name="Rectangle 3"/>
          <p:cNvSpPr txBox="1">
            <a:spLocks noChangeArrowheads="1"/>
          </p:cNvSpPr>
          <p:nvPr/>
        </p:nvSpPr>
        <p:spPr>
          <a:xfrm>
            <a:off x="454025" y="3597215"/>
            <a:ext cx="8229600" cy="2803584"/>
          </a:xfrm>
          <a:prstGeom prst="rect">
            <a:avLst/>
          </a:prstGeom>
        </p:spPr>
        <p:txBody>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a:spcBef>
                <a:spcPts val="4200"/>
              </a:spcBef>
            </a:pPr>
            <a:r>
              <a:rPr lang="en-US" smtClean="0"/>
              <a:t>Functionally correct</a:t>
            </a:r>
          </a:p>
          <a:p>
            <a:pPr>
              <a:spcBef>
                <a:spcPts val="4200"/>
              </a:spcBef>
            </a:pPr>
            <a:r>
              <a:rPr lang="en-US" smtClean="0"/>
              <a:t>Noted that interleaving columns probably aren’t good for data locality but were easy to code up</a:t>
            </a:r>
            <a:endParaRPr lang="en-US" dirty="0" smtClean="0"/>
          </a:p>
        </p:txBody>
      </p:sp>
    </p:spTree>
    <p:extLst>
      <p:ext uri="{BB962C8B-B14F-4D97-AF65-F5344CB8AC3E}">
        <p14:creationId xmlns:p14="http://schemas.microsoft.com/office/powerpoint/2010/main" xmlns="" val="4270672192"/>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dirty="0" smtClean="0"/>
              <a:t>Task Parallel – Third Try</a:t>
            </a:r>
          </a:p>
        </p:txBody>
      </p:sp>
      <p:sp>
        <p:nvSpPr>
          <p:cNvPr id="60419" name="Rectangle 3"/>
          <p:cNvSpPr>
            <a:spLocks noGrp="1" noChangeArrowheads="1"/>
          </p:cNvSpPr>
          <p:nvPr>
            <p:ph type="body" sz="quarter" idx="10"/>
          </p:nvPr>
        </p:nvSpPr>
        <p:spPr/>
        <p:txBody>
          <a:bodyPr/>
          <a:lstStyle/>
          <a:p>
            <a:pPr>
              <a:spcBef>
                <a:spcPts val="1200"/>
              </a:spcBef>
            </a:pPr>
            <a:r>
              <a:rPr lang="en-US" sz="2000" dirty="0" smtClean="0"/>
              <a:t>Strategy</a:t>
            </a:r>
          </a:p>
          <a:p>
            <a:pPr lvl="1">
              <a:spcBef>
                <a:spcPts val="1200"/>
              </a:spcBef>
            </a:pPr>
            <a:r>
              <a:rPr lang="en-US" sz="2000" dirty="0" smtClean="0"/>
              <a:t>Partition functions into simple task pipeline</a:t>
            </a:r>
          </a:p>
          <a:p>
            <a:pPr lvl="1">
              <a:spcBef>
                <a:spcPts val="1200"/>
              </a:spcBef>
            </a:pPr>
            <a:r>
              <a:rPr lang="en-US" sz="2000" dirty="0" smtClean="0"/>
              <a:t>Delay smooth and detect until enough pixels are ready</a:t>
            </a:r>
          </a:p>
        </p:txBody>
      </p:sp>
      <p:sp>
        <p:nvSpPr>
          <p:cNvPr id="60420" name="Rectangle 5"/>
          <p:cNvSpPr>
            <a:spLocks noChangeArrowheads="1"/>
          </p:cNvSpPr>
          <p:nvPr/>
        </p:nvSpPr>
        <p:spPr bwMode="auto">
          <a:xfrm>
            <a:off x="2170113" y="3479015"/>
            <a:ext cx="4756150" cy="2682875"/>
          </a:xfrm>
          <a:prstGeom prst="rect">
            <a:avLst/>
          </a:prstGeom>
          <a:solidFill>
            <a:schemeClr val="folHlink">
              <a:alpha val="5098"/>
            </a:schemeClr>
          </a:solidFill>
          <a:ln w="9525">
            <a:noFill/>
            <a:miter lim="800000"/>
            <a:headEnd/>
            <a:tailEnd/>
          </a:ln>
        </p:spPr>
        <p:txBody>
          <a:bodyPr wrap="none" anchor="ctr">
            <a:spAutoFit/>
          </a:bodyPr>
          <a:lstStyle/>
          <a:p>
            <a:r>
              <a:rPr lang="en-US" sz="1000" b="1" dirty="0" err="1">
                <a:latin typeface="Courier New" pitchFamily="49" charset="0"/>
              </a:rPr>
              <a:t>stage_f</a:t>
            </a:r>
            <a:r>
              <a:rPr lang="en-US" sz="1000" b="1" dirty="0">
                <a:latin typeface="Courier New" pitchFamily="49" charset="0"/>
              </a:rPr>
              <a:t> stage[3] = { correct, smooth, </a:t>
            </a:r>
            <a:r>
              <a:rPr lang="en-US" sz="1000" b="1" dirty="0" err="1">
                <a:latin typeface="Courier New" pitchFamily="49" charset="0"/>
              </a:rPr>
              <a:t>sobel</a:t>
            </a:r>
            <a:r>
              <a:rPr lang="en-US" sz="1000" b="1" dirty="0">
                <a:latin typeface="Courier New" pitchFamily="49" charset="0"/>
              </a:rPr>
              <a:t> };</a:t>
            </a:r>
          </a:p>
          <a:p>
            <a:r>
              <a:rPr lang="en-US" sz="1000" b="1" dirty="0" err="1">
                <a:latin typeface="Courier New" pitchFamily="49" charset="0"/>
              </a:rPr>
              <a:t>queue_t</a:t>
            </a:r>
            <a:r>
              <a:rPr lang="en-US" sz="1000" b="1" dirty="0">
                <a:latin typeface="Courier New" pitchFamily="49" charset="0"/>
              </a:rPr>
              <a:t> *queue[4];</a:t>
            </a:r>
          </a:p>
          <a:p>
            <a:endParaRPr lang="en-US" sz="1000" b="1" dirty="0">
              <a:latin typeface="Courier New" pitchFamily="49" charset="0"/>
            </a:endParaRPr>
          </a:p>
          <a:p>
            <a:r>
              <a:rPr lang="en-US" sz="1000" b="1" dirty="0">
                <a:solidFill>
                  <a:srgbClr val="FF0000"/>
                </a:solidFill>
                <a:latin typeface="Courier New" pitchFamily="49" charset="0"/>
              </a:rPr>
              <a:t>  queue[0] = </a:t>
            </a:r>
            <a:r>
              <a:rPr lang="en-US" sz="1000" b="1" dirty="0" err="1">
                <a:solidFill>
                  <a:srgbClr val="FF0000"/>
                </a:solidFill>
                <a:latin typeface="Courier New" pitchFamily="49" charset="0"/>
              </a:rPr>
              <a:t>queue_create</a:t>
            </a:r>
            <a:r>
              <a:rPr lang="en-US" sz="1000" b="1" dirty="0">
                <a:solidFill>
                  <a:srgbClr val="FF0000"/>
                </a:solidFill>
                <a:latin typeface="Courier New" pitchFamily="49" charset="0"/>
              </a:rPr>
              <a:t>(capacity);</a:t>
            </a: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3; ++</a:t>
            </a:r>
            <a:r>
              <a:rPr lang="en-US" sz="1000" b="1" dirty="0" err="1">
                <a:latin typeface="Courier New" pitchFamily="49" charset="0"/>
              </a:rPr>
              <a:t>i</a:t>
            </a:r>
            <a:r>
              <a:rPr lang="en-US" sz="1000" b="1" dirty="0">
                <a:latin typeface="Courier New" pitchFamily="49" charset="0"/>
              </a:rPr>
              <a:t>) {</a:t>
            </a:r>
          </a:p>
          <a:p>
            <a:r>
              <a:rPr lang="en-US" sz="1000" b="1" dirty="0">
                <a:solidFill>
                  <a:srgbClr val="FF0000"/>
                </a:solidFill>
                <a:latin typeface="Courier New" pitchFamily="49" charset="0"/>
              </a:rPr>
              <a:t>    queue[</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+ 1] = </a:t>
            </a:r>
            <a:r>
              <a:rPr lang="en-US" sz="1000" b="1" dirty="0" err="1">
                <a:solidFill>
                  <a:srgbClr val="FF0000"/>
                </a:solidFill>
                <a:latin typeface="Courier New" pitchFamily="49" charset="0"/>
              </a:rPr>
              <a:t>queue_create</a:t>
            </a:r>
            <a:r>
              <a:rPr lang="en-US" sz="1000" b="1" dirty="0">
                <a:solidFill>
                  <a:srgbClr val="FF0000"/>
                </a:solidFill>
                <a:latin typeface="Courier New" pitchFamily="49" charset="0"/>
              </a:rPr>
              <a:t>(capacity);</a:t>
            </a:r>
          </a:p>
          <a:p>
            <a:r>
              <a:rPr lang="en-US" sz="1000" b="1" dirty="0">
                <a:latin typeface="Courier New" pitchFamily="49" charset="0"/>
              </a:rPr>
              <a:t>    </a:t>
            </a:r>
            <a:r>
              <a:rPr lang="en-US" sz="1000" b="1" dirty="0" err="1">
                <a:latin typeface="Courier New" pitchFamily="49" charset="0"/>
              </a:rPr>
              <a:t>pack_arg</a:t>
            </a:r>
            <a:r>
              <a:rPr lang="en-US" sz="1000" b="1" dirty="0">
                <a:latin typeface="Courier New" pitchFamily="49" charset="0"/>
              </a:rPr>
              <a:t>(&amp;</a:t>
            </a:r>
            <a:r>
              <a:rPr lang="en-US" sz="1000" b="1" dirty="0" err="1">
                <a:latin typeface="Courier New" pitchFamily="49" charset="0"/>
              </a:rPr>
              <a:t>arg</a:t>
            </a:r>
            <a:r>
              <a:rPr lang="en-US" sz="1000" b="1" dirty="0">
                <a:latin typeface="Courier New" pitchFamily="49" charset="0"/>
              </a:rPr>
              <a:t>[</a:t>
            </a:r>
            <a:r>
              <a:rPr lang="en-US" sz="1000" b="1" dirty="0" err="1">
                <a:latin typeface="Courier New" pitchFamily="49" charset="0"/>
              </a:rPr>
              <a:t>i</a:t>
            </a:r>
            <a:r>
              <a:rPr lang="en-US" sz="1000" b="1" dirty="0">
                <a:latin typeface="Courier New" pitchFamily="49" charset="0"/>
              </a:rPr>
              <a:t>], queue[</a:t>
            </a:r>
            <a:r>
              <a:rPr lang="en-US" sz="1000" b="1" dirty="0" err="1">
                <a:latin typeface="Courier New" pitchFamily="49" charset="0"/>
              </a:rPr>
              <a:t>i</a:t>
            </a:r>
            <a:r>
              <a:rPr lang="en-US" sz="1000" b="1" dirty="0">
                <a:latin typeface="Courier New" pitchFamily="49" charset="0"/>
              </a:rPr>
              <a:t> + 1], queue[</a:t>
            </a:r>
            <a:r>
              <a:rPr lang="en-US" sz="1000" b="1" dirty="0" err="1">
                <a:latin typeface="Courier New" pitchFamily="49" charset="0"/>
              </a:rPr>
              <a:t>i</a:t>
            </a:r>
            <a:r>
              <a:rPr lang="en-US" sz="1000" b="1" dirty="0">
                <a:latin typeface="Courier New" pitchFamily="49" charset="0"/>
              </a:rPr>
              <a:t>], </a:t>
            </a:r>
            <a:r>
              <a:rPr lang="en-US" sz="1000" b="1" dirty="0" err="1">
                <a:latin typeface="Courier New" pitchFamily="49" charset="0"/>
              </a:rPr>
              <a:t>nrows</a:t>
            </a:r>
            <a:r>
              <a:rPr lang="en-US" sz="1000" b="1" dirty="0">
                <a:latin typeface="Courier New" pitchFamily="49" charset="0"/>
              </a:rPr>
              <a:t>, </a:t>
            </a:r>
            <a:r>
              <a:rPr lang="en-US" sz="1000" b="1" dirty="0" err="1">
                <a:latin typeface="Courier New" pitchFamily="49" charset="0"/>
              </a:rPr>
              <a:t>ncols</a:t>
            </a:r>
            <a:r>
              <a:rPr lang="en-US" sz="1000" b="1" dirty="0">
                <a:latin typeface="Courier New" pitchFamily="49" charset="0"/>
              </a:rPr>
              <a:t>);</a:t>
            </a:r>
          </a:p>
          <a:p>
            <a:r>
              <a:rPr lang="en-US" sz="1000" b="1" dirty="0">
                <a:solidFill>
                  <a:srgbClr val="FF0000"/>
                </a:solidFill>
                <a:latin typeface="Courier New" pitchFamily="49" charset="0"/>
              </a:rPr>
              <a:t>    </a:t>
            </a:r>
            <a:r>
              <a:rPr lang="en-US" sz="1000" b="1" dirty="0" err="1">
                <a:solidFill>
                  <a:srgbClr val="FF0000"/>
                </a:solidFill>
                <a:latin typeface="Courier New" pitchFamily="49" charset="0"/>
              </a:rPr>
              <a:t>pthread_create</a:t>
            </a:r>
            <a:r>
              <a:rPr lang="en-US" sz="1000" b="1" dirty="0">
                <a:solidFill>
                  <a:srgbClr val="FF0000"/>
                </a:solidFill>
                <a:latin typeface="Courier New" pitchFamily="49" charset="0"/>
              </a:rPr>
              <a:t>(&amp;thread[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NULL, stage[</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&amp;</a:t>
            </a:r>
            <a:r>
              <a:rPr lang="en-US" sz="1000" b="1" dirty="0" err="1">
                <a:solidFill>
                  <a:srgbClr val="FF0000"/>
                </a:solidFill>
                <a:latin typeface="Courier New" pitchFamily="49" charset="0"/>
              </a:rPr>
              <a:t>arg</a:t>
            </a:r>
            <a:r>
              <a:rPr lang="en-US" sz="1000" b="1" dirty="0">
                <a:solidFill>
                  <a:srgbClr val="FF0000"/>
                </a:solidFill>
                <a:latin typeface="Courier New" pitchFamily="49" charset="0"/>
              </a:rPr>
              <a:t>[</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a:t>
            </a:r>
          </a:p>
          <a:p>
            <a:r>
              <a:rPr lang="en-US" sz="1000" b="1" dirty="0">
                <a:latin typeface="Courier New" pitchFamily="49" charset="0"/>
              </a:rPr>
              <a:t>  }</a:t>
            </a:r>
          </a:p>
          <a:p>
            <a:endParaRPr lang="en-US" sz="1000" b="1" dirty="0">
              <a:latin typeface="Courier New" pitchFamily="49" charset="0"/>
            </a:endParaRPr>
          </a:p>
          <a:p>
            <a:r>
              <a:rPr lang="en-US" sz="1000" b="1" dirty="0">
                <a:latin typeface="Courier New" pitchFamily="49" charset="0"/>
              </a:rPr>
              <a:t>  while (*</a:t>
            </a:r>
            <a:r>
              <a:rPr lang="en-US" sz="1000" b="1" dirty="0" err="1">
                <a:latin typeface="Courier New" pitchFamily="49" charset="0"/>
              </a:rPr>
              <a:t>in_pixels</a:t>
            </a:r>
            <a:r>
              <a:rPr lang="en-US" sz="1000" b="1" dirty="0">
                <a:latin typeface="Courier New" pitchFamily="49" charset="0"/>
              </a:rPr>
              <a:t>) {</a:t>
            </a:r>
          </a:p>
          <a:p>
            <a:r>
              <a:rPr lang="en-US" sz="1000" b="1" dirty="0">
                <a:solidFill>
                  <a:srgbClr val="FF0000"/>
                </a:solidFill>
                <a:latin typeface="Courier New" pitchFamily="49" charset="0"/>
              </a:rPr>
              <a:t>    </a:t>
            </a:r>
            <a:r>
              <a:rPr lang="en-US" sz="1000" b="1" dirty="0" err="1">
                <a:solidFill>
                  <a:srgbClr val="FF0000"/>
                </a:solidFill>
                <a:latin typeface="Courier New" pitchFamily="49" charset="0"/>
              </a:rPr>
              <a:t>queue_add</a:t>
            </a:r>
            <a:r>
              <a:rPr lang="en-US" sz="1000" b="1" dirty="0">
                <a:solidFill>
                  <a:srgbClr val="FF0000"/>
                </a:solidFill>
                <a:latin typeface="Courier New" pitchFamily="49" charset="0"/>
              </a:rPr>
              <a:t>(queue[0], *</a:t>
            </a:r>
            <a:r>
              <a:rPr lang="en-US" sz="1000" b="1" dirty="0" err="1">
                <a:solidFill>
                  <a:srgbClr val="FF0000"/>
                </a:solidFill>
                <a:latin typeface="Courier New" pitchFamily="49" charset="0"/>
              </a:rPr>
              <a:t>in_pixels</a:t>
            </a:r>
            <a:r>
              <a:rPr lang="en-US" sz="1000" b="1" dirty="0">
                <a:solidFill>
                  <a:srgbClr val="FF0000"/>
                </a:solidFill>
                <a:latin typeface="Courier New" pitchFamily="49" charset="0"/>
              </a:rPr>
              <a:t>++);</a:t>
            </a:r>
          </a:p>
          <a:p>
            <a:r>
              <a:rPr lang="en-US" sz="1000" b="1" dirty="0">
                <a:latin typeface="Courier New" pitchFamily="49" charset="0"/>
              </a:rPr>
              <a:t>  } </a:t>
            </a:r>
            <a:r>
              <a:rPr lang="en-US" sz="1000" b="1" dirty="0" err="1">
                <a:solidFill>
                  <a:srgbClr val="FF0000"/>
                </a:solidFill>
                <a:latin typeface="Courier New" pitchFamily="49" charset="0"/>
              </a:rPr>
              <a:t>queue_add</a:t>
            </a:r>
            <a:r>
              <a:rPr lang="en-US" sz="1000" b="1" dirty="0">
                <a:solidFill>
                  <a:srgbClr val="FF0000"/>
                </a:solidFill>
                <a:latin typeface="Courier New" pitchFamily="49" charset="0"/>
              </a:rPr>
              <a:t>(queue[0], NULL);</a:t>
            </a:r>
          </a:p>
          <a:p>
            <a:endParaRPr lang="en-US" sz="1000" b="1" dirty="0">
              <a:solidFill>
                <a:srgbClr val="FF0000"/>
              </a:solidFill>
              <a:latin typeface="Courier New" pitchFamily="49" charset="0"/>
            </a:endParaRPr>
          </a:p>
          <a:p>
            <a:r>
              <a:rPr lang="en-US" sz="1000" b="1" dirty="0">
                <a:latin typeface="Courier New" pitchFamily="49" charset="0"/>
              </a:rPr>
              <a:t>  for (</a:t>
            </a:r>
            <a:r>
              <a:rPr lang="en-US" sz="1000" b="1" dirty="0" err="1">
                <a:latin typeface="Courier New" pitchFamily="49" charset="0"/>
              </a:rPr>
              <a:t>i</a:t>
            </a:r>
            <a:r>
              <a:rPr lang="en-US" sz="1000" b="1" dirty="0">
                <a:latin typeface="Courier New" pitchFamily="49" charset="0"/>
              </a:rPr>
              <a:t> = 0; </a:t>
            </a:r>
            <a:r>
              <a:rPr lang="en-US" sz="1000" b="1" dirty="0" err="1">
                <a:latin typeface="Courier New" pitchFamily="49" charset="0"/>
              </a:rPr>
              <a:t>i</a:t>
            </a:r>
            <a:r>
              <a:rPr lang="en-US" sz="1000" b="1" dirty="0">
                <a:latin typeface="Courier New" pitchFamily="49" charset="0"/>
              </a:rPr>
              <a:t> &lt; 3; ++</a:t>
            </a:r>
            <a:r>
              <a:rPr lang="en-US" sz="1000" b="1" dirty="0" err="1">
                <a:latin typeface="Courier New" pitchFamily="49" charset="0"/>
              </a:rPr>
              <a:t>i</a:t>
            </a:r>
            <a:r>
              <a:rPr lang="en-US" sz="1000" b="1" dirty="0">
                <a:latin typeface="Courier New" pitchFamily="49" charset="0"/>
              </a:rPr>
              <a:t>) {</a:t>
            </a:r>
          </a:p>
          <a:p>
            <a:r>
              <a:rPr lang="en-US" sz="1000" b="1" dirty="0">
                <a:solidFill>
                  <a:srgbClr val="FF0000"/>
                </a:solidFill>
                <a:latin typeface="Courier New" pitchFamily="49" charset="0"/>
              </a:rPr>
              <a:t>    </a:t>
            </a:r>
            <a:r>
              <a:rPr lang="en-US" sz="1000" b="1" dirty="0" err="1">
                <a:solidFill>
                  <a:srgbClr val="FF0000"/>
                </a:solidFill>
                <a:latin typeface="Courier New" pitchFamily="49" charset="0"/>
              </a:rPr>
              <a:t>pthread_join</a:t>
            </a:r>
            <a:r>
              <a:rPr lang="en-US" sz="1000" b="1" dirty="0">
                <a:solidFill>
                  <a:srgbClr val="FF0000"/>
                </a:solidFill>
                <a:latin typeface="Courier New" pitchFamily="49" charset="0"/>
              </a:rPr>
              <a:t>(thread[</a:t>
            </a:r>
            <a:r>
              <a:rPr lang="en-US" sz="1000" b="1" dirty="0" err="1">
                <a:solidFill>
                  <a:srgbClr val="FF0000"/>
                </a:solidFill>
                <a:latin typeface="Courier New" pitchFamily="49" charset="0"/>
              </a:rPr>
              <a:t>i</a:t>
            </a:r>
            <a:r>
              <a:rPr lang="en-US" sz="1000" b="1" dirty="0">
                <a:solidFill>
                  <a:srgbClr val="FF0000"/>
                </a:solidFill>
                <a:latin typeface="Courier New" pitchFamily="49" charset="0"/>
              </a:rPr>
              <a:t>], &amp;status);</a:t>
            </a:r>
          </a:p>
          <a:p>
            <a:r>
              <a:rPr lang="en-US" sz="1000" b="1" dirty="0">
                <a:latin typeface="Courier New" pitchFamily="49" charset="0"/>
              </a:rPr>
              <a:t>  }</a:t>
            </a:r>
          </a:p>
        </p:txBody>
      </p:sp>
      <p:pic>
        <p:nvPicPr>
          <p:cNvPr id="60421" name="Picture 1"/>
          <p:cNvPicPr>
            <a:picLocks noChangeAspect="1" noChangeArrowheads="1"/>
          </p:cNvPicPr>
          <p:nvPr/>
        </p:nvPicPr>
        <p:blipFill>
          <a:blip r:embed="rId3" cstate="print"/>
          <a:srcRect/>
          <a:stretch>
            <a:fillRect/>
          </a:stretch>
        </p:blipFill>
        <p:spPr bwMode="auto">
          <a:xfrm>
            <a:off x="912813" y="2505075"/>
            <a:ext cx="7315200" cy="601663"/>
          </a:xfrm>
          <a:prstGeom prst="rect">
            <a:avLst/>
          </a:prstGeom>
          <a:noFill/>
          <a:ln w="9525">
            <a:noFill/>
            <a:miter lim="800000"/>
            <a:headEnd/>
            <a:tailEnd/>
          </a:ln>
        </p:spPr>
      </p:pic>
    </p:spTree>
    <p:extLst>
      <p:ext uri="{BB962C8B-B14F-4D97-AF65-F5344CB8AC3E}">
        <p14:creationId xmlns:p14="http://schemas.microsoft.com/office/powerpoint/2010/main" xmlns="" val="3635354232"/>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r>
              <a:rPr lang="en-US" dirty="0" smtClean="0"/>
              <a:t>Task Parallel – Third Result</a:t>
            </a:r>
            <a:endParaRPr lang="en-US" sz="3200" b="0" dirty="0" smtClean="0"/>
          </a:p>
        </p:txBody>
      </p:sp>
      <p:pic>
        <p:nvPicPr>
          <p:cNvPr id="2053" name="Picture 3"/>
          <p:cNvPicPr>
            <a:picLocks noChangeAspect="1" noChangeArrowheads="1"/>
          </p:cNvPicPr>
          <p:nvPr/>
        </p:nvPicPr>
        <p:blipFill>
          <a:blip r:embed="rId4" cstate="print"/>
          <a:srcRect/>
          <a:stretch>
            <a:fillRect/>
          </a:stretch>
        </p:blipFill>
        <p:spPr bwMode="auto">
          <a:xfrm>
            <a:off x="1346200" y="3935413"/>
            <a:ext cx="6446838" cy="2022475"/>
          </a:xfrm>
          <a:prstGeom prst="rect">
            <a:avLst/>
          </a:prstGeom>
          <a:noFill/>
          <a:ln w="9525">
            <a:noFill/>
            <a:miter lim="800000"/>
            <a:headEnd/>
            <a:tailEnd/>
          </a:ln>
        </p:spPr>
      </p:pic>
      <p:graphicFrame>
        <p:nvGraphicFramePr>
          <p:cNvPr id="9" name="Object 2"/>
          <p:cNvGraphicFramePr>
            <a:graphicFrameLocks noChangeAspect="1"/>
          </p:cNvGraphicFramePr>
          <p:nvPr>
            <p:extLst>
              <p:ext uri="{D42A27DB-BD31-4B8C-83A1-F6EECF244321}">
                <p14:modId xmlns:p14="http://schemas.microsoft.com/office/powerpoint/2010/main" xmlns="" val="2535184631"/>
              </p:ext>
            </p:extLst>
          </p:nvPr>
        </p:nvGraphicFramePr>
        <p:xfrm>
          <a:off x="4859338" y="1201738"/>
          <a:ext cx="3625850" cy="2305050"/>
        </p:xfrm>
        <a:graphic>
          <a:graphicData uri="http://schemas.openxmlformats.org/presentationml/2006/ole">
            <p:oleObj spid="_x0000_s2220" name="Worksheet" r:id="rId5" imgW="3790828" imgH="2409761" progId="Excel.Sheet.8">
              <p:embed/>
            </p:oleObj>
          </a:graphicData>
        </a:graphic>
      </p:graphicFrame>
      <p:sp>
        <p:nvSpPr>
          <p:cNvPr id="10" name="Rectangle 3"/>
          <p:cNvSpPr>
            <a:spLocks noGrp="1" noChangeArrowheads="1"/>
          </p:cNvSpPr>
          <p:nvPr>
            <p:ph type="body" sz="half" idx="4294967295"/>
          </p:nvPr>
        </p:nvSpPr>
        <p:spPr>
          <a:xfrm>
            <a:off x="517560" y="1124104"/>
            <a:ext cx="4378325" cy="2668587"/>
          </a:xfrm>
        </p:spPr>
        <p:txBody>
          <a:bodyPr/>
          <a:lstStyle/>
          <a:p>
            <a:pPr>
              <a:spcBef>
                <a:spcPct val="75000"/>
              </a:spcBef>
              <a:buFont typeface="Arial" pitchFamily="34" charset="0"/>
              <a:buChar char="•"/>
            </a:pPr>
            <a:r>
              <a:rPr lang="en-US" sz="2000" dirty="0" smtClean="0">
                <a:latin typeface="Arial" pitchFamily="34" charset="0"/>
                <a:cs typeface="Arial" pitchFamily="34" charset="0"/>
              </a:rPr>
              <a:t>Results</a:t>
            </a:r>
          </a:p>
          <a:p>
            <a:pPr lvl="1">
              <a:spcBef>
                <a:spcPct val="75000"/>
              </a:spcBef>
              <a:buFont typeface="Arial" pitchFamily="34" charset="0"/>
              <a:buChar char="•"/>
            </a:pPr>
            <a:r>
              <a:rPr lang="en-US" sz="1800" dirty="0" smtClean="0">
                <a:latin typeface="Arial" pitchFamily="34" charset="0"/>
                <a:cs typeface="Arial" pitchFamily="34" charset="0"/>
              </a:rPr>
              <a:t>Improved throughput but not latency</a:t>
            </a:r>
          </a:p>
          <a:p>
            <a:pPr lvl="1">
              <a:spcBef>
                <a:spcPct val="75000"/>
              </a:spcBef>
              <a:buFont typeface="Arial" pitchFamily="34" charset="0"/>
              <a:buChar char="•"/>
            </a:pPr>
            <a:r>
              <a:rPr lang="en-US" sz="1800" dirty="0" smtClean="0">
                <a:latin typeface="Arial" pitchFamily="34" charset="0"/>
                <a:cs typeface="Arial" pitchFamily="34" charset="0"/>
              </a:rPr>
              <a:t>Throughput limited by longest stage (1/85% = 1.12x)</a:t>
            </a:r>
          </a:p>
          <a:p>
            <a:pPr lvl="1">
              <a:spcBef>
                <a:spcPct val="75000"/>
              </a:spcBef>
              <a:buFont typeface="Arial" pitchFamily="34" charset="0"/>
              <a:buChar char="•"/>
            </a:pPr>
            <a:r>
              <a:rPr lang="en-US" sz="1800" dirty="0" smtClean="0">
                <a:latin typeface="Arial" pitchFamily="34" charset="0"/>
                <a:cs typeface="Arial" pitchFamily="34" charset="0"/>
              </a:rPr>
              <a:t>Difficult to scale with # of cores</a:t>
            </a:r>
          </a:p>
        </p:txBody>
      </p:sp>
    </p:spTree>
    <p:extLst>
      <p:ext uri="{BB962C8B-B14F-4D97-AF65-F5344CB8AC3E}">
        <p14:creationId xmlns:p14="http://schemas.microsoft.com/office/powerpoint/2010/main" xmlns="" val="3713223968"/>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t>Exploration Results</a:t>
            </a:r>
          </a:p>
        </p:txBody>
      </p:sp>
      <p:sp>
        <p:nvSpPr>
          <p:cNvPr id="61443" name="Content Placeholder 2"/>
          <p:cNvSpPr>
            <a:spLocks noGrp="1"/>
          </p:cNvSpPr>
          <p:nvPr>
            <p:ph type="body" sz="quarter" idx="10"/>
          </p:nvPr>
        </p:nvSpPr>
        <p:spPr/>
        <p:txBody>
          <a:bodyPr/>
          <a:lstStyle/>
          <a:p>
            <a:pPr>
              <a:spcBef>
                <a:spcPts val="3600"/>
              </a:spcBef>
            </a:pPr>
            <a:r>
              <a:rPr lang="en-US" dirty="0" smtClean="0"/>
              <a:t>Go with data decomposition approach</a:t>
            </a:r>
          </a:p>
          <a:p>
            <a:pPr>
              <a:spcBef>
                <a:spcPts val="3600"/>
              </a:spcBef>
            </a:pPr>
            <a:r>
              <a:rPr lang="en-US" dirty="0" smtClean="0"/>
              <a:t># of threads matches # of cores</a:t>
            </a:r>
          </a:p>
          <a:p>
            <a:pPr>
              <a:spcBef>
                <a:spcPts val="3600"/>
              </a:spcBef>
            </a:pPr>
            <a:r>
              <a:rPr lang="en-US" dirty="0" smtClean="0"/>
              <a:t>Expecting lots of tuning opportunities</a:t>
            </a:r>
          </a:p>
          <a:p>
            <a:pPr>
              <a:spcBef>
                <a:spcPts val="3600"/>
              </a:spcBef>
            </a:pPr>
            <a:r>
              <a:rPr lang="en-US" dirty="0" smtClean="0"/>
              <a:t>Interesting design notes:</a:t>
            </a:r>
          </a:p>
          <a:p>
            <a:pPr lvl="1">
              <a:spcBef>
                <a:spcPts val="3600"/>
              </a:spcBef>
            </a:pPr>
            <a:r>
              <a:rPr lang="en-US" sz="2400" dirty="0" smtClean="0"/>
              <a:t>Interleaving concerns</a:t>
            </a:r>
          </a:p>
          <a:p>
            <a:pPr lvl="1">
              <a:spcBef>
                <a:spcPts val="3600"/>
              </a:spcBef>
            </a:pPr>
            <a:r>
              <a:rPr lang="en-US" sz="2400" dirty="0" smtClean="0"/>
              <a:t>Delay required for pipeline</a:t>
            </a:r>
          </a:p>
        </p:txBody>
      </p:sp>
    </p:spTree>
    <p:extLst>
      <p:ext uri="{BB962C8B-B14F-4D97-AF65-F5344CB8AC3E}">
        <p14:creationId xmlns:p14="http://schemas.microsoft.com/office/powerpoint/2010/main" xmlns="" val="3124024551"/>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Pthreads</a:t>
            </a:r>
            <a:r>
              <a:rPr lang="en-US" dirty="0" smtClean="0"/>
              <a:t> API – Part </a:t>
            </a:r>
            <a:r>
              <a:rPr lang="en-US" dirty="0"/>
              <a:t>1</a:t>
            </a:r>
            <a:endParaRPr lang="en-US" dirty="0" smtClean="0"/>
          </a:p>
        </p:txBody>
      </p:sp>
    </p:spTree>
    <p:extLst>
      <p:ext uri="{BB962C8B-B14F-4D97-AF65-F5344CB8AC3E}">
        <p14:creationId xmlns:p14="http://schemas.microsoft.com/office/powerpoint/2010/main" xmlns="" val="3786814612"/>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dirty="0" smtClean="0"/>
              <a:t>Threads Programming Model</a:t>
            </a:r>
            <a:endParaRPr lang="en-US" sz="3200" b="0" dirty="0" smtClean="0"/>
          </a:p>
        </p:txBody>
      </p:sp>
      <p:sp>
        <p:nvSpPr>
          <p:cNvPr id="11" name="Content Placeholder 10"/>
          <p:cNvSpPr>
            <a:spLocks noGrp="1"/>
          </p:cNvSpPr>
          <p:nvPr>
            <p:ph type="body" sz="quarter" idx="10"/>
          </p:nvPr>
        </p:nvSpPr>
        <p:spPr>
          <a:xfrm>
            <a:off x="533400" y="1640982"/>
            <a:ext cx="4634023" cy="3739097"/>
          </a:xfrm>
        </p:spPr>
        <p:txBody>
          <a:bodyPr/>
          <a:lstStyle/>
          <a:p>
            <a:pPr>
              <a:spcBef>
                <a:spcPts val="4800"/>
              </a:spcBef>
            </a:pPr>
            <a:r>
              <a:rPr lang="en-US" sz="2000" dirty="0" smtClean="0"/>
              <a:t>Multiple threads may exist within a single process running separate instruction streams</a:t>
            </a:r>
          </a:p>
          <a:p>
            <a:pPr>
              <a:spcBef>
                <a:spcPts val="4800"/>
              </a:spcBef>
            </a:pPr>
            <a:r>
              <a:rPr lang="en-US" sz="2000" i="1" dirty="0" smtClean="0"/>
              <a:t>Communication</a:t>
            </a:r>
            <a:r>
              <a:rPr lang="en-US" sz="2000" dirty="0" smtClean="0"/>
              <a:t> between threads is easy through shared memory</a:t>
            </a:r>
          </a:p>
          <a:p>
            <a:pPr>
              <a:spcBef>
                <a:spcPts val="4800"/>
              </a:spcBef>
            </a:pPr>
            <a:r>
              <a:rPr lang="en-US" sz="2000" i="1" dirty="0" smtClean="0"/>
              <a:t>Miscommunication </a:t>
            </a:r>
            <a:r>
              <a:rPr lang="en-US" sz="2000" dirty="0" smtClean="0"/>
              <a:t>between threads is easy through shared memory</a:t>
            </a:r>
            <a:endParaRPr lang="en-US" sz="2000" dirty="0"/>
          </a:p>
        </p:txBody>
      </p:sp>
      <p:pic>
        <p:nvPicPr>
          <p:cNvPr id="34821" name="Picture 7"/>
          <p:cNvPicPr>
            <a:picLocks noChangeAspect="1" noChangeArrowheads="1"/>
          </p:cNvPicPr>
          <p:nvPr/>
        </p:nvPicPr>
        <p:blipFill>
          <a:blip r:embed="rId3" cstate="print"/>
          <a:srcRect/>
          <a:stretch>
            <a:fillRect/>
          </a:stretch>
        </p:blipFill>
        <p:spPr bwMode="auto">
          <a:xfrm>
            <a:off x="5444316" y="1833355"/>
            <a:ext cx="3100387" cy="3197225"/>
          </a:xfrm>
          <a:prstGeom prst="rect">
            <a:avLst/>
          </a:prstGeom>
          <a:noFill/>
          <a:ln w="38100" algn="ctr">
            <a:noFill/>
            <a:miter lim="800000"/>
            <a:headEnd/>
            <a:tailEnd/>
          </a:ln>
        </p:spPr>
      </p:pic>
    </p:spTree>
    <p:extLst>
      <p:ext uri="{BB962C8B-B14F-4D97-AF65-F5344CB8AC3E}">
        <p14:creationId xmlns:p14="http://schemas.microsoft.com/office/powerpoint/2010/main" xmlns="" val="434325750"/>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dirty="0" smtClean="0"/>
              <a:t>POSIX Threads (</a:t>
            </a:r>
            <a:r>
              <a:rPr lang="en-US" dirty="0" err="1" smtClean="0"/>
              <a:t>Pthreads</a:t>
            </a:r>
            <a:r>
              <a:rPr lang="en-US" dirty="0" smtClean="0"/>
              <a:t>)</a:t>
            </a:r>
          </a:p>
        </p:txBody>
      </p:sp>
      <p:sp>
        <p:nvSpPr>
          <p:cNvPr id="35843" name="Rectangle 3"/>
          <p:cNvSpPr>
            <a:spLocks noGrp="1" noChangeArrowheads="1"/>
          </p:cNvSpPr>
          <p:nvPr>
            <p:ph type="body" sz="quarter" idx="10"/>
          </p:nvPr>
        </p:nvSpPr>
        <p:spPr>
          <a:xfrm>
            <a:off x="533399" y="1446027"/>
            <a:ext cx="8277225" cy="4283533"/>
          </a:xfrm>
        </p:spPr>
        <p:txBody>
          <a:bodyPr/>
          <a:lstStyle/>
          <a:p>
            <a:pPr>
              <a:spcBef>
                <a:spcPts val="7200"/>
              </a:spcBef>
            </a:pPr>
            <a:r>
              <a:rPr lang="en-US" dirty="0" smtClean="0"/>
              <a:t>Standards-based C library for shared memory</a:t>
            </a:r>
          </a:p>
          <a:p>
            <a:pPr>
              <a:spcBef>
                <a:spcPts val="7200"/>
              </a:spcBef>
            </a:pPr>
            <a:r>
              <a:rPr lang="en-US" dirty="0" smtClean="0"/>
              <a:t>Most OS implementations support a basic subset of </a:t>
            </a:r>
            <a:r>
              <a:rPr lang="en-US" dirty="0" err="1" smtClean="0"/>
              <a:t>pthread</a:t>
            </a:r>
            <a:r>
              <a:rPr lang="en-US" dirty="0" smtClean="0"/>
              <a:t> functions</a:t>
            </a:r>
          </a:p>
          <a:p>
            <a:pPr>
              <a:spcBef>
                <a:spcPts val="7200"/>
              </a:spcBef>
            </a:pPr>
            <a:r>
              <a:rPr lang="en-US" dirty="0" smtClean="0"/>
              <a:t>Most OS implementations add some popular and/or non-portable extensions </a:t>
            </a:r>
          </a:p>
        </p:txBody>
      </p:sp>
    </p:spTree>
    <p:extLst>
      <p:ext uri="{BB962C8B-B14F-4D97-AF65-F5344CB8AC3E}">
        <p14:creationId xmlns:p14="http://schemas.microsoft.com/office/powerpoint/2010/main" xmlns="" val="3371137573"/>
      </p:ext>
    </p:extLst>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Linux Memory Layout</a:t>
            </a:r>
            <a:endParaRPr lang="en-US" dirty="0"/>
          </a:p>
        </p:txBody>
      </p:sp>
      <p:pic>
        <p:nvPicPr>
          <p:cNvPr id="4" name="Picture 1"/>
          <p:cNvPicPr>
            <a:picLocks noChangeAspect="1" noChangeArrowheads="1"/>
          </p:cNvPicPr>
          <p:nvPr/>
        </p:nvPicPr>
        <p:blipFill>
          <a:blip r:embed="rId2" cstate="print"/>
          <a:srcRect/>
          <a:stretch>
            <a:fillRect/>
          </a:stretch>
        </p:blipFill>
        <p:spPr bwMode="auto">
          <a:xfrm>
            <a:off x="509471" y="1265630"/>
            <a:ext cx="3971925" cy="4457700"/>
          </a:xfrm>
          <a:prstGeom prst="rect">
            <a:avLst/>
          </a:prstGeom>
          <a:noFill/>
          <a:ln w="9525">
            <a:noFill/>
            <a:miter lim="800000"/>
            <a:headEnd/>
            <a:tailEnd/>
          </a:ln>
        </p:spPr>
      </p:pic>
      <p:sp>
        <p:nvSpPr>
          <p:cNvPr id="7" name="Content Placeholder 2"/>
          <p:cNvSpPr txBox="1">
            <a:spLocks/>
          </p:cNvSpPr>
          <p:nvPr/>
        </p:nvSpPr>
        <p:spPr>
          <a:xfrm>
            <a:off x="4497577" y="1047375"/>
            <a:ext cx="4292378" cy="4953000"/>
          </a:xfrm>
          <a:prstGeom prst="rect">
            <a:avLst/>
          </a:prstGeom>
        </p:spPr>
        <p:txBody>
          <a:bodyPr/>
          <a:lstStyle>
            <a:lvl1pPr marL="233363" indent="-233363" algn="l" rtl="0" fontAlgn="base">
              <a:lnSpc>
                <a:spcPct val="100000"/>
              </a:lnSpc>
              <a:spcBef>
                <a:spcPts val="575"/>
              </a:spcBef>
              <a:spcAft>
                <a:spcPts val="75"/>
              </a:spcAft>
              <a:buClr>
                <a:schemeClr val="tx1">
                  <a:lumMod val="85000"/>
                  <a:lumOff val="15000"/>
                </a:schemeClr>
              </a:buClr>
              <a:buSzPct val="80000"/>
              <a:buFont typeface="Arial" pitchFamily="34" charset="0"/>
              <a:buChar char="•"/>
              <a:defRPr sz="2200" b="0">
                <a:solidFill>
                  <a:srgbClr val="000000"/>
                </a:solidFill>
                <a:latin typeface="+mn-lt"/>
                <a:ea typeface="+mn-ea"/>
                <a:cs typeface="+mn-cs"/>
              </a:defRPr>
            </a:lvl1pPr>
            <a:lvl2pPr marL="401638" indent="-168275" algn="l" rtl="0" fontAlgn="base">
              <a:lnSpc>
                <a:spcPct val="100000"/>
              </a:lnSpc>
              <a:spcBef>
                <a:spcPts val="575"/>
              </a:spcBef>
              <a:spcAft>
                <a:spcPts val="75"/>
              </a:spcAft>
              <a:buClr>
                <a:schemeClr val="tx1"/>
              </a:buClr>
              <a:buSzPct val="80000"/>
              <a:buFont typeface="Arial" pitchFamily="34" charset="0"/>
              <a:buChar char="−"/>
              <a:defRPr sz="2000">
                <a:solidFill>
                  <a:srgbClr val="000000"/>
                </a:solidFill>
                <a:latin typeface="+mn-lt"/>
              </a:defRPr>
            </a:lvl2pPr>
            <a:lvl3pPr marL="569913" indent="-168275" algn="l" rtl="0" fontAlgn="base">
              <a:lnSpc>
                <a:spcPct val="100000"/>
              </a:lnSpc>
              <a:spcBef>
                <a:spcPts val="575"/>
              </a:spcBef>
              <a:spcAft>
                <a:spcPts val="75"/>
              </a:spcAft>
              <a:buClr>
                <a:schemeClr val="tx1"/>
              </a:buClr>
              <a:buSzPct val="80000"/>
              <a:buFont typeface="Wingdings" pitchFamily="2" charset="2"/>
              <a:buChar char="§"/>
              <a:defRPr>
                <a:solidFill>
                  <a:srgbClr val="000000"/>
                </a:solidFill>
                <a:latin typeface="+mn-lt"/>
              </a:defRPr>
            </a:lvl3pPr>
            <a:lvl4pPr marL="746125" indent="-176213" algn="l" rtl="0" fontAlgn="base">
              <a:lnSpc>
                <a:spcPct val="100000"/>
              </a:lnSpc>
              <a:spcBef>
                <a:spcPts val="575"/>
              </a:spcBef>
              <a:spcAft>
                <a:spcPts val="75"/>
              </a:spcAft>
              <a:buClr>
                <a:schemeClr val="tx1"/>
              </a:buClr>
              <a:buSzPct val="80000"/>
              <a:buFont typeface="Arial" pitchFamily="34" charset="0"/>
              <a:buChar char="•"/>
              <a:defRPr sz="1600">
                <a:solidFill>
                  <a:srgbClr val="000000"/>
                </a:solidFill>
                <a:latin typeface="+mn-lt"/>
              </a:defRPr>
            </a:lvl4pPr>
            <a:lvl5pPr marL="969963" indent="-223838" algn="l" rtl="0" fontAlgn="base">
              <a:lnSpc>
                <a:spcPct val="100000"/>
              </a:lnSpc>
              <a:spcBef>
                <a:spcPts val="575"/>
              </a:spcBef>
              <a:spcAft>
                <a:spcPts val="75"/>
              </a:spcAft>
              <a:buClr>
                <a:schemeClr val="tx1"/>
              </a:buClr>
              <a:buSzPct val="70000"/>
              <a:buFont typeface="Arial" pitchFamily="34" charset="0"/>
              <a:buChar char="−"/>
              <a:defRPr sz="1400">
                <a:solidFill>
                  <a:srgbClr val="000000"/>
                </a:solidFill>
                <a:latin typeface="+mn-lt"/>
              </a:defRPr>
            </a:lvl5pPr>
            <a:lvl6pPr marL="22304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6pPr>
            <a:lvl7pPr marL="26876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7pPr>
            <a:lvl8pPr marL="31448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8pPr>
            <a:lvl9pPr marL="3602038" indent="-157163" algn="l" rtl="0" fontAlgn="base">
              <a:spcBef>
                <a:spcPct val="20000"/>
              </a:spcBef>
              <a:spcAft>
                <a:spcPct val="3000"/>
              </a:spcAft>
              <a:buClr>
                <a:schemeClr val="tx1"/>
              </a:buClr>
              <a:buSzPct val="70000"/>
              <a:buFont typeface="Arial" charset="0"/>
              <a:buChar char="►"/>
              <a:defRPr sz="1400">
                <a:solidFill>
                  <a:srgbClr val="000000"/>
                </a:solidFill>
                <a:latin typeface="+mn-lt"/>
              </a:defRPr>
            </a:lvl9pPr>
          </a:lstStyle>
          <a:p>
            <a:pPr>
              <a:spcBef>
                <a:spcPts val="3000"/>
              </a:spcBef>
            </a:pPr>
            <a:r>
              <a:rPr lang="en-US" dirty="0" smtClean="0"/>
              <a:t>Threads:</a:t>
            </a:r>
          </a:p>
          <a:p>
            <a:pPr lvl="1">
              <a:spcBef>
                <a:spcPts val="3000"/>
              </a:spcBef>
            </a:pPr>
            <a:r>
              <a:rPr lang="en-US" dirty="0" smtClean="0"/>
              <a:t>Share access to static and heap global data</a:t>
            </a:r>
          </a:p>
          <a:p>
            <a:pPr lvl="1">
              <a:spcBef>
                <a:spcPts val="3000"/>
              </a:spcBef>
            </a:pPr>
            <a:r>
              <a:rPr lang="en-US" dirty="0" smtClean="0"/>
              <a:t>Maintain separate execution stacks of limited size</a:t>
            </a:r>
          </a:p>
          <a:p>
            <a:pPr lvl="1">
              <a:spcBef>
                <a:spcPts val="3000"/>
              </a:spcBef>
            </a:pPr>
            <a:r>
              <a:rPr lang="en-US" dirty="0" smtClean="0"/>
              <a:t>Execute at different locations within the program text</a:t>
            </a:r>
          </a:p>
          <a:p>
            <a:pPr lvl="1">
              <a:spcBef>
                <a:spcPts val="3000"/>
              </a:spcBef>
            </a:pPr>
            <a:r>
              <a:rPr lang="en-US" dirty="0" smtClean="0"/>
              <a:t>Stress both instruction and data caches more than single-threaded code</a:t>
            </a:r>
          </a:p>
        </p:txBody>
      </p:sp>
    </p:spTree>
    <p:extLst>
      <p:ext uri="{BB962C8B-B14F-4D97-AF65-F5344CB8AC3E}">
        <p14:creationId xmlns:p14="http://schemas.microsoft.com/office/powerpoint/2010/main" xmlns="" val="1055410807"/>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Compiling </a:t>
            </a:r>
            <a:r>
              <a:rPr lang="en-US" dirty="0" err="1" smtClean="0"/>
              <a:t>Pthreads</a:t>
            </a:r>
            <a:endParaRPr lang="en-US" dirty="0"/>
          </a:p>
        </p:txBody>
      </p:sp>
      <p:sp>
        <p:nvSpPr>
          <p:cNvPr id="3" name="Content Placeholder 2"/>
          <p:cNvSpPr>
            <a:spLocks noGrp="1"/>
          </p:cNvSpPr>
          <p:nvPr>
            <p:ph type="body" sz="quarter" idx="10"/>
          </p:nvPr>
        </p:nvSpPr>
        <p:spPr>
          <a:xfrm>
            <a:off x="533399" y="1307805"/>
            <a:ext cx="8277225" cy="4421756"/>
          </a:xfrm>
        </p:spPr>
        <p:txBody>
          <a:bodyPr/>
          <a:lstStyle/>
          <a:p>
            <a:pPr>
              <a:spcBef>
                <a:spcPts val="3000"/>
              </a:spcBef>
            </a:pPr>
            <a:r>
              <a:rPr lang="en-US" dirty="0" err="1" smtClean="0"/>
              <a:t>Pthreads</a:t>
            </a:r>
            <a:r>
              <a:rPr lang="en-US" dirty="0" smtClean="0"/>
              <a:t> are implemented as a library of normal function calls declared in the </a:t>
            </a:r>
            <a:r>
              <a:rPr lang="en-US" b="1" dirty="0" smtClean="0">
                <a:latin typeface="Courier New" pitchFamily="49" charset="0"/>
                <a:cs typeface="Courier New" pitchFamily="49" charset="0"/>
              </a:rPr>
              <a:t>&lt;</a:t>
            </a:r>
            <a:r>
              <a:rPr lang="en-US" b="1" dirty="0" err="1" smtClean="0">
                <a:latin typeface="Courier New" pitchFamily="49" charset="0"/>
                <a:cs typeface="Courier New" pitchFamily="49" charset="0"/>
              </a:rPr>
              <a:t>pthread.h</a:t>
            </a:r>
            <a:r>
              <a:rPr lang="en-US" b="1" dirty="0" smtClean="0">
                <a:latin typeface="Courier New" pitchFamily="49" charset="0"/>
                <a:cs typeface="Courier New" pitchFamily="49" charset="0"/>
              </a:rPr>
              <a:t>&gt;</a:t>
            </a:r>
            <a:r>
              <a:rPr lang="en-US" dirty="0" smtClean="0"/>
              <a:t> header</a:t>
            </a:r>
          </a:p>
          <a:p>
            <a:pPr>
              <a:spcBef>
                <a:spcPts val="3000"/>
              </a:spcBef>
            </a:pPr>
            <a:r>
              <a:rPr lang="en-US" dirty="0" smtClean="0"/>
              <a:t>No special compiler syntactical support is required</a:t>
            </a:r>
          </a:p>
          <a:p>
            <a:pPr>
              <a:spcBef>
                <a:spcPts val="3000"/>
              </a:spcBef>
            </a:pPr>
            <a:r>
              <a:rPr lang="en-US" dirty="0" smtClean="0"/>
              <a:t>Most implementations require an explicitly linked ­</a:t>
            </a:r>
            <a:r>
              <a:rPr lang="en-US" dirty="0" err="1" smtClean="0"/>
              <a:t>lpthread</a:t>
            </a:r>
            <a:r>
              <a:rPr lang="en-US" dirty="0" smtClean="0"/>
              <a:t> library</a:t>
            </a:r>
          </a:p>
          <a:p>
            <a:pPr algn="ctr">
              <a:spcBef>
                <a:spcPts val="3000"/>
              </a:spcBef>
              <a:buNone/>
            </a:pPr>
            <a:r>
              <a:rPr lang="en-US" b="1" dirty="0" err="1" smtClean="0">
                <a:latin typeface="Courier New" pitchFamily="49" charset="0"/>
                <a:cs typeface="Courier New" pitchFamily="49" charset="0"/>
              </a:rPr>
              <a:t>gcc</a:t>
            </a:r>
            <a:r>
              <a:rPr lang="en-US" b="1" dirty="0" smtClean="0">
                <a:latin typeface="Courier New" pitchFamily="49" charset="0"/>
                <a:cs typeface="Courier New" pitchFamily="49" charset="0"/>
              </a:rPr>
              <a:t> –g –O2 -o </a:t>
            </a:r>
            <a:r>
              <a:rPr lang="en-US" b="1" dirty="0" err="1" smtClean="0">
                <a:latin typeface="Courier New" pitchFamily="49" charset="0"/>
                <a:cs typeface="Courier New" pitchFamily="49" charset="0"/>
              </a:rPr>
              <a:t>my_app</a:t>
            </a:r>
            <a:r>
              <a:rPr lang="en-US" b="1" dirty="0" smtClean="0">
                <a:latin typeface="Courier New" pitchFamily="49" charset="0"/>
                <a:cs typeface="Courier New" pitchFamily="49" charset="0"/>
              </a:rPr>
              <a:t> </a:t>
            </a:r>
            <a:r>
              <a:rPr lang="en-US" b="1" dirty="0" err="1" smtClean="0">
                <a:latin typeface="Courier New" pitchFamily="49" charset="0"/>
                <a:cs typeface="Courier New" pitchFamily="49" charset="0"/>
              </a:rPr>
              <a:t>my_app.o</a:t>
            </a:r>
            <a:r>
              <a:rPr lang="en-US" b="1" dirty="0" smtClean="0">
                <a:latin typeface="Courier New" pitchFamily="49" charset="0"/>
                <a:cs typeface="Courier New" pitchFamily="49" charset="0"/>
              </a:rPr>
              <a:t> -</a:t>
            </a:r>
            <a:r>
              <a:rPr lang="en-US" b="1" dirty="0" err="1" smtClean="0">
                <a:latin typeface="Courier New" pitchFamily="49" charset="0"/>
                <a:cs typeface="Courier New" pitchFamily="49" charset="0"/>
              </a:rPr>
              <a:t>lpthread</a:t>
            </a:r>
            <a:endParaRPr lang="en-US" b="1" dirty="0" smtClean="0">
              <a:latin typeface="Courier New" pitchFamily="49" charset="0"/>
              <a:cs typeface="Courier New" pitchFamily="49" charset="0"/>
            </a:endParaRPr>
          </a:p>
          <a:p>
            <a:pPr>
              <a:spcBef>
                <a:spcPts val="3000"/>
              </a:spcBef>
            </a:pPr>
            <a:r>
              <a:rPr lang="en-US" dirty="0" smtClean="0"/>
              <a:t>Some implementations define the _REENTRANT macro and select a special thread-aware C run time library</a:t>
            </a:r>
          </a:p>
        </p:txBody>
      </p:sp>
    </p:spTree>
    <p:extLst>
      <p:ext uri="{BB962C8B-B14F-4D97-AF65-F5344CB8AC3E}">
        <p14:creationId xmlns:p14="http://schemas.microsoft.com/office/powerpoint/2010/main" xmlns="" val="27753555"/>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Pthread</a:t>
            </a:r>
            <a:r>
              <a:rPr lang="en-US" dirty="0" smtClean="0"/>
              <a:t> Calling Conventions</a:t>
            </a:r>
          </a:p>
        </p:txBody>
      </p:sp>
      <p:sp>
        <p:nvSpPr>
          <p:cNvPr id="3" name="Content Placeholder 2"/>
          <p:cNvSpPr>
            <a:spLocks noGrp="1"/>
          </p:cNvSpPr>
          <p:nvPr>
            <p:ph type="body" sz="quarter" idx="10"/>
          </p:nvPr>
        </p:nvSpPr>
        <p:spPr>
          <a:xfrm>
            <a:off x="533399" y="1487632"/>
            <a:ext cx="8277225" cy="4667249"/>
          </a:xfrm>
        </p:spPr>
        <p:txBody>
          <a:bodyPr/>
          <a:lstStyle/>
          <a:p>
            <a:pPr>
              <a:spcBef>
                <a:spcPts val="3000"/>
              </a:spcBef>
            </a:pPr>
            <a:r>
              <a:rPr lang="en-US" dirty="0" smtClean="0"/>
              <a:t>Almost all </a:t>
            </a:r>
            <a:r>
              <a:rPr lang="en-US" dirty="0" err="1" smtClean="0"/>
              <a:t>pthread</a:t>
            </a:r>
            <a:r>
              <a:rPr lang="en-US" dirty="0" smtClean="0"/>
              <a:t> calls return either:</a:t>
            </a:r>
          </a:p>
          <a:p>
            <a:pPr lvl="1">
              <a:spcBef>
                <a:spcPts val="3000"/>
              </a:spcBef>
            </a:pPr>
            <a:r>
              <a:rPr lang="en-US" b="1" dirty="0" smtClean="0">
                <a:latin typeface="Courier New" pitchFamily="49" charset="0"/>
                <a:cs typeface="Courier New" pitchFamily="49" charset="0"/>
              </a:rPr>
              <a:t>0</a:t>
            </a:r>
            <a:r>
              <a:rPr lang="en-US" dirty="0" smtClean="0"/>
              <a:t> if successful, or</a:t>
            </a:r>
          </a:p>
          <a:p>
            <a:pPr lvl="1">
              <a:spcBef>
                <a:spcPts val="3000"/>
              </a:spcBef>
            </a:pPr>
            <a:r>
              <a:rPr lang="en-US" dirty="0" smtClean="0"/>
              <a:t>A positive </a:t>
            </a:r>
            <a:r>
              <a:rPr lang="en-US" b="1" dirty="0" smtClean="0">
                <a:latin typeface="Courier New" pitchFamily="49" charset="0"/>
                <a:cs typeface="Courier New" pitchFamily="49" charset="0"/>
              </a:rPr>
              <a:t>ERRNO</a:t>
            </a:r>
            <a:r>
              <a:rPr lang="en-US" dirty="0" smtClean="0"/>
              <a:t>-like value if unsuccessful</a:t>
            </a:r>
          </a:p>
          <a:p>
            <a:pPr>
              <a:spcBef>
                <a:spcPts val="3000"/>
              </a:spcBef>
            </a:pPr>
            <a:r>
              <a:rPr lang="en-US" dirty="0" smtClean="0"/>
              <a:t>This is different than most </a:t>
            </a:r>
            <a:r>
              <a:rPr lang="en-US" dirty="0" err="1" smtClean="0"/>
              <a:t>linux</a:t>
            </a:r>
            <a:r>
              <a:rPr lang="en-US" dirty="0" smtClean="0"/>
              <a:t> libraries which typically set </a:t>
            </a:r>
            <a:r>
              <a:rPr lang="en-US" b="1" dirty="0" smtClean="0">
                <a:latin typeface="Courier New" pitchFamily="49" charset="0"/>
                <a:cs typeface="Courier New" pitchFamily="49" charset="0"/>
              </a:rPr>
              <a:t>ERRNO</a:t>
            </a:r>
            <a:r>
              <a:rPr lang="en-US" dirty="0" smtClean="0"/>
              <a:t> on error and return </a:t>
            </a:r>
            <a:r>
              <a:rPr lang="en-US" b="1" dirty="0" smtClean="0">
                <a:latin typeface="Courier New" pitchFamily="49" charset="0"/>
                <a:cs typeface="Courier New" pitchFamily="49" charset="0"/>
              </a:rPr>
              <a:t>-1</a:t>
            </a:r>
            <a:r>
              <a:rPr lang="en-US" dirty="0" smtClean="0"/>
              <a:t>.</a:t>
            </a:r>
          </a:p>
          <a:p>
            <a:pPr>
              <a:spcBef>
                <a:spcPts val="3000"/>
              </a:spcBef>
            </a:pPr>
            <a:r>
              <a:rPr lang="en-US" dirty="0" smtClean="0"/>
              <a:t>Applications should check or assert all return values!</a:t>
            </a:r>
          </a:p>
        </p:txBody>
      </p:sp>
    </p:spTree>
    <p:extLst>
      <p:ext uri="{BB962C8B-B14F-4D97-AF65-F5344CB8AC3E}">
        <p14:creationId xmlns:p14="http://schemas.microsoft.com/office/powerpoint/2010/main" xmlns="" val="341282918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72533" y="225425"/>
            <a:ext cx="8277225" cy="654050"/>
          </a:xfrm>
        </p:spPr>
        <p:txBody>
          <a:bodyPr/>
          <a:lstStyle/>
          <a:p>
            <a:pPr>
              <a:defRPr/>
            </a:pPr>
            <a:r>
              <a:rPr sz="2400" dirty="0"/>
              <a:t>Expanding the Industry’s Leading Networking </a:t>
            </a:r>
            <a:r>
              <a:rPr sz="2400" dirty="0" smtClean="0"/>
              <a:t>Portfolio</a:t>
            </a:r>
            <a:endParaRPr sz="2400" dirty="0"/>
          </a:p>
        </p:txBody>
      </p:sp>
      <p:grpSp>
        <p:nvGrpSpPr>
          <p:cNvPr id="2" name="Group 1"/>
          <p:cNvGrpSpPr>
            <a:grpSpLocks/>
          </p:cNvGrpSpPr>
          <p:nvPr/>
        </p:nvGrpSpPr>
        <p:grpSpPr bwMode="auto">
          <a:xfrm>
            <a:off x="327100" y="896938"/>
            <a:ext cx="8816900" cy="5287530"/>
            <a:chOff x="259640" y="887060"/>
            <a:chExt cx="8994113" cy="5392999"/>
          </a:xfrm>
        </p:grpSpPr>
        <p:sp>
          <p:nvSpPr>
            <p:cNvPr id="26" name="Rectangle 97"/>
            <p:cNvSpPr>
              <a:spLocks noChangeArrowheads="1"/>
            </p:cNvSpPr>
            <p:nvPr/>
          </p:nvSpPr>
          <p:spPr bwMode="auto">
            <a:xfrm flipH="1">
              <a:off x="6628141" y="1364705"/>
              <a:ext cx="2625610" cy="3912669"/>
            </a:xfrm>
            <a:prstGeom prst="rect">
              <a:avLst/>
            </a:prstGeom>
            <a:gradFill flip="none" rotWithShape="1">
              <a:gsLst>
                <a:gs pos="0">
                  <a:srgbClr val="DCDCDC">
                    <a:shade val="30000"/>
                    <a:satMod val="115000"/>
                    <a:alpha val="26000"/>
                  </a:srgbClr>
                </a:gs>
                <a:gs pos="50000">
                  <a:srgbClr val="DCDCDC">
                    <a:shade val="67500"/>
                    <a:satMod val="115000"/>
                    <a:alpha val="42000"/>
                  </a:srgbClr>
                </a:gs>
                <a:gs pos="100000">
                  <a:srgbClr val="DCDCDC">
                    <a:shade val="100000"/>
                    <a:satMod val="115000"/>
                    <a:alpha val="17000"/>
                  </a:srgbClr>
                </a:gs>
              </a:gsLst>
              <a:lin ang="13500000" scaled="1"/>
              <a:tileRect/>
            </a:gradFill>
            <a:ln>
              <a:noFill/>
            </a:ln>
            <a:effectLst>
              <a:softEdge rad="12700"/>
            </a:effectLst>
          </p:spPr>
          <p:txBody>
            <a:bodyPr rot="10800000" anchor="ctr"/>
            <a:lstStyle/>
            <a:p>
              <a:pPr>
                <a:defRPr/>
              </a:pPr>
              <a:endParaRPr lang="en-GB" sz="2400" dirty="0">
                <a:solidFill>
                  <a:srgbClr val="000000"/>
                </a:solidFill>
                <a:latin typeface="Arial" charset="0"/>
              </a:endParaRPr>
            </a:p>
          </p:txBody>
        </p:sp>
        <p:sp>
          <p:nvSpPr>
            <p:cNvPr id="27" name="Rectangle 97"/>
            <p:cNvSpPr>
              <a:spLocks noChangeArrowheads="1"/>
            </p:cNvSpPr>
            <p:nvPr/>
          </p:nvSpPr>
          <p:spPr bwMode="auto">
            <a:xfrm flipH="1">
              <a:off x="285961" y="1364705"/>
              <a:ext cx="2283094" cy="3888445"/>
            </a:xfrm>
            <a:prstGeom prst="rect">
              <a:avLst/>
            </a:prstGeom>
            <a:gradFill flip="none" rotWithShape="1">
              <a:gsLst>
                <a:gs pos="0">
                  <a:srgbClr val="DCDCDC">
                    <a:shade val="30000"/>
                    <a:satMod val="115000"/>
                    <a:alpha val="26000"/>
                  </a:srgbClr>
                </a:gs>
                <a:gs pos="50000">
                  <a:srgbClr val="DCDCDC">
                    <a:shade val="67500"/>
                    <a:satMod val="115000"/>
                    <a:alpha val="42000"/>
                  </a:srgbClr>
                </a:gs>
                <a:gs pos="100000">
                  <a:srgbClr val="DCDCDC">
                    <a:shade val="100000"/>
                    <a:satMod val="115000"/>
                    <a:alpha val="17000"/>
                  </a:srgbClr>
                </a:gs>
              </a:gsLst>
              <a:lin ang="13500000" scaled="1"/>
              <a:tileRect/>
            </a:gradFill>
            <a:ln>
              <a:noFill/>
            </a:ln>
            <a:effectLst>
              <a:softEdge rad="12700"/>
            </a:effectLst>
          </p:spPr>
          <p:txBody>
            <a:bodyPr rot="10800000" anchor="ctr"/>
            <a:lstStyle/>
            <a:p>
              <a:pPr>
                <a:defRPr/>
              </a:pPr>
              <a:endParaRPr lang="en-GB" sz="2400" dirty="0">
                <a:solidFill>
                  <a:srgbClr val="000000"/>
                </a:solidFill>
                <a:latin typeface="Arial" charset="0"/>
              </a:endParaRPr>
            </a:p>
          </p:txBody>
        </p:sp>
        <p:sp>
          <p:nvSpPr>
            <p:cNvPr id="6" name="Rectangle 5"/>
            <p:cNvSpPr/>
            <p:nvPr/>
          </p:nvSpPr>
          <p:spPr>
            <a:xfrm>
              <a:off x="273360" y="5350658"/>
              <a:ext cx="8624965" cy="929401"/>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anchor="ctr"/>
            <a:lstStyle/>
            <a:p>
              <a:pPr marL="573088" indent="-176213">
                <a:buFont typeface="Arial" pitchFamily="34" charset="0"/>
                <a:buChar char="•"/>
                <a:defRPr/>
              </a:pPr>
              <a:r>
                <a:rPr lang="en-US" sz="1300" dirty="0">
                  <a:solidFill>
                    <a:schemeClr val="bg1"/>
                  </a:solidFill>
                  <a:latin typeface="+mj-lt"/>
                  <a:cs typeface="Arial" pitchFamily="34" charset="0"/>
                </a:rPr>
                <a:t>Broad portfolio with on-time, on-specification release track record</a:t>
              </a:r>
            </a:p>
            <a:p>
              <a:pPr marL="573088" indent="-176213">
                <a:buFont typeface="Arial" pitchFamily="34" charset="0"/>
                <a:buChar char="•"/>
                <a:defRPr/>
              </a:pPr>
              <a:r>
                <a:rPr lang="en-US" sz="1300" dirty="0">
                  <a:solidFill>
                    <a:schemeClr val="bg1"/>
                  </a:solidFill>
                  <a:latin typeface="+mj-lt"/>
                  <a:cs typeface="Arial" pitchFamily="34" charset="0"/>
                </a:rPr>
                <a:t>Software and tools ecosystem catering for Tier1 and broad market customers</a:t>
              </a:r>
            </a:p>
            <a:p>
              <a:pPr marL="573088" indent="-176213">
                <a:buFont typeface="Arial" pitchFamily="34" charset="0"/>
                <a:buChar char="•"/>
                <a:defRPr/>
              </a:pPr>
              <a:r>
                <a:rPr lang="en-US" sz="1300" dirty="0">
                  <a:solidFill>
                    <a:schemeClr val="bg1"/>
                  </a:solidFill>
                  <a:latin typeface="+mj-lt"/>
                  <a:cs typeface="Arial" pitchFamily="34" charset="0"/>
                </a:rPr>
                <a:t>Common software tool sets including CodeWarrior Development Suite </a:t>
              </a:r>
            </a:p>
            <a:p>
              <a:pPr marL="573088" indent="-176213">
                <a:buFont typeface="Arial" pitchFamily="34" charset="0"/>
                <a:buChar char="•"/>
                <a:defRPr/>
              </a:pPr>
              <a:r>
                <a:rPr lang="en-US" sz="1300" dirty="0">
                  <a:solidFill>
                    <a:schemeClr val="bg1"/>
                  </a:solidFill>
                  <a:latin typeface="+mj-lt"/>
                  <a:cs typeface="Arial" pitchFamily="34" charset="0"/>
                </a:rPr>
                <a:t>Open, rich third-party ecosystem for operating system, tools and  application software</a:t>
              </a:r>
            </a:p>
          </p:txBody>
        </p:sp>
        <p:sp>
          <p:nvSpPr>
            <p:cNvPr id="9" name="TextBox 14"/>
            <p:cNvSpPr txBox="1">
              <a:spLocks noChangeArrowheads="1"/>
            </p:cNvSpPr>
            <p:nvPr/>
          </p:nvSpPr>
          <p:spPr bwMode="auto">
            <a:xfrm>
              <a:off x="2668668" y="3247346"/>
              <a:ext cx="2975110" cy="439482"/>
            </a:xfrm>
            <a:prstGeom prst="rect">
              <a:avLst/>
            </a:prstGeom>
            <a:noFill/>
            <a:ln>
              <a:noFill/>
            </a:ln>
            <a:effectLst>
              <a:glow rad="101600">
                <a:schemeClr val="bg1">
                  <a:lumMod val="95000"/>
                  <a:alpha val="60000"/>
                </a:schemeClr>
              </a:glow>
            </a:effectLs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2200" b="1" dirty="0" smtClean="0">
                  <a:solidFill>
                    <a:srgbClr val="E51937"/>
                  </a:solidFill>
                  <a:effectLst>
                    <a:glow rad="63500">
                      <a:schemeClr val="bg1">
                        <a:lumMod val="95000"/>
                        <a:alpha val="40000"/>
                      </a:schemeClr>
                    </a:glow>
                  </a:effectLst>
                </a:rPr>
                <a:t>T-Series </a:t>
              </a:r>
              <a:r>
                <a:rPr lang="en-US" sz="1600" dirty="0" smtClean="0">
                  <a:effectLst>
                    <a:glow rad="63500">
                      <a:schemeClr val="bg1">
                        <a:lumMod val="95000"/>
                        <a:alpha val="40000"/>
                      </a:schemeClr>
                    </a:glow>
                  </a:effectLst>
                </a:rPr>
                <a:t>(T1 to T5)</a:t>
              </a:r>
              <a:endParaRPr lang="en-US" sz="1600" dirty="0">
                <a:effectLst>
                  <a:glow rad="63500">
                    <a:schemeClr val="bg1">
                      <a:lumMod val="95000"/>
                      <a:alpha val="40000"/>
                    </a:schemeClr>
                  </a:glow>
                </a:effectLst>
              </a:endParaRPr>
            </a:p>
          </p:txBody>
        </p:sp>
        <p:sp>
          <p:nvSpPr>
            <p:cNvPr id="11" name="TextBox 10"/>
            <p:cNvSpPr txBox="1"/>
            <p:nvPr/>
          </p:nvSpPr>
          <p:spPr bwMode="auto">
            <a:xfrm>
              <a:off x="2681420" y="3603429"/>
              <a:ext cx="3896295" cy="1688789"/>
            </a:xfrm>
            <a:prstGeom prst="rect">
              <a:avLst/>
            </a:prstGeom>
            <a:noFill/>
          </p:spPr>
          <p:txBody>
            <a:bodyPr>
              <a:spAutoFit/>
            </a:bodyPr>
            <a:lstStyle/>
            <a:p>
              <a:pPr>
                <a:lnSpc>
                  <a:spcPts val="1400"/>
                </a:lnSpc>
                <a:spcBef>
                  <a:spcPts val="1200"/>
                </a:spcBef>
                <a:defRPr/>
              </a:pPr>
              <a:r>
                <a:rPr lang="en-US" sz="1200" b="1" dirty="0">
                  <a:solidFill>
                    <a:srgbClr val="E51937"/>
                  </a:solidFill>
                  <a:latin typeface="+mj-lt"/>
                </a:rPr>
                <a:t>Advanced</a:t>
              </a:r>
              <a:r>
                <a:rPr lang="en-US" sz="1200" dirty="0">
                  <a:solidFill>
                    <a:srgbClr val="E51937"/>
                  </a:solidFill>
                  <a:latin typeface="+mj-lt"/>
                </a:rPr>
                <a:t>: </a:t>
              </a:r>
              <a:r>
                <a:rPr lang="en-US" sz="1200" dirty="0">
                  <a:latin typeface="+mj-lt"/>
                </a:rPr>
                <a:t>Multithreaded cores, application-optimized intelligent processor integration, power-saving techniques, virtualization, on-chip debugging </a:t>
              </a:r>
              <a:br>
                <a:rPr lang="en-US" sz="1200" dirty="0">
                  <a:latin typeface="+mj-lt"/>
                </a:rPr>
              </a:br>
              <a:r>
                <a:rPr lang="en-US" sz="1200" dirty="0">
                  <a:latin typeface="+mj-lt"/>
                </a:rPr>
                <a:t>support and </a:t>
              </a:r>
              <a:r>
                <a:rPr lang="en-US" sz="1200" dirty="0" smtClean="0">
                  <a:latin typeface="+mj-lt"/>
                </a:rPr>
                <a:t>28 nm </a:t>
              </a:r>
              <a:r>
                <a:rPr lang="en-US" sz="1200" dirty="0">
                  <a:latin typeface="+mj-lt"/>
                </a:rPr>
                <a:t>process technology</a:t>
              </a:r>
            </a:p>
            <a:p>
              <a:pPr marL="111125" indent="-111125">
                <a:lnSpc>
                  <a:spcPts val="1400"/>
                </a:lnSpc>
                <a:spcBef>
                  <a:spcPts val="1200"/>
                </a:spcBef>
                <a:defRPr/>
              </a:pPr>
              <a:r>
                <a:rPr lang="en-US" sz="1200" b="1" dirty="0">
                  <a:solidFill>
                    <a:srgbClr val="E51937"/>
                  </a:solidFill>
                  <a:latin typeface="+mj-lt"/>
                </a:rPr>
                <a:t>Multicore:  </a:t>
              </a:r>
              <a:r>
                <a:rPr lang="en-US" sz="1200" dirty="0">
                  <a:latin typeface="+mj-lt"/>
                </a:rPr>
                <a:t>Up to 24 virtual machines</a:t>
              </a:r>
            </a:p>
            <a:p>
              <a:pPr>
                <a:lnSpc>
                  <a:spcPts val="1400"/>
                </a:lnSpc>
                <a:spcBef>
                  <a:spcPts val="1200"/>
                </a:spcBef>
                <a:defRPr/>
              </a:pPr>
              <a:r>
                <a:rPr lang="en-US" sz="1200" b="1" dirty="0">
                  <a:solidFill>
                    <a:srgbClr val="E51937"/>
                  </a:solidFill>
                  <a:latin typeface="+mj-lt"/>
                </a:rPr>
                <a:t>Processing: </a:t>
              </a:r>
              <a:r>
                <a:rPr lang="en-US" sz="1200" b="1" u="sng" dirty="0">
                  <a:latin typeface="+mj-lt"/>
                </a:rPr>
                <a:t>P</a:t>
              </a:r>
              <a:r>
                <a:rPr lang="en-US" sz="1200" dirty="0">
                  <a:latin typeface="+mj-lt"/>
                </a:rPr>
                <a:t>erformance / </a:t>
              </a:r>
              <a:r>
                <a:rPr lang="en-US" sz="1200" b="1" u="sng" dirty="0">
                  <a:latin typeface="+mj-lt"/>
                </a:rPr>
                <a:t>P</a:t>
              </a:r>
              <a:r>
                <a:rPr lang="en-US" sz="1200" dirty="0">
                  <a:latin typeface="+mj-lt"/>
                </a:rPr>
                <a:t>ower-saving / </a:t>
              </a:r>
              <a:r>
                <a:rPr lang="en-US" sz="1200" b="1" u="sng" dirty="0">
                  <a:latin typeface="+mj-lt"/>
                </a:rPr>
                <a:t>P</a:t>
              </a:r>
              <a:r>
                <a:rPr lang="en-US" sz="1200" dirty="0">
                  <a:latin typeface="+mj-lt"/>
                </a:rPr>
                <a:t>roductivity for multicore software development</a:t>
              </a:r>
            </a:p>
          </p:txBody>
        </p:sp>
        <p:sp>
          <p:nvSpPr>
            <p:cNvPr id="14" name="TextBox 22"/>
            <p:cNvSpPr txBox="1">
              <a:spLocks noChangeArrowheads="1"/>
            </p:cNvSpPr>
            <p:nvPr/>
          </p:nvSpPr>
          <p:spPr bwMode="auto">
            <a:xfrm>
              <a:off x="322721" y="1377667"/>
              <a:ext cx="2315753" cy="87758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1700" b="1" dirty="0">
                  <a:solidFill>
                    <a:schemeClr val="tx1">
                      <a:lumMod val="75000"/>
                      <a:lumOff val="25000"/>
                    </a:schemeClr>
                  </a:solidFill>
                </a:rPr>
                <a:t>PowerQUICC</a:t>
              </a:r>
            </a:p>
            <a:p>
              <a:pPr eaLnBrk="1" hangingPunct="1">
                <a:defRPr/>
              </a:pPr>
              <a:r>
                <a:rPr lang="en-US" sz="1700" b="1" dirty="0">
                  <a:solidFill>
                    <a:schemeClr val="tx1">
                      <a:lumMod val="75000"/>
                      <a:lumOff val="25000"/>
                    </a:schemeClr>
                  </a:solidFill>
                </a:rPr>
                <a:t>PowerQUICC </a:t>
              </a:r>
              <a:r>
                <a:rPr lang="en-US" sz="1700" b="1" dirty="0" smtClean="0">
                  <a:solidFill>
                    <a:schemeClr val="tx1">
                      <a:lumMod val="75000"/>
                      <a:lumOff val="25000"/>
                    </a:schemeClr>
                  </a:solidFill>
                </a:rPr>
                <a:t>II/Pro</a:t>
              </a:r>
              <a:endParaRPr lang="en-US" sz="1700" b="1" dirty="0">
                <a:solidFill>
                  <a:schemeClr val="tx1">
                    <a:lumMod val="75000"/>
                    <a:lumOff val="25000"/>
                  </a:schemeClr>
                </a:solidFill>
              </a:endParaRPr>
            </a:p>
            <a:p>
              <a:pPr eaLnBrk="1" hangingPunct="1">
                <a:defRPr/>
              </a:pPr>
              <a:r>
                <a:rPr lang="en-US" sz="1700" b="1" dirty="0">
                  <a:solidFill>
                    <a:schemeClr val="tx1">
                      <a:lumMod val="75000"/>
                      <a:lumOff val="25000"/>
                    </a:schemeClr>
                  </a:solidFill>
                </a:rPr>
                <a:t>PowerQUICC III</a:t>
              </a:r>
            </a:p>
          </p:txBody>
        </p:sp>
        <p:sp>
          <p:nvSpPr>
            <p:cNvPr id="15" name="TextBox 14"/>
            <p:cNvSpPr txBox="1"/>
            <p:nvPr/>
          </p:nvSpPr>
          <p:spPr bwMode="auto">
            <a:xfrm>
              <a:off x="322721" y="2410694"/>
              <a:ext cx="2153812" cy="1428104"/>
            </a:xfrm>
            <a:prstGeom prst="rect">
              <a:avLst/>
            </a:prstGeom>
            <a:noFill/>
          </p:spPr>
          <p:txBody>
            <a:bodyPr>
              <a:spAutoFit/>
            </a:bodyPr>
            <a:lstStyle/>
            <a:p>
              <a:pPr marL="111125" indent="-111125">
                <a:lnSpc>
                  <a:spcPts val="1500"/>
                </a:lnSpc>
                <a:spcBef>
                  <a:spcPts val="1200"/>
                </a:spcBef>
                <a:buFont typeface="Arial" pitchFamily="34" charset="0"/>
                <a:buChar char="•"/>
                <a:defRPr/>
              </a:pPr>
              <a:r>
                <a:rPr lang="en-US" sz="1200" dirty="0">
                  <a:latin typeface="+mj-lt"/>
                </a:rPr>
                <a:t>Power </a:t>
              </a:r>
              <a:r>
                <a:rPr lang="en-US" sz="1200" dirty="0" smtClean="0">
                  <a:latin typeface="+mj-lt"/>
                </a:rPr>
                <a:t>Architecture </a:t>
              </a:r>
              <a:r>
                <a:rPr lang="en-US" sz="1200" dirty="0">
                  <a:latin typeface="+mj-lt"/>
                </a:rPr>
                <a:t>cores, QUICC engine multiprotocol packet processing and security processing acceleration</a:t>
              </a:r>
            </a:p>
            <a:p>
              <a:pPr>
                <a:lnSpc>
                  <a:spcPts val="1500"/>
                </a:lnSpc>
                <a:spcBef>
                  <a:spcPts val="1200"/>
                </a:spcBef>
                <a:defRPr/>
              </a:pPr>
              <a:endParaRPr lang="en-US" sz="1200" dirty="0">
                <a:latin typeface="+mj-lt"/>
              </a:endParaRPr>
            </a:p>
          </p:txBody>
        </p:sp>
        <p:sp>
          <p:nvSpPr>
            <p:cNvPr id="16" name="TextBox 15"/>
            <p:cNvSpPr txBox="1"/>
            <p:nvPr/>
          </p:nvSpPr>
          <p:spPr bwMode="auto">
            <a:xfrm>
              <a:off x="6620659" y="4087825"/>
              <a:ext cx="2633093" cy="1294902"/>
            </a:xfrm>
            <a:prstGeom prst="rect">
              <a:avLst/>
            </a:prstGeom>
            <a:noFill/>
          </p:spPr>
          <p:txBody>
            <a:bodyPr wrap="square" tIns="0" bIns="0">
              <a:spAutoFit/>
            </a:bodyPr>
            <a:lstStyle/>
            <a:p>
              <a:pPr marL="111125" indent="-111125">
                <a:lnSpc>
                  <a:spcPts val="1500"/>
                </a:lnSpc>
                <a:spcBef>
                  <a:spcPts val="1200"/>
                </a:spcBef>
                <a:buFont typeface="Arial" pitchFamily="34" charset="0"/>
                <a:buChar char="•"/>
                <a:defRPr/>
              </a:pPr>
              <a:r>
                <a:rPr lang="en-US" sz="1200" dirty="0">
                  <a:latin typeface="+mj-lt"/>
                </a:rPr>
                <a:t>Industry’s first comprehensive </a:t>
              </a:r>
              <a:br>
                <a:rPr lang="en-US" sz="1200" dirty="0">
                  <a:latin typeface="+mj-lt"/>
                </a:rPr>
              </a:br>
              <a:r>
                <a:rPr lang="en-US" sz="1200" dirty="0">
                  <a:latin typeface="+mj-lt"/>
                </a:rPr>
                <a:t>portfolio of multimode solutions</a:t>
              </a:r>
            </a:p>
            <a:p>
              <a:pPr marL="111125" indent="-111125">
                <a:lnSpc>
                  <a:spcPts val="1500"/>
                </a:lnSpc>
                <a:spcBef>
                  <a:spcPts val="1200"/>
                </a:spcBef>
                <a:buFont typeface="Arial" pitchFamily="34" charset="0"/>
                <a:buChar char="•"/>
                <a:defRPr/>
              </a:pPr>
              <a:r>
                <a:rPr lang="en-US" sz="1200" dirty="0">
                  <a:latin typeface="+mj-lt"/>
                </a:rPr>
                <a:t>Heterogeneous processing platform</a:t>
              </a:r>
            </a:p>
            <a:p>
              <a:pPr marL="111125" indent="-111125">
                <a:lnSpc>
                  <a:spcPts val="1500"/>
                </a:lnSpc>
                <a:spcBef>
                  <a:spcPts val="1200"/>
                </a:spcBef>
                <a:buFont typeface="Arial" pitchFamily="34" charset="0"/>
                <a:buChar char="•"/>
                <a:defRPr/>
              </a:pPr>
              <a:endParaRPr lang="en-US" sz="1200" dirty="0">
                <a:latin typeface="+mj-lt"/>
              </a:endParaRPr>
            </a:p>
          </p:txBody>
        </p:sp>
        <p:sp>
          <p:nvSpPr>
            <p:cNvPr id="17" name="TextBox 22"/>
            <p:cNvSpPr txBox="1">
              <a:spLocks noChangeArrowheads="1"/>
            </p:cNvSpPr>
            <p:nvPr/>
          </p:nvSpPr>
          <p:spPr bwMode="auto">
            <a:xfrm>
              <a:off x="6657002" y="3473077"/>
              <a:ext cx="2265551" cy="627831"/>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1700" b="1" dirty="0" err="1" smtClean="0">
                  <a:solidFill>
                    <a:schemeClr val="tx1">
                      <a:lumMod val="75000"/>
                      <a:lumOff val="25000"/>
                    </a:schemeClr>
                  </a:solidFill>
                </a:rPr>
                <a:t>QorIQ</a:t>
              </a:r>
              <a:r>
                <a:rPr lang="en-US" sz="1700" b="1" dirty="0" smtClean="0">
                  <a:solidFill>
                    <a:schemeClr val="tx1">
                      <a:lumMod val="75000"/>
                      <a:lumOff val="25000"/>
                    </a:schemeClr>
                  </a:solidFill>
                </a:rPr>
                <a:t> </a:t>
              </a:r>
              <a:r>
                <a:rPr lang="en-US" sz="1700" b="1" dirty="0" err="1" smtClean="0">
                  <a:solidFill>
                    <a:schemeClr val="tx1">
                      <a:lumMod val="75000"/>
                      <a:lumOff val="25000"/>
                    </a:schemeClr>
                  </a:solidFill>
                </a:rPr>
                <a:t>Qonverge</a:t>
              </a:r>
              <a:r>
                <a:rPr lang="en-US" sz="1700" b="1" dirty="0" smtClean="0">
                  <a:solidFill>
                    <a:schemeClr val="tx1">
                      <a:lumMod val="75000"/>
                      <a:lumOff val="25000"/>
                    </a:schemeClr>
                  </a:solidFill>
                </a:rPr>
                <a:t> Platform</a:t>
              </a:r>
              <a:endParaRPr lang="en-US" sz="1700" b="1" dirty="0">
                <a:solidFill>
                  <a:schemeClr val="tx1">
                    <a:lumMod val="75000"/>
                    <a:lumOff val="25000"/>
                  </a:schemeClr>
                </a:solidFill>
              </a:endParaRPr>
            </a:p>
          </p:txBody>
        </p:sp>
        <p:sp>
          <p:nvSpPr>
            <p:cNvPr id="22" name="TextBox 22"/>
            <p:cNvSpPr txBox="1">
              <a:spLocks noChangeArrowheads="1"/>
            </p:cNvSpPr>
            <p:nvPr/>
          </p:nvSpPr>
          <p:spPr bwMode="auto">
            <a:xfrm>
              <a:off x="6641840" y="1372073"/>
              <a:ext cx="2539231" cy="323833"/>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1500" b="1" dirty="0">
                  <a:solidFill>
                    <a:schemeClr val="tx1">
                      <a:lumMod val="75000"/>
                      <a:lumOff val="25000"/>
                    </a:schemeClr>
                  </a:solidFill>
                </a:rPr>
                <a:t>P Series (P1 to P5)</a:t>
              </a:r>
            </a:p>
          </p:txBody>
        </p:sp>
        <p:sp>
          <p:nvSpPr>
            <p:cNvPr id="23" name="TextBox 22"/>
            <p:cNvSpPr txBox="1"/>
            <p:nvPr/>
          </p:nvSpPr>
          <p:spPr bwMode="auto">
            <a:xfrm>
              <a:off x="6642701" y="1659701"/>
              <a:ext cx="2611052" cy="1781472"/>
            </a:xfrm>
            <a:prstGeom prst="rect">
              <a:avLst/>
            </a:prstGeom>
            <a:noFill/>
          </p:spPr>
          <p:txBody>
            <a:bodyPr wrap="square">
              <a:spAutoFit/>
            </a:bodyPr>
            <a:lstStyle/>
            <a:p>
              <a:pPr marL="169863" indent="-169863">
                <a:lnSpc>
                  <a:spcPts val="1300"/>
                </a:lnSpc>
                <a:spcBef>
                  <a:spcPts val="400"/>
                </a:spcBef>
                <a:buFont typeface="Arial" pitchFamily="34" charset="0"/>
                <a:buChar char="•"/>
                <a:defRPr/>
              </a:pPr>
              <a:r>
                <a:rPr lang="en-US" sz="1200" dirty="0">
                  <a:latin typeface="+mj-lt"/>
                </a:rPr>
                <a:t>Scalable family of communications processors</a:t>
              </a:r>
            </a:p>
            <a:p>
              <a:pPr marL="169863" indent="-169863">
                <a:lnSpc>
                  <a:spcPts val="1300"/>
                </a:lnSpc>
                <a:spcBef>
                  <a:spcPts val="400"/>
                </a:spcBef>
                <a:buFont typeface="Arial" pitchFamily="34" charset="0"/>
                <a:buChar char="•"/>
                <a:defRPr/>
              </a:pPr>
              <a:r>
                <a:rPr lang="en-US" sz="1200" dirty="0">
                  <a:latin typeface="+mj-lt"/>
                </a:rPr>
                <a:t>Enhanced 32/64-bit Power Architecture cores </a:t>
              </a:r>
            </a:p>
            <a:p>
              <a:pPr marL="169863" indent="-169863">
                <a:lnSpc>
                  <a:spcPts val="1300"/>
                </a:lnSpc>
                <a:spcBef>
                  <a:spcPts val="400"/>
                </a:spcBef>
                <a:buFont typeface="Arial" pitchFamily="34" charset="0"/>
                <a:buChar char="•"/>
                <a:tabLst>
                  <a:tab pos="114300" algn="l"/>
                </a:tabLst>
                <a:defRPr/>
              </a:pPr>
              <a:r>
                <a:rPr lang="en-US" sz="1200" dirty="0">
                  <a:latin typeface="+mj-lt"/>
                </a:rPr>
                <a:t>Hardware-assisted </a:t>
              </a:r>
              <a:r>
                <a:rPr lang="en-US" sz="1200" dirty="0" smtClean="0">
                  <a:latin typeface="+mj-lt"/>
                </a:rPr>
                <a:t>hypervisor</a:t>
              </a:r>
              <a:r>
                <a:rPr lang="en-US" sz="1200" dirty="0">
                  <a:latin typeface="+mj-lt"/>
                </a:rPr>
                <a:t>, CoreNet on-chip fabric, </a:t>
              </a:r>
              <a:r>
                <a:rPr lang="en-US" sz="1200" dirty="0" smtClean="0">
                  <a:latin typeface="+mj-lt"/>
                </a:rPr>
                <a:t>data path </a:t>
              </a:r>
              <a:r>
                <a:rPr lang="en-US" sz="1200" dirty="0">
                  <a:latin typeface="+mj-lt"/>
                </a:rPr>
                <a:t>(DPAA) &amp; security acceleration</a:t>
              </a:r>
            </a:p>
            <a:p>
              <a:pPr marL="169863" indent="-169863">
                <a:lnSpc>
                  <a:spcPts val="1300"/>
                </a:lnSpc>
                <a:spcBef>
                  <a:spcPts val="400"/>
                </a:spcBef>
                <a:buFont typeface="Arial" pitchFamily="34" charset="0"/>
                <a:buChar char="•"/>
                <a:defRPr/>
              </a:pPr>
              <a:r>
                <a:rPr lang="en-US" sz="1200" dirty="0" smtClean="0">
                  <a:latin typeface="+mj-lt"/>
                </a:rPr>
                <a:t>45 nm </a:t>
              </a:r>
              <a:r>
                <a:rPr lang="en-US" sz="1200" dirty="0">
                  <a:latin typeface="+mj-lt"/>
                </a:rPr>
                <a:t>process technology</a:t>
              </a:r>
            </a:p>
          </p:txBody>
        </p:sp>
        <p:grpSp>
          <p:nvGrpSpPr>
            <p:cNvPr id="3" name="Group 24"/>
            <p:cNvGrpSpPr>
              <a:grpSpLocks/>
            </p:cNvGrpSpPr>
            <p:nvPr/>
          </p:nvGrpSpPr>
          <p:grpSpPr bwMode="auto">
            <a:xfrm>
              <a:off x="2590320" y="1364705"/>
              <a:ext cx="3999210" cy="3888443"/>
              <a:chOff x="2515889" y="1141413"/>
              <a:chExt cx="3999210" cy="3353654"/>
            </a:xfrm>
          </p:grpSpPr>
          <p:sp>
            <p:nvSpPr>
              <p:cNvPr id="19" name="Left Bracket 18"/>
              <p:cNvSpPr/>
              <p:nvPr/>
            </p:nvSpPr>
            <p:spPr bwMode="auto">
              <a:xfrm>
                <a:off x="2515889" y="1141413"/>
                <a:ext cx="46638" cy="3343209"/>
              </a:xfrm>
              <a:prstGeom prst="leftBracket">
                <a:avLst>
                  <a:gd name="adj" fmla="val 138531"/>
                </a:avLst>
              </a:prstGeom>
              <a:ln w="19050">
                <a:solidFill>
                  <a:srgbClr val="E51937"/>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1" name="Left Bracket 20"/>
              <p:cNvSpPr/>
              <p:nvPr/>
            </p:nvSpPr>
            <p:spPr bwMode="auto">
              <a:xfrm flipH="1">
                <a:off x="6468461" y="1161981"/>
                <a:ext cx="46638" cy="3333086"/>
              </a:xfrm>
              <a:prstGeom prst="leftBracket">
                <a:avLst>
                  <a:gd name="adj" fmla="val 138531"/>
                </a:avLst>
              </a:prstGeom>
              <a:ln w="19050">
                <a:solidFill>
                  <a:srgbClr val="E51937"/>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cxnSp>
          <p:nvCxnSpPr>
            <p:cNvPr id="30" name="Straight Arrow Connector 29"/>
            <p:cNvCxnSpPr/>
            <p:nvPr/>
          </p:nvCxnSpPr>
          <p:spPr bwMode="auto">
            <a:xfrm flipH="1">
              <a:off x="2702535" y="3286581"/>
              <a:ext cx="3693868" cy="0"/>
            </a:xfrm>
            <a:prstGeom prst="straightConnector1">
              <a:avLst/>
            </a:prstGeom>
            <a:ln w="19050">
              <a:solidFill>
                <a:srgbClr val="E51937"/>
              </a:solidFill>
              <a:headEnd type="triangle"/>
              <a:tailEnd type="none"/>
            </a:ln>
            <a:effectLst/>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338851" y="887060"/>
              <a:ext cx="2741656" cy="338405"/>
            </a:xfrm>
            <a:prstGeom prst="rect">
              <a:avLst/>
            </a:prstGeom>
            <a:noFill/>
          </p:spPr>
          <p:txBody>
            <a:bodyPr wrap="none">
              <a:spAutoFit/>
            </a:bodyPr>
            <a:lstStyle/>
            <a:p>
              <a:pPr>
                <a:defRPr/>
              </a:pPr>
              <a:r>
                <a:rPr lang="en-US" sz="1600" dirty="0">
                  <a:solidFill>
                    <a:schemeClr val="accent3">
                      <a:lumMod val="75000"/>
                    </a:schemeClr>
                  </a:solidFill>
                  <a:latin typeface="Arial" charset="0"/>
                </a:rPr>
                <a:t>QorIQ Processing Platforms</a:t>
              </a:r>
            </a:p>
          </p:txBody>
        </p:sp>
        <p:cxnSp>
          <p:nvCxnSpPr>
            <p:cNvPr id="41" name="Straight Arrow Connector 40"/>
            <p:cNvCxnSpPr/>
            <p:nvPr/>
          </p:nvCxnSpPr>
          <p:spPr>
            <a:xfrm>
              <a:off x="2612563" y="1225465"/>
              <a:ext cx="6297875" cy="0"/>
            </a:xfrm>
            <a:prstGeom prst="straightConnector1">
              <a:avLst/>
            </a:prstGeom>
            <a:ln w="28575">
              <a:solidFill>
                <a:schemeClr val="accent3"/>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267661" y="1225465"/>
              <a:ext cx="2344902" cy="0"/>
            </a:xfrm>
            <a:prstGeom prst="straightConnector1">
              <a:avLst/>
            </a:prstGeom>
            <a:ln w="28575">
              <a:solidFill>
                <a:schemeClr val="accent4">
                  <a:lumMod val="75000"/>
                </a:schemeClr>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59640" y="887060"/>
              <a:ext cx="2559449" cy="345307"/>
            </a:xfrm>
            <a:prstGeom prst="rect">
              <a:avLst/>
            </a:prstGeom>
            <a:noFill/>
          </p:spPr>
          <p:txBody>
            <a:bodyPr wrap="none">
              <a:spAutoFit/>
            </a:bodyPr>
            <a:lstStyle/>
            <a:p>
              <a:pPr>
                <a:defRPr/>
              </a:pPr>
              <a:r>
                <a:rPr lang="en-US" sz="1600" dirty="0" err="1" smtClean="0">
                  <a:solidFill>
                    <a:schemeClr val="accent3">
                      <a:lumMod val="75000"/>
                    </a:schemeClr>
                  </a:solidFill>
                  <a:latin typeface="Arial" charset="0"/>
                </a:rPr>
                <a:t>PowerQUICC</a:t>
              </a:r>
              <a:r>
                <a:rPr lang="en-US" sz="1600" dirty="0" smtClean="0">
                  <a:solidFill>
                    <a:schemeClr val="accent3">
                      <a:lumMod val="75000"/>
                    </a:schemeClr>
                  </a:solidFill>
                  <a:latin typeface="Arial" charset="0"/>
                </a:rPr>
                <a:t> Processors</a:t>
              </a:r>
              <a:endParaRPr lang="en-US" sz="1600" dirty="0">
                <a:solidFill>
                  <a:schemeClr val="accent3">
                    <a:lumMod val="75000"/>
                  </a:schemeClr>
                </a:solidFill>
                <a:latin typeface="Arial" charset="0"/>
              </a:endParaRPr>
            </a:p>
          </p:txBody>
        </p:sp>
      </p:grpSp>
      <p:pic>
        <p:nvPicPr>
          <p:cNvPr id="21508" name="Picture 1" descr="p_built_c-SMALL"/>
          <p:cNvPicPr>
            <a:picLocks noChangeAspect="1" noChangeArrowheads="1"/>
          </p:cNvPicPr>
          <p:nvPr/>
        </p:nvPicPr>
        <p:blipFill>
          <a:blip r:embed="rId3" cstate="print"/>
          <a:srcRect/>
          <a:stretch>
            <a:fillRect/>
          </a:stretch>
        </p:blipFill>
        <p:spPr bwMode="auto">
          <a:xfrm>
            <a:off x="7998850" y="5082639"/>
            <a:ext cx="876300" cy="1029236"/>
          </a:xfrm>
          <a:prstGeom prst="rect">
            <a:avLst/>
          </a:prstGeom>
          <a:noFill/>
          <a:ln w="9525">
            <a:noFill/>
            <a:miter lim="800000"/>
            <a:headEnd/>
            <a:tailEnd/>
          </a:ln>
        </p:spPr>
      </p:pic>
      <p:sp>
        <p:nvSpPr>
          <p:cNvPr id="24" name="TextBox 14"/>
          <p:cNvSpPr txBox="1">
            <a:spLocks noChangeArrowheads="1"/>
          </p:cNvSpPr>
          <p:nvPr/>
        </p:nvSpPr>
        <p:spPr bwMode="auto">
          <a:xfrm>
            <a:off x="2662933" y="1237782"/>
            <a:ext cx="2165193" cy="430887"/>
          </a:xfrm>
          <a:prstGeom prst="rect">
            <a:avLst/>
          </a:prstGeom>
          <a:noFill/>
          <a:ln>
            <a:noFill/>
          </a:ln>
          <a:effectLst>
            <a:glow rad="101600">
              <a:schemeClr val="bg1">
                <a:lumMod val="95000"/>
                <a:alpha val="60000"/>
              </a:schemeClr>
            </a:glow>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sz="2200" b="1" dirty="0" err="1" smtClean="0">
                <a:solidFill>
                  <a:srgbClr val="E51937"/>
                </a:solidFill>
                <a:effectLst>
                  <a:glow rad="63500">
                    <a:schemeClr val="bg1">
                      <a:lumMod val="95000"/>
                      <a:alpha val="40000"/>
                    </a:schemeClr>
                  </a:glow>
                </a:effectLst>
              </a:rPr>
              <a:t>Layerscape</a:t>
            </a:r>
            <a:endParaRPr lang="en-US" sz="2200" dirty="0">
              <a:solidFill>
                <a:srgbClr val="E51937"/>
              </a:solidFill>
              <a:effectLst>
                <a:glow rad="63500">
                  <a:schemeClr val="bg1">
                    <a:lumMod val="95000"/>
                    <a:alpha val="40000"/>
                  </a:schemeClr>
                </a:glow>
              </a:effectLst>
            </a:endParaRPr>
          </a:p>
        </p:txBody>
      </p:sp>
      <p:sp>
        <p:nvSpPr>
          <p:cNvPr id="25" name="TextBox 24"/>
          <p:cNvSpPr txBox="1"/>
          <p:nvPr/>
        </p:nvSpPr>
        <p:spPr bwMode="auto">
          <a:xfrm>
            <a:off x="2675434" y="1586901"/>
            <a:ext cx="3819525" cy="1384995"/>
          </a:xfrm>
          <a:prstGeom prst="rect">
            <a:avLst/>
          </a:prstGeom>
          <a:noFill/>
        </p:spPr>
        <p:txBody>
          <a:bodyPr>
            <a:spAutoFit/>
          </a:bodyPr>
          <a:lstStyle/>
          <a:p>
            <a:r>
              <a:rPr lang="en-US" sz="1200" b="1" dirty="0" smtClean="0">
                <a:solidFill>
                  <a:srgbClr val="C00000"/>
                </a:solidFill>
              </a:rPr>
              <a:t>Software Aware </a:t>
            </a:r>
            <a:r>
              <a:rPr lang="en-US" sz="1200" dirty="0" smtClean="0"/>
              <a:t>full programmability with ease through embedded C-based structured programming </a:t>
            </a:r>
          </a:p>
          <a:p>
            <a:endParaRPr lang="en-US" sz="1200" dirty="0" smtClean="0"/>
          </a:p>
          <a:p>
            <a:pPr>
              <a:spcBef>
                <a:spcPts val="0"/>
              </a:spcBef>
              <a:buClr>
                <a:prstClr val="black"/>
              </a:buClr>
            </a:pPr>
            <a:r>
              <a:rPr lang="en-US" sz="1200" b="1" dirty="0" smtClean="0">
                <a:solidFill>
                  <a:srgbClr val="C00000"/>
                </a:solidFill>
                <a:latin typeface="Arial"/>
                <a:cs typeface="Arial" charset="0"/>
              </a:rPr>
              <a:t>Core-agnostic approach </a:t>
            </a:r>
            <a:r>
              <a:rPr lang="en-US" sz="1200" dirty="0" smtClean="0">
                <a:solidFill>
                  <a:prstClr val="black">
                    <a:lumMod val="85000"/>
                    <a:lumOff val="15000"/>
                  </a:prstClr>
                </a:solidFill>
                <a:latin typeface="Arial"/>
                <a:cs typeface="Arial" charset="0"/>
              </a:rPr>
              <a:t>to hardware</a:t>
            </a:r>
            <a:r>
              <a:rPr lang="en-US" sz="1200" dirty="0" smtClean="0">
                <a:solidFill>
                  <a:srgbClr val="E64F0C"/>
                </a:solidFill>
                <a:latin typeface="Arial"/>
                <a:cs typeface="Arial" charset="0"/>
              </a:rPr>
              <a:t> </a:t>
            </a:r>
            <a:br>
              <a:rPr lang="en-US" sz="1200" dirty="0" smtClean="0">
                <a:solidFill>
                  <a:srgbClr val="E64F0C"/>
                </a:solidFill>
                <a:latin typeface="Arial"/>
                <a:cs typeface="Arial" charset="0"/>
              </a:rPr>
            </a:br>
            <a:r>
              <a:rPr lang="en-US" sz="1200" b="1" dirty="0" smtClean="0">
                <a:solidFill>
                  <a:srgbClr val="C00000"/>
                </a:solidFill>
                <a:latin typeface="Arial"/>
                <a:cs typeface="Arial" charset="0"/>
              </a:rPr>
              <a:t>(</a:t>
            </a:r>
            <a:r>
              <a:rPr lang="en-US" sz="1200" b="1" i="1" dirty="0" smtClean="0">
                <a:solidFill>
                  <a:srgbClr val="C00000"/>
                </a:solidFill>
                <a:latin typeface="Arial"/>
                <a:cs typeface="Arial" charset="0"/>
              </a:rPr>
              <a:t>Power Architecture or ARM</a:t>
            </a:r>
            <a:r>
              <a:rPr lang="en-US" sz="1200" b="1" dirty="0" smtClean="0">
                <a:solidFill>
                  <a:srgbClr val="C00000"/>
                </a:solidFill>
                <a:latin typeface="Arial"/>
                <a:cs typeface="Arial" charset="0"/>
              </a:rPr>
              <a:t>)</a:t>
            </a:r>
            <a:r>
              <a:rPr lang="en-US" sz="1200" dirty="0" smtClean="0">
                <a:solidFill>
                  <a:srgbClr val="C00000"/>
                </a:solidFill>
                <a:latin typeface="Arial"/>
                <a:cs typeface="Arial" charset="0"/>
              </a:rPr>
              <a:t> </a:t>
            </a:r>
            <a:r>
              <a:rPr lang="en-US" sz="1200" dirty="0" smtClean="0">
                <a:solidFill>
                  <a:prstClr val="black">
                    <a:lumMod val="85000"/>
                    <a:lumOff val="15000"/>
                  </a:prstClr>
                </a:solidFill>
                <a:latin typeface="Arial"/>
                <a:cs typeface="Arial" charset="0"/>
              </a:rPr>
              <a:t>with independent processing of data + control for exceptional efficiency</a:t>
            </a:r>
          </a:p>
          <a:p>
            <a:endParaRPr lang="en-US" sz="1200" dirty="0" smtClean="0"/>
          </a:p>
        </p:txBody>
      </p:sp>
    </p:spTree>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Local Error Reporting</a:t>
            </a:r>
            <a:endParaRPr lang="en-US" dirty="0"/>
          </a:p>
        </p:txBody>
      </p:sp>
      <p:sp>
        <p:nvSpPr>
          <p:cNvPr id="3" name="Content Placeholder 2"/>
          <p:cNvSpPr>
            <a:spLocks noGrp="1"/>
          </p:cNvSpPr>
          <p:nvPr>
            <p:ph type="body" sz="quarter" idx="10"/>
          </p:nvPr>
        </p:nvSpPr>
        <p:spPr>
          <a:xfrm>
            <a:off x="533399" y="1424763"/>
            <a:ext cx="8277225" cy="4304798"/>
          </a:xfrm>
        </p:spPr>
        <p:txBody>
          <a:bodyPr/>
          <a:lstStyle/>
          <a:p>
            <a:pPr>
              <a:spcBef>
                <a:spcPts val="3600"/>
              </a:spcBef>
            </a:pPr>
            <a:r>
              <a:rPr lang="en-US" dirty="0" smtClean="0"/>
              <a:t>Single threaded code has one global </a:t>
            </a:r>
            <a:r>
              <a:rPr lang="en-US" b="1" dirty="0" smtClean="0">
                <a:latin typeface="Courier New" pitchFamily="49" charset="0"/>
                <a:cs typeface="Courier New" pitchFamily="49" charset="0"/>
              </a:rPr>
              <a:t>ERRNO</a:t>
            </a:r>
            <a:r>
              <a:rPr lang="en-US" dirty="0" smtClean="0"/>
              <a:t> value which may be set to indicate an error.</a:t>
            </a:r>
          </a:p>
          <a:p>
            <a:pPr>
              <a:spcBef>
                <a:spcPts val="3600"/>
              </a:spcBef>
            </a:pPr>
            <a:r>
              <a:rPr lang="en-US" dirty="0" smtClean="0"/>
              <a:t>The </a:t>
            </a:r>
            <a:r>
              <a:rPr lang="en-US" dirty="0" err="1" smtClean="0"/>
              <a:t>pthread</a:t>
            </a:r>
            <a:r>
              <a:rPr lang="en-US" dirty="0" smtClean="0"/>
              <a:t> library replaces the global </a:t>
            </a:r>
            <a:r>
              <a:rPr lang="en-US" b="1" dirty="0" smtClean="0">
                <a:latin typeface="Courier New" pitchFamily="49" charset="0"/>
                <a:cs typeface="Courier New" pitchFamily="49" charset="0"/>
              </a:rPr>
              <a:t>ERRNO</a:t>
            </a:r>
            <a:r>
              <a:rPr lang="en-US" dirty="0" smtClean="0"/>
              <a:t> with a </a:t>
            </a:r>
            <a:r>
              <a:rPr lang="en-US" b="1" dirty="0" smtClean="0">
                <a:latin typeface="Courier New" pitchFamily="49" charset="0"/>
                <a:cs typeface="Courier New" pitchFamily="49" charset="0"/>
              </a:rPr>
              <a:t>ERRNO</a:t>
            </a:r>
            <a:r>
              <a:rPr lang="en-US" dirty="0" smtClean="0"/>
              <a:t> macro which is local to each thread.</a:t>
            </a:r>
          </a:p>
          <a:p>
            <a:pPr>
              <a:spcBef>
                <a:spcPts val="3600"/>
              </a:spcBef>
            </a:pPr>
            <a:r>
              <a:rPr lang="en-US" dirty="0" smtClean="0"/>
              <a:t>An error set in one thread will not be seen by another</a:t>
            </a:r>
          </a:p>
          <a:p>
            <a:pPr>
              <a:spcBef>
                <a:spcPts val="3600"/>
              </a:spcBef>
            </a:pPr>
            <a:r>
              <a:rPr lang="en-US" b="1" dirty="0" smtClean="0">
                <a:latin typeface="Courier New" pitchFamily="49" charset="0"/>
                <a:cs typeface="Courier New" pitchFamily="49" charset="0"/>
              </a:rPr>
              <a:t>ERRNO</a:t>
            </a:r>
            <a:r>
              <a:rPr lang="en-US" dirty="0" smtClean="0"/>
              <a:t>s never need be locked</a:t>
            </a:r>
            <a:endParaRPr lang="en-US" dirty="0"/>
          </a:p>
        </p:txBody>
      </p:sp>
    </p:spTree>
    <p:extLst>
      <p:ext uri="{BB962C8B-B14F-4D97-AF65-F5344CB8AC3E}">
        <p14:creationId xmlns:p14="http://schemas.microsoft.com/office/powerpoint/2010/main" xmlns="" val="1803813993"/>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dirty="0" err="1" smtClean="0"/>
              <a:t>Pthreads</a:t>
            </a:r>
            <a:r>
              <a:rPr lang="en-US" dirty="0" smtClean="0"/>
              <a:t> Concepts</a:t>
            </a:r>
          </a:p>
        </p:txBody>
      </p:sp>
      <p:sp>
        <p:nvSpPr>
          <p:cNvPr id="307203" name="Rectangle 3"/>
          <p:cNvSpPr>
            <a:spLocks noGrp="1" noChangeArrowheads="1"/>
          </p:cNvSpPr>
          <p:nvPr>
            <p:ph type="body" sz="quarter" idx="10"/>
          </p:nvPr>
        </p:nvSpPr>
        <p:spPr>
          <a:xfrm>
            <a:off x="533400" y="1062312"/>
            <a:ext cx="4886326" cy="5008879"/>
          </a:xfrm>
        </p:spPr>
        <p:txBody>
          <a:bodyPr>
            <a:normAutofit lnSpcReduction="10000"/>
          </a:bodyPr>
          <a:lstStyle/>
          <a:p>
            <a:pPr>
              <a:spcBef>
                <a:spcPts val="2400"/>
              </a:spcBef>
              <a:defRPr/>
            </a:pPr>
            <a:r>
              <a:rPr lang="en-US" sz="2000" i="1" dirty="0">
                <a:solidFill>
                  <a:schemeClr val="tx1"/>
                </a:solidFill>
              </a:rPr>
              <a:t>Thread</a:t>
            </a:r>
          </a:p>
          <a:p>
            <a:pPr lvl="1">
              <a:spcBef>
                <a:spcPts val="2400"/>
              </a:spcBef>
              <a:defRPr/>
            </a:pPr>
            <a:r>
              <a:rPr lang="en-US" sz="2000" dirty="0">
                <a:solidFill>
                  <a:schemeClr val="tx1"/>
                </a:solidFill>
              </a:rPr>
              <a:t>Create/join parallel threads</a:t>
            </a:r>
          </a:p>
          <a:p>
            <a:pPr>
              <a:spcBef>
                <a:spcPts val="2400"/>
              </a:spcBef>
              <a:defRPr/>
            </a:pPr>
            <a:r>
              <a:rPr lang="en-US" sz="2000" i="1" dirty="0" err="1">
                <a:solidFill>
                  <a:schemeClr val="tx1"/>
                </a:solidFill>
              </a:rPr>
              <a:t>Mutex</a:t>
            </a:r>
            <a:endParaRPr lang="en-US" sz="2000" i="1" dirty="0">
              <a:solidFill>
                <a:schemeClr val="tx1"/>
              </a:solidFill>
            </a:endParaRPr>
          </a:p>
          <a:p>
            <a:pPr lvl="1">
              <a:spcBef>
                <a:spcPts val="2400"/>
              </a:spcBef>
              <a:defRPr/>
            </a:pPr>
            <a:r>
              <a:rPr lang="en-US" sz="2000" dirty="0">
                <a:solidFill>
                  <a:schemeClr val="tx1"/>
                </a:solidFill>
              </a:rPr>
              <a:t>Coordinate critical sections</a:t>
            </a:r>
          </a:p>
          <a:p>
            <a:pPr>
              <a:spcBef>
                <a:spcPts val="2400"/>
              </a:spcBef>
              <a:defRPr/>
            </a:pPr>
            <a:r>
              <a:rPr lang="en-US" sz="2000" i="1" dirty="0">
                <a:solidFill>
                  <a:schemeClr val="bg2"/>
                </a:solidFill>
              </a:rPr>
              <a:t>Condition variable</a:t>
            </a:r>
          </a:p>
          <a:p>
            <a:pPr lvl="1">
              <a:spcBef>
                <a:spcPts val="2400"/>
              </a:spcBef>
              <a:defRPr/>
            </a:pPr>
            <a:r>
              <a:rPr lang="en-US" sz="2000" dirty="0">
                <a:solidFill>
                  <a:schemeClr val="bg2"/>
                </a:solidFill>
              </a:rPr>
              <a:t>Wait/signal condition change</a:t>
            </a:r>
          </a:p>
          <a:p>
            <a:pPr>
              <a:spcBef>
                <a:spcPts val="2400"/>
              </a:spcBef>
              <a:defRPr/>
            </a:pPr>
            <a:r>
              <a:rPr lang="en-US" sz="2000" dirty="0">
                <a:solidFill>
                  <a:schemeClr val="tx1"/>
                </a:solidFill>
              </a:rPr>
              <a:t>Constrain execution to valid execution </a:t>
            </a:r>
            <a:r>
              <a:rPr lang="en-US" sz="2000" dirty="0" err="1">
                <a:solidFill>
                  <a:schemeClr val="tx1"/>
                </a:solidFill>
              </a:rPr>
              <a:t>interleavings</a:t>
            </a:r>
            <a:endParaRPr lang="en-US" sz="2000" dirty="0">
              <a:solidFill>
                <a:schemeClr val="tx1"/>
              </a:solidFill>
            </a:endParaRPr>
          </a:p>
          <a:p>
            <a:pPr lvl="1">
              <a:spcBef>
                <a:spcPts val="2400"/>
              </a:spcBef>
              <a:defRPr/>
            </a:pPr>
            <a:r>
              <a:rPr lang="en-US" sz="2000" dirty="0">
                <a:solidFill>
                  <a:schemeClr val="tx1"/>
                </a:solidFill>
              </a:rPr>
              <a:t>Fairly low level operations</a:t>
            </a:r>
          </a:p>
        </p:txBody>
      </p:sp>
      <p:pic>
        <p:nvPicPr>
          <p:cNvPr id="36868" name="Picture 9"/>
          <p:cNvPicPr>
            <a:picLocks noChangeAspect="1" noChangeArrowheads="1"/>
          </p:cNvPicPr>
          <p:nvPr/>
        </p:nvPicPr>
        <p:blipFill>
          <a:blip r:embed="rId3" cstate="print"/>
          <a:srcRect/>
          <a:stretch>
            <a:fillRect/>
          </a:stretch>
        </p:blipFill>
        <p:spPr bwMode="auto">
          <a:xfrm>
            <a:off x="5664284" y="1773885"/>
            <a:ext cx="2949575" cy="3284538"/>
          </a:xfrm>
          <a:prstGeom prst="rect">
            <a:avLst/>
          </a:prstGeom>
          <a:noFill/>
          <a:ln w="9525">
            <a:noFill/>
            <a:miter lim="800000"/>
            <a:headEnd/>
            <a:tailEnd/>
          </a:ln>
        </p:spPr>
      </p:pic>
    </p:spTree>
    <p:extLst>
      <p:ext uri="{BB962C8B-B14F-4D97-AF65-F5344CB8AC3E}">
        <p14:creationId xmlns:p14="http://schemas.microsoft.com/office/powerpoint/2010/main" xmlns="" val="3849786144"/>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Creating Threads</a:t>
            </a:r>
            <a:endParaRPr lang="en-US" dirty="0" smtClean="0"/>
          </a:p>
        </p:txBody>
      </p:sp>
      <p:sp>
        <p:nvSpPr>
          <p:cNvPr id="3" name="Content Placeholder 2"/>
          <p:cNvSpPr>
            <a:spLocks noGrp="1"/>
          </p:cNvSpPr>
          <p:nvPr>
            <p:ph type="body" sz="quarter" idx="10"/>
          </p:nvPr>
        </p:nvSpPr>
        <p:spPr>
          <a:xfrm>
            <a:off x="533399" y="1253706"/>
            <a:ext cx="8277225" cy="4849390"/>
          </a:xfrm>
        </p:spPr>
        <p:txBody>
          <a:bodyPr/>
          <a:lstStyle/>
          <a:p>
            <a:pPr>
              <a:spcBef>
                <a:spcPts val="1200"/>
              </a:spcBef>
            </a:pPr>
            <a:r>
              <a:rPr lang="en-US" dirty="0" smtClean="0"/>
              <a:t>Threads are created with </a:t>
            </a:r>
            <a:r>
              <a:rPr lang="en-US" dirty="0" err="1" smtClean="0"/>
              <a:t>pthread_create</a:t>
            </a:r>
            <a:r>
              <a:rPr lang="en-US" dirty="0" smtClean="0"/>
              <a:t>:</a:t>
            </a:r>
          </a:p>
          <a:p>
            <a:pPr>
              <a:spcBef>
                <a:spcPts val="1200"/>
              </a:spcBef>
            </a:pPr>
            <a:endParaRPr lang="en-US" dirty="0" smtClean="0"/>
          </a:p>
          <a:p>
            <a:pPr>
              <a:spcBef>
                <a:spcPts val="1200"/>
              </a:spcBef>
            </a:pPr>
            <a:endParaRPr lang="en-US" dirty="0" smtClean="0"/>
          </a:p>
          <a:p>
            <a:pPr marL="0" indent="0">
              <a:spcBef>
                <a:spcPts val="1200"/>
              </a:spcBef>
              <a:buNone/>
            </a:pPr>
            <a:endParaRPr lang="en-US" dirty="0" smtClean="0"/>
          </a:p>
          <a:p>
            <a:pPr lvl="1">
              <a:spcBef>
                <a:spcPts val="2400"/>
              </a:spcBef>
            </a:pPr>
            <a:r>
              <a:rPr lang="en-US" dirty="0" smtClean="0"/>
              <a:t>thread is defined before the call</a:t>
            </a:r>
          </a:p>
          <a:p>
            <a:pPr lvl="1">
              <a:spcBef>
                <a:spcPts val="1200"/>
              </a:spcBef>
            </a:pPr>
            <a:r>
              <a:rPr lang="en-US" dirty="0" err="1" smtClean="0"/>
              <a:t>attr</a:t>
            </a:r>
            <a:r>
              <a:rPr lang="en-US" dirty="0" smtClean="0"/>
              <a:t> may be NULL</a:t>
            </a:r>
          </a:p>
          <a:p>
            <a:pPr lvl="1">
              <a:spcBef>
                <a:spcPts val="1200"/>
              </a:spcBef>
            </a:pPr>
            <a:r>
              <a:rPr lang="en-US" dirty="0" smtClean="0"/>
              <a:t>start is any normal function with a matching signature</a:t>
            </a:r>
          </a:p>
          <a:p>
            <a:pPr lvl="1">
              <a:spcBef>
                <a:spcPts val="1200"/>
              </a:spcBef>
            </a:pPr>
            <a:r>
              <a:rPr lang="en-US" dirty="0" err="1" smtClean="0"/>
              <a:t>arg</a:t>
            </a:r>
            <a:r>
              <a:rPr lang="en-US" dirty="0" smtClean="0"/>
              <a:t>  may point to any structure</a:t>
            </a:r>
          </a:p>
          <a:p>
            <a:pPr lvl="1">
              <a:spcBef>
                <a:spcPts val="1200"/>
              </a:spcBef>
            </a:pPr>
            <a:r>
              <a:rPr lang="en-US" dirty="0" smtClean="0"/>
              <a:t>Returns 0 if successful</a:t>
            </a:r>
          </a:p>
          <a:p>
            <a:pPr lvl="1">
              <a:spcBef>
                <a:spcPts val="1200"/>
              </a:spcBef>
            </a:pPr>
            <a:endParaRPr lang="en-US" dirty="0"/>
          </a:p>
        </p:txBody>
      </p:sp>
      <p:sp>
        <p:nvSpPr>
          <p:cNvPr id="6" name="Rectangle 5"/>
          <p:cNvSpPr>
            <a:spLocks noChangeArrowheads="1"/>
          </p:cNvSpPr>
          <p:nvPr/>
        </p:nvSpPr>
        <p:spPr bwMode="auto">
          <a:xfrm>
            <a:off x="1171893" y="1796072"/>
            <a:ext cx="6803707" cy="1431161"/>
          </a:xfrm>
          <a:prstGeom prst="rect">
            <a:avLst/>
          </a:prstGeom>
          <a:solidFill>
            <a:schemeClr val="folHlink">
              <a:alpha val="5000"/>
            </a:schemeClr>
          </a:solidFill>
          <a:ln w="9525">
            <a:noFill/>
            <a:miter lim="800000"/>
            <a:headEnd/>
            <a:tailEnd/>
          </a:ln>
          <a:effectLst/>
        </p:spPr>
        <p:txBody>
          <a:bodyPr wrap="square" anchor="ctr">
            <a:spAutoFit/>
          </a:bodyPr>
          <a:lstStyle/>
          <a:p>
            <a:pPr>
              <a:spcBef>
                <a:spcPts val="1800"/>
              </a:spcBef>
              <a:buNone/>
            </a:pPr>
            <a:r>
              <a:rPr lang="en-US" sz="1800" b="1" dirty="0" err="1" smtClean="0">
                <a:latin typeface="Courier New" pitchFamily="49" charset="0"/>
                <a:cs typeface="Courier New" pitchFamily="49" charset="0"/>
              </a:rPr>
              <a:t>int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pthread_create</a:t>
            </a:r>
            <a:r>
              <a:rPr lang="en-US" sz="1800" b="1"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pthread_t</a:t>
            </a:r>
            <a:r>
              <a:rPr lang="en-US" sz="1800" b="1" dirty="0" smtClean="0">
                <a:latin typeface="Courier New" pitchFamily="49" charset="0"/>
                <a:cs typeface="Courier New" pitchFamily="49" charset="0"/>
              </a:rPr>
              <a:t> *thread, </a:t>
            </a:r>
          </a:p>
          <a:p>
            <a:pPr>
              <a:spcBef>
                <a:spcPts val="600"/>
              </a:spcBef>
              <a:buNone/>
            </a:pPr>
            <a:r>
              <a:rPr lang="en-US" sz="1800" b="1" dirty="0" smtClean="0">
                <a:latin typeface="Courier New" pitchFamily="49" charset="0"/>
                <a:cs typeface="Courier New" pitchFamily="49" charset="0"/>
              </a:rPr>
              <a:t>                   const </a:t>
            </a:r>
            <a:r>
              <a:rPr lang="en-US" sz="1800" b="1" dirty="0" err="1" smtClean="0">
                <a:latin typeface="Courier New" pitchFamily="49" charset="0"/>
                <a:cs typeface="Courier New" pitchFamily="49" charset="0"/>
              </a:rPr>
              <a:t>pthread_attr_t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attr</a:t>
            </a:r>
            <a:r>
              <a:rPr lang="en-US" sz="1800" b="1" dirty="0" smtClean="0">
                <a:latin typeface="Courier New" pitchFamily="49" charset="0"/>
                <a:cs typeface="Courier New" pitchFamily="49" charset="0"/>
              </a:rPr>
              <a:t>, </a:t>
            </a:r>
          </a:p>
          <a:p>
            <a:pPr>
              <a:spcBef>
                <a:spcPts val="600"/>
              </a:spcBef>
              <a:buNone/>
            </a:pPr>
            <a:r>
              <a:rPr lang="en-US" sz="1800" b="1" dirty="0" smtClean="0">
                <a:latin typeface="Courier New" pitchFamily="49" charset="0"/>
                <a:cs typeface="Courier New" pitchFamily="49" charset="0"/>
              </a:rPr>
              <a:t>                   void *(*start)(void *), </a:t>
            </a:r>
          </a:p>
          <a:p>
            <a:pPr>
              <a:spcBef>
                <a:spcPts val="600"/>
              </a:spcBef>
              <a:buNone/>
            </a:pPr>
            <a:r>
              <a:rPr lang="en-US" sz="1800" b="1" dirty="0" smtClean="0">
                <a:latin typeface="Courier New" pitchFamily="49" charset="0"/>
                <a:cs typeface="Courier New" pitchFamily="49" charset="0"/>
              </a:rPr>
              <a:t>                   void *</a:t>
            </a:r>
            <a:r>
              <a:rPr lang="en-US" sz="1800" b="1" dirty="0" err="1" smtClean="0">
                <a:latin typeface="Courier New" pitchFamily="49" charset="0"/>
                <a:cs typeface="Courier New" pitchFamily="49" charset="0"/>
              </a:rPr>
              <a:t>arg</a:t>
            </a:r>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xmlns="" val="3443555251"/>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Start Function Arguments</a:t>
            </a:r>
            <a:endParaRPr lang="en-US" dirty="0"/>
          </a:p>
        </p:txBody>
      </p:sp>
      <p:sp>
        <p:nvSpPr>
          <p:cNvPr id="3" name="Content Placeholder 2"/>
          <p:cNvSpPr>
            <a:spLocks noGrp="1"/>
          </p:cNvSpPr>
          <p:nvPr>
            <p:ph type="body" sz="quarter" idx="10"/>
          </p:nvPr>
        </p:nvSpPr>
        <p:spPr>
          <a:xfrm>
            <a:off x="533399" y="1286539"/>
            <a:ext cx="8277225" cy="4443021"/>
          </a:xfrm>
        </p:spPr>
        <p:txBody>
          <a:bodyPr/>
          <a:lstStyle/>
          <a:p>
            <a:pPr>
              <a:spcBef>
                <a:spcPts val="7200"/>
              </a:spcBef>
            </a:pPr>
            <a:r>
              <a:rPr lang="en-US" dirty="0" smtClean="0"/>
              <a:t>Start arguments must be valid not just during the create call but throughout the thread’s lifetime:</a:t>
            </a:r>
          </a:p>
          <a:p>
            <a:pPr>
              <a:spcBef>
                <a:spcPts val="2400"/>
              </a:spcBef>
            </a:pPr>
            <a:r>
              <a:rPr lang="en-US" dirty="0" smtClean="0"/>
              <a:t>Improper start arguments:</a:t>
            </a:r>
          </a:p>
          <a:p>
            <a:pPr>
              <a:spcBef>
                <a:spcPts val="1200"/>
              </a:spcBef>
            </a:pPr>
            <a:endParaRPr lang="en-US" dirty="0" smtClean="0"/>
          </a:p>
          <a:p>
            <a:pPr>
              <a:spcBef>
                <a:spcPts val="1200"/>
              </a:spcBef>
            </a:pPr>
            <a:endParaRPr lang="en-US" dirty="0" smtClean="0"/>
          </a:p>
          <a:p>
            <a:pPr>
              <a:spcBef>
                <a:spcPts val="1200"/>
              </a:spcBef>
            </a:pPr>
            <a:r>
              <a:rPr lang="en-US" dirty="0" smtClean="0"/>
              <a:t>Proper start arguments:</a:t>
            </a:r>
          </a:p>
        </p:txBody>
      </p:sp>
      <p:sp>
        <p:nvSpPr>
          <p:cNvPr id="4" name="Rectangle 3"/>
          <p:cNvSpPr>
            <a:spLocks noChangeArrowheads="1"/>
          </p:cNvSpPr>
          <p:nvPr/>
        </p:nvSpPr>
        <p:spPr bwMode="auto">
          <a:xfrm>
            <a:off x="912813" y="2886481"/>
            <a:ext cx="7315200" cy="646331"/>
          </a:xfrm>
          <a:prstGeom prst="rect">
            <a:avLst/>
          </a:prstGeom>
          <a:solidFill>
            <a:schemeClr val="folHlink">
              <a:alpha val="5000"/>
            </a:schemeClr>
          </a:solidFill>
          <a:ln w="9525">
            <a:noFill/>
            <a:miter lim="800000"/>
            <a:headEnd/>
            <a:tailEnd/>
          </a:ln>
          <a:effectLst/>
        </p:spPr>
        <p:txBody>
          <a:bodyPr wrap="square" anchor="ctr">
            <a:spAutoFit/>
          </a:bodyPr>
          <a:lstStyle/>
          <a:p>
            <a:pPr>
              <a:buNone/>
            </a:pPr>
            <a:r>
              <a:rPr lang="en-US" sz="1800" b="1" dirty="0" smtClean="0">
                <a:latin typeface="Courier New" pitchFamily="49" charset="0"/>
                <a:cs typeface="Courier New" pitchFamily="49" charset="0"/>
              </a:rPr>
              <a:t>for (</a:t>
            </a:r>
            <a:r>
              <a:rPr lang="en-US" sz="1800" b="1" dirty="0" err="1" smtClean="0">
                <a:latin typeface="Courier New" pitchFamily="49" charset="0"/>
                <a:cs typeface="Courier New" pitchFamily="49" charset="0"/>
              </a:rPr>
              <a:t>int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i</a:t>
            </a:r>
            <a:r>
              <a:rPr lang="en-US" sz="1800" b="1" dirty="0" smtClean="0">
                <a:latin typeface="Courier New" pitchFamily="49" charset="0"/>
                <a:cs typeface="Courier New" pitchFamily="49" charset="0"/>
              </a:rPr>
              <a:t> = 0; </a:t>
            </a:r>
            <a:r>
              <a:rPr lang="en-US" sz="1800" b="1" dirty="0" err="1" smtClean="0">
                <a:latin typeface="Courier New" pitchFamily="49" charset="0"/>
                <a:cs typeface="Courier New" pitchFamily="49" charset="0"/>
              </a:rPr>
              <a:t>i</a:t>
            </a:r>
            <a:r>
              <a:rPr lang="en-US" sz="1800" b="1" dirty="0" smtClean="0">
                <a:latin typeface="Courier New" pitchFamily="49" charset="0"/>
                <a:cs typeface="Courier New" pitchFamily="49" charset="0"/>
              </a:rPr>
              <a:t> &lt; NTHREADS; ++</a:t>
            </a:r>
            <a:r>
              <a:rPr lang="en-US" sz="1800" b="1" dirty="0" err="1" smtClean="0">
                <a:latin typeface="Courier New" pitchFamily="49" charset="0"/>
                <a:cs typeface="Courier New" pitchFamily="49" charset="0"/>
              </a:rPr>
              <a:t>i</a:t>
            </a:r>
            <a:r>
              <a:rPr lang="en-US" sz="1800" b="1" dirty="0" smtClean="0">
                <a:latin typeface="Courier New" pitchFamily="49" charset="0"/>
                <a:cs typeface="Courier New" pitchFamily="49" charset="0"/>
              </a:rPr>
              <a:t>) </a:t>
            </a:r>
          </a:p>
          <a:p>
            <a:pPr>
              <a:buNone/>
            </a:pP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pthread_create</a:t>
            </a:r>
            <a:r>
              <a:rPr lang="en-US" sz="1800" b="1" dirty="0" smtClean="0">
                <a:latin typeface="Courier New" pitchFamily="49" charset="0"/>
                <a:cs typeface="Courier New" pitchFamily="49" charset="0"/>
              </a:rPr>
              <a:t>(&amp;thread, 0, &amp;start, (void *)&amp;</a:t>
            </a:r>
            <a:r>
              <a:rPr lang="en-US" sz="1800" b="1" dirty="0" err="1" smtClean="0">
                <a:solidFill>
                  <a:srgbClr val="FF0000"/>
                </a:solidFill>
                <a:latin typeface="Courier New" pitchFamily="49" charset="0"/>
                <a:cs typeface="Courier New" pitchFamily="49" charset="0"/>
              </a:rPr>
              <a:t>i</a:t>
            </a:r>
            <a:r>
              <a:rPr lang="en-US" sz="1800" b="1" dirty="0" smtClean="0">
                <a:latin typeface="Courier New" pitchFamily="49" charset="0"/>
                <a:cs typeface="Courier New" pitchFamily="49" charset="0"/>
              </a:rPr>
              <a:t>);</a:t>
            </a:r>
          </a:p>
        </p:txBody>
      </p:sp>
      <p:sp>
        <p:nvSpPr>
          <p:cNvPr id="5" name="Rectangle 4"/>
          <p:cNvSpPr>
            <a:spLocks noChangeArrowheads="1"/>
          </p:cNvSpPr>
          <p:nvPr/>
        </p:nvSpPr>
        <p:spPr bwMode="auto">
          <a:xfrm>
            <a:off x="775653" y="4336682"/>
            <a:ext cx="7589520" cy="1200329"/>
          </a:xfrm>
          <a:prstGeom prst="rect">
            <a:avLst/>
          </a:prstGeom>
          <a:solidFill>
            <a:schemeClr val="folHlink">
              <a:alpha val="5000"/>
            </a:schemeClr>
          </a:solidFill>
          <a:ln w="9525">
            <a:noFill/>
            <a:miter lim="800000"/>
            <a:headEnd/>
            <a:tailEnd/>
          </a:ln>
          <a:effectLst/>
        </p:spPr>
        <p:txBody>
          <a:bodyPr wrap="square" anchor="ctr">
            <a:spAutoFit/>
          </a:bodyPr>
          <a:lstStyle/>
          <a:p>
            <a:pPr>
              <a:buNone/>
            </a:pPr>
            <a:r>
              <a:rPr lang="en-US" sz="1800" b="1" dirty="0" smtClean="0">
                <a:latin typeface="Courier New" pitchFamily="49" charset="0"/>
                <a:cs typeface="Courier New" pitchFamily="49" charset="0"/>
              </a:rPr>
              <a:t>for (</a:t>
            </a:r>
            <a:r>
              <a:rPr lang="en-US" sz="1800" b="1" dirty="0" err="1" smtClean="0">
                <a:latin typeface="Courier New" pitchFamily="49" charset="0"/>
                <a:cs typeface="Courier New" pitchFamily="49" charset="0"/>
              </a:rPr>
              <a:t>int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i</a:t>
            </a:r>
            <a:r>
              <a:rPr lang="en-US" sz="1800" b="1" dirty="0" smtClean="0">
                <a:latin typeface="Courier New" pitchFamily="49" charset="0"/>
                <a:cs typeface="Courier New" pitchFamily="49" charset="0"/>
              </a:rPr>
              <a:t> = 0; </a:t>
            </a:r>
            <a:r>
              <a:rPr lang="en-US" sz="1800" b="1" dirty="0" err="1" smtClean="0">
                <a:latin typeface="Courier New" pitchFamily="49" charset="0"/>
                <a:cs typeface="Courier New" pitchFamily="49" charset="0"/>
              </a:rPr>
              <a:t>i</a:t>
            </a:r>
            <a:r>
              <a:rPr lang="en-US" sz="1800" b="1" dirty="0" smtClean="0">
                <a:latin typeface="Courier New" pitchFamily="49" charset="0"/>
                <a:cs typeface="Courier New" pitchFamily="49" charset="0"/>
              </a:rPr>
              <a:t> &lt; NTHREADS; ++</a:t>
            </a:r>
            <a:r>
              <a:rPr lang="en-US" sz="1800" b="1" dirty="0" err="1" smtClean="0">
                <a:latin typeface="Courier New" pitchFamily="49" charset="0"/>
                <a:cs typeface="Courier New" pitchFamily="49" charset="0"/>
              </a:rPr>
              <a:t>i</a:t>
            </a:r>
            <a:r>
              <a:rPr lang="en-US" sz="1800" b="1" dirty="0" smtClean="0">
                <a:latin typeface="Courier New" pitchFamily="49" charset="0"/>
                <a:cs typeface="Courier New" pitchFamily="49" charset="0"/>
              </a:rPr>
              <a:t>) {</a:t>
            </a:r>
          </a:p>
          <a:p>
            <a:pPr>
              <a:buNone/>
            </a:pP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idx</a:t>
            </a:r>
            <a:r>
              <a:rPr lang="en-US" sz="1800" b="1"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i</a:t>
            </a:r>
            <a:r>
              <a:rPr lang="en-US" sz="1800" b="1" dirty="0" smtClean="0">
                <a:latin typeface="Courier New" pitchFamily="49" charset="0"/>
                <a:cs typeface="Courier New" pitchFamily="49" charset="0"/>
              </a:rPr>
              <a:t>] = </a:t>
            </a:r>
            <a:r>
              <a:rPr lang="en-US" sz="1800" b="1" dirty="0" err="1" smtClean="0">
                <a:latin typeface="Courier New" pitchFamily="49" charset="0"/>
                <a:cs typeface="Courier New" pitchFamily="49" charset="0"/>
              </a:rPr>
              <a:t>i</a:t>
            </a:r>
            <a:r>
              <a:rPr lang="en-US" sz="1800" b="1" dirty="0" smtClean="0">
                <a:latin typeface="Courier New" pitchFamily="49" charset="0"/>
                <a:cs typeface="Courier New" pitchFamily="49" charset="0"/>
              </a:rPr>
              <a:t>;</a:t>
            </a:r>
          </a:p>
          <a:p>
            <a:pPr>
              <a:buNone/>
            </a:pP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pthread_create</a:t>
            </a:r>
            <a:r>
              <a:rPr lang="en-US" sz="1800" b="1" dirty="0" smtClean="0">
                <a:latin typeface="Courier New" pitchFamily="49" charset="0"/>
                <a:cs typeface="Courier New" pitchFamily="49" charset="0"/>
              </a:rPr>
              <a:t>(&amp;thread, 0, &amp;start, (void *)&amp;</a:t>
            </a:r>
            <a:r>
              <a:rPr lang="en-US" sz="1800" b="1" dirty="0" err="1" smtClean="0">
                <a:latin typeface="Courier New" pitchFamily="49" charset="0"/>
                <a:cs typeface="Courier New" pitchFamily="49" charset="0"/>
              </a:rPr>
              <a:t>idx</a:t>
            </a:r>
            <a:r>
              <a:rPr lang="en-US" sz="1800" b="1" dirty="0" smtClean="0">
                <a:latin typeface="Courier New" pitchFamily="49" charset="0"/>
                <a:cs typeface="Courier New" pitchFamily="49" charset="0"/>
              </a:rPr>
              <a:t>[</a:t>
            </a:r>
            <a:r>
              <a:rPr lang="en-US" sz="1800" b="1" dirty="0" err="1" smtClean="0">
                <a:solidFill>
                  <a:srgbClr val="FF0000"/>
                </a:solidFill>
                <a:latin typeface="Courier New" pitchFamily="49" charset="0"/>
                <a:cs typeface="Courier New" pitchFamily="49" charset="0"/>
              </a:rPr>
              <a:t>i</a:t>
            </a:r>
            <a:r>
              <a:rPr lang="en-US" sz="1800" b="1" dirty="0" smtClean="0">
                <a:latin typeface="Courier New" pitchFamily="49" charset="0"/>
                <a:cs typeface="Courier New" pitchFamily="49" charset="0"/>
              </a:rPr>
              <a:t>]);</a:t>
            </a:r>
          </a:p>
          <a:p>
            <a:pPr>
              <a:buNone/>
            </a:pPr>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xmlns="" val="2931713914"/>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Exiting a Thread</a:t>
            </a:r>
            <a:endParaRPr lang="en-US" dirty="0"/>
          </a:p>
        </p:txBody>
      </p:sp>
      <p:sp>
        <p:nvSpPr>
          <p:cNvPr id="3" name="Content Placeholder 2"/>
          <p:cNvSpPr>
            <a:spLocks noGrp="1"/>
          </p:cNvSpPr>
          <p:nvPr>
            <p:ph type="body" sz="quarter" idx="10"/>
          </p:nvPr>
        </p:nvSpPr>
        <p:spPr>
          <a:xfrm>
            <a:off x="533399" y="1466366"/>
            <a:ext cx="8277225" cy="4667249"/>
          </a:xfrm>
        </p:spPr>
        <p:txBody>
          <a:bodyPr/>
          <a:lstStyle/>
          <a:p>
            <a:pPr>
              <a:spcBef>
                <a:spcPts val="3000"/>
              </a:spcBef>
            </a:pPr>
            <a:r>
              <a:rPr lang="en-US" dirty="0" smtClean="0"/>
              <a:t>A start function may return normally with a void* value.</a:t>
            </a:r>
          </a:p>
          <a:p>
            <a:pPr>
              <a:spcBef>
                <a:spcPts val="3000"/>
              </a:spcBef>
            </a:pPr>
            <a:r>
              <a:rPr lang="en-US" dirty="0" smtClean="0"/>
              <a:t>Alternatively, a thread may call:</a:t>
            </a:r>
          </a:p>
          <a:p>
            <a:pPr>
              <a:spcBef>
                <a:spcPts val="3000"/>
              </a:spcBef>
              <a:buNone/>
            </a:pPr>
            <a:r>
              <a:rPr lang="en-US" dirty="0" smtClean="0"/>
              <a:t>		</a:t>
            </a:r>
            <a:r>
              <a:rPr lang="en-US" sz="2000" b="1" dirty="0" smtClean="0">
                <a:latin typeface="Courier New" pitchFamily="49" charset="0"/>
                <a:cs typeface="Courier New" pitchFamily="49" charset="0"/>
              </a:rPr>
              <a:t>void </a:t>
            </a:r>
            <a:r>
              <a:rPr lang="en-US" sz="2000" b="1" dirty="0" err="1" smtClean="0">
                <a:latin typeface="Courier New" pitchFamily="49" charset="0"/>
                <a:cs typeface="Courier New" pitchFamily="49" charset="0"/>
              </a:rPr>
              <a:t>pthread_exit</a:t>
            </a:r>
            <a:r>
              <a:rPr lang="en-US" sz="2000" b="1" dirty="0" smtClean="0">
                <a:latin typeface="Courier New" pitchFamily="49" charset="0"/>
                <a:cs typeface="Courier New" pitchFamily="49" charset="0"/>
              </a:rPr>
              <a:t>(void *</a:t>
            </a:r>
            <a:r>
              <a:rPr lang="en-US" sz="2000" b="1" dirty="0" err="1" smtClean="0">
                <a:latin typeface="Courier New" pitchFamily="49" charset="0"/>
                <a:cs typeface="Courier New" pitchFamily="49" charset="0"/>
              </a:rPr>
              <a:t>retval</a:t>
            </a:r>
            <a:r>
              <a:rPr lang="en-US" sz="2000" b="1" dirty="0" smtClean="0">
                <a:latin typeface="Courier New" pitchFamily="49" charset="0"/>
                <a:cs typeface="Courier New" pitchFamily="49" charset="0"/>
              </a:rPr>
              <a:t>)</a:t>
            </a:r>
            <a:endParaRPr lang="en-US" b="1" dirty="0" smtClean="0">
              <a:latin typeface="Courier New" pitchFamily="49" charset="0"/>
              <a:cs typeface="Courier New" pitchFamily="49" charset="0"/>
            </a:endParaRPr>
          </a:p>
          <a:p>
            <a:pPr>
              <a:spcBef>
                <a:spcPts val="3000"/>
              </a:spcBef>
            </a:pPr>
            <a:r>
              <a:rPr lang="en-US" dirty="0" smtClean="0"/>
              <a:t>Unlike return, </a:t>
            </a:r>
            <a:r>
              <a:rPr lang="en-US" dirty="0" err="1" smtClean="0"/>
              <a:t>pthread_exit</a:t>
            </a:r>
            <a:r>
              <a:rPr lang="en-US" dirty="0" smtClean="0"/>
              <a:t> may be called from functions called by the start function.</a:t>
            </a:r>
          </a:p>
          <a:p>
            <a:pPr>
              <a:spcBef>
                <a:spcPts val="3000"/>
              </a:spcBef>
            </a:pPr>
            <a:r>
              <a:rPr lang="en-US" dirty="0" smtClean="0"/>
              <a:t>Like the start arguments, the start return value should point to stable storage.</a:t>
            </a:r>
          </a:p>
          <a:p>
            <a:pPr>
              <a:spcBef>
                <a:spcPts val="3000"/>
              </a:spcBef>
            </a:pPr>
            <a:endParaRPr lang="en-US" dirty="0" smtClean="0"/>
          </a:p>
        </p:txBody>
      </p:sp>
      <p:sp>
        <p:nvSpPr>
          <p:cNvPr id="4" name="Rectangle 3"/>
          <p:cNvSpPr/>
          <p:nvPr/>
        </p:nvSpPr>
        <p:spPr bwMode="auto">
          <a:xfrm>
            <a:off x="1369831" y="2929268"/>
            <a:ext cx="5029200" cy="457200"/>
          </a:xfrm>
          <a:prstGeom prst="rect">
            <a:avLst/>
          </a:prstGeom>
          <a:solidFill>
            <a:srgbClr val="0070C0">
              <a:alpha val="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Tree>
    <p:extLst>
      <p:ext uri="{BB962C8B-B14F-4D97-AF65-F5344CB8AC3E}">
        <p14:creationId xmlns:p14="http://schemas.microsoft.com/office/powerpoint/2010/main" xmlns="" val="2855095714"/>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Joining threads</a:t>
            </a:r>
            <a:endParaRPr lang="en-US" dirty="0"/>
          </a:p>
        </p:txBody>
      </p:sp>
      <p:sp>
        <p:nvSpPr>
          <p:cNvPr id="3" name="Content Placeholder 2"/>
          <p:cNvSpPr>
            <a:spLocks noGrp="1"/>
          </p:cNvSpPr>
          <p:nvPr>
            <p:ph type="body" sz="quarter" idx="10"/>
          </p:nvPr>
        </p:nvSpPr>
        <p:spPr>
          <a:xfrm>
            <a:off x="533399" y="1360036"/>
            <a:ext cx="8277225" cy="4667249"/>
          </a:xfrm>
        </p:spPr>
        <p:txBody>
          <a:bodyPr/>
          <a:lstStyle/>
          <a:p>
            <a:pPr>
              <a:spcBef>
                <a:spcPts val="3600"/>
              </a:spcBef>
            </a:pPr>
            <a:r>
              <a:rPr lang="en-US" dirty="0" smtClean="0"/>
              <a:t>A child thread’s default behavior is to expect to be joined with the parent thread that created it</a:t>
            </a:r>
            <a:endParaRPr lang="en-US" baseline="0" dirty="0" smtClean="0"/>
          </a:p>
          <a:p>
            <a:pPr>
              <a:spcBef>
                <a:spcPts val="3600"/>
              </a:spcBef>
            </a:pPr>
            <a:r>
              <a:rPr lang="en-US" dirty="0" smtClean="0"/>
              <a:t>The parent thread waits until the child has exited:</a:t>
            </a:r>
          </a:p>
          <a:p>
            <a:pPr algn="ctr">
              <a:spcBef>
                <a:spcPts val="3600"/>
              </a:spcBef>
              <a:buNone/>
            </a:pPr>
            <a:r>
              <a:rPr lang="en-US" sz="2000" b="1" dirty="0" err="1" smtClean="0">
                <a:latin typeface="Courier New" pitchFamily="49" charset="0"/>
                <a:cs typeface="Courier New" pitchFamily="49" charset="0"/>
              </a:rPr>
              <a:t>int</a:t>
            </a: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pthread_join</a:t>
            </a:r>
            <a:r>
              <a:rPr lang="en-US" sz="2000" b="1" dirty="0" smtClean="0">
                <a:latin typeface="Courier New" pitchFamily="49" charset="0"/>
                <a:cs typeface="Courier New" pitchFamily="49" charset="0"/>
              </a:rPr>
              <a:t>(</a:t>
            </a:r>
            <a:r>
              <a:rPr lang="en-US" sz="2000" b="1" dirty="0" err="1" smtClean="0">
                <a:latin typeface="Courier New" pitchFamily="49" charset="0"/>
                <a:cs typeface="Courier New" pitchFamily="49" charset="0"/>
              </a:rPr>
              <a:t>pthread_t</a:t>
            </a:r>
            <a:r>
              <a:rPr lang="en-US" sz="2000" b="1" dirty="0" smtClean="0">
                <a:latin typeface="Courier New" pitchFamily="49" charset="0"/>
                <a:cs typeface="Courier New" pitchFamily="49" charset="0"/>
              </a:rPr>
              <a:t> thread, void **</a:t>
            </a:r>
            <a:r>
              <a:rPr lang="en-US" sz="2000" b="1" dirty="0" err="1" smtClean="0">
                <a:latin typeface="Courier New" pitchFamily="49" charset="0"/>
                <a:cs typeface="Courier New" pitchFamily="49" charset="0"/>
              </a:rPr>
              <a:t>retval</a:t>
            </a:r>
            <a:r>
              <a:rPr lang="en-US" sz="2000" b="1" dirty="0" smtClean="0">
                <a:latin typeface="Courier New" pitchFamily="49" charset="0"/>
                <a:cs typeface="Courier New" pitchFamily="49" charset="0"/>
              </a:rPr>
              <a:t>)</a:t>
            </a:r>
          </a:p>
          <a:p>
            <a:pPr>
              <a:spcBef>
                <a:spcPts val="3600"/>
              </a:spcBef>
            </a:pPr>
            <a:r>
              <a:rPr lang="en-US" dirty="0" smtClean="0"/>
              <a:t>If non-</a:t>
            </a:r>
            <a:r>
              <a:rPr lang="en-US" b="1" dirty="0" smtClean="0">
                <a:latin typeface="Courier New" pitchFamily="49" charset="0"/>
                <a:cs typeface="Courier New" pitchFamily="49" charset="0"/>
              </a:rPr>
              <a:t>NULL</a:t>
            </a:r>
            <a:r>
              <a:rPr lang="en-US" dirty="0" smtClean="0"/>
              <a:t>, the return value receives a copy of the pointer returned by the child thread</a:t>
            </a:r>
          </a:p>
          <a:p>
            <a:pPr>
              <a:spcBef>
                <a:spcPts val="3600"/>
              </a:spcBef>
            </a:pPr>
            <a:r>
              <a:rPr lang="en-US" dirty="0" smtClean="0"/>
              <a:t>Thread resources are not reclaimed</a:t>
            </a:r>
            <a:r>
              <a:rPr lang="en-US" baseline="0" dirty="0" smtClean="0"/>
              <a:t> until after joined</a:t>
            </a:r>
            <a:endParaRPr lang="en-US" dirty="0" smtClean="0"/>
          </a:p>
        </p:txBody>
      </p:sp>
      <p:sp>
        <p:nvSpPr>
          <p:cNvPr id="4" name="Rectangle 3"/>
          <p:cNvSpPr/>
          <p:nvPr/>
        </p:nvSpPr>
        <p:spPr bwMode="auto">
          <a:xfrm>
            <a:off x="847064" y="3269505"/>
            <a:ext cx="7543800" cy="457200"/>
          </a:xfrm>
          <a:prstGeom prst="rect">
            <a:avLst/>
          </a:prstGeom>
          <a:solidFill>
            <a:srgbClr val="0070C0">
              <a:alpha val="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Tree>
    <p:extLst>
      <p:ext uri="{BB962C8B-B14F-4D97-AF65-F5344CB8AC3E}">
        <p14:creationId xmlns:p14="http://schemas.microsoft.com/office/powerpoint/2010/main" xmlns="" val="188147932"/>
      </p:ext>
    </p:extLst>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Detached Threads</a:t>
            </a:r>
            <a:endParaRPr lang="en-US" dirty="0"/>
          </a:p>
        </p:txBody>
      </p:sp>
      <p:sp>
        <p:nvSpPr>
          <p:cNvPr id="3" name="Content Placeholder 2"/>
          <p:cNvSpPr>
            <a:spLocks noGrp="1"/>
          </p:cNvSpPr>
          <p:nvPr>
            <p:ph type="body" sz="quarter" idx="10"/>
          </p:nvPr>
        </p:nvSpPr>
        <p:spPr>
          <a:xfrm>
            <a:off x="533399" y="1488558"/>
            <a:ext cx="8277225" cy="4241003"/>
          </a:xfrm>
        </p:spPr>
        <p:txBody>
          <a:bodyPr/>
          <a:lstStyle/>
          <a:p>
            <a:pPr>
              <a:spcBef>
                <a:spcPts val="4200"/>
              </a:spcBef>
            </a:pPr>
            <a:r>
              <a:rPr lang="en-US" dirty="0" smtClean="0"/>
              <a:t>Detached threads do not expect to be joined to their parent.</a:t>
            </a:r>
          </a:p>
          <a:p>
            <a:pPr>
              <a:spcBef>
                <a:spcPts val="4200"/>
              </a:spcBef>
            </a:pPr>
            <a:r>
              <a:rPr lang="en-US" dirty="0" err="1" smtClean="0"/>
              <a:t>Detatchable</a:t>
            </a:r>
            <a:r>
              <a:rPr lang="en-US" dirty="0" smtClean="0"/>
              <a:t> state may be set in thread attributes of the child or set dynamically using:</a:t>
            </a:r>
          </a:p>
          <a:p>
            <a:pPr lvl="1">
              <a:spcBef>
                <a:spcPts val="4200"/>
              </a:spcBef>
              <a:buNone/>
            </a:pPr>
            <a:r>
              <a:rPr lang="en-US" b="1" dirty="0" err="1" smtClean="0">
                <a:latin typeface="Courier New" pitchFamily="49" charset="0"/>
                <a:cs typeface="Courier New" pitchFamily="49" charset="0"/>
              </a:rPr>
              <a:t>int</a:t>
            </a:r>
            <a:r>
              <a:rPr lang="en-US" b="1" dirty="0" smtClean="0">
                <a:latin typeface="Courier New" pitchFamily="49" charset="0"/>
                <a:cs typeface="Courier New" pitchFamily="49" charset="0"/>
              </a:rPr>
              <a:t> </a:t>
            </a:r>
            <a:r>
              <a:rPr lang="en-US" b="1" dirty="0" err="1" smtClean="0">
                <a:latin typeface="Courier New" pitchFamily="49" charset="0"/>
                <a:cs typeface="Courier New" pitchFamily="49" charset="0"/>
              </a:rPr>
              <a:t>pthread_detach</a:t>
            </a:r>
            <a:r>
              <a:rPr lang="en-US" b="1" dirty="0" smtClean="0">
                <a:latin typeface="Courier New" pitchFamily="49" charset="0"/>
                <a:cs typeface="Courier New" pitchFamily="49" charset="0"/>
              </a:rPr>
              <a:t>(</a:t>
            </a:r>
            <a:r>
              <a:rPr lang="en-US" b="1" dirty="0" err="1" smtClean="0">
                <a:latin typeface="Courier New" pitchFamily="49" charset="0"/>
                <a:cs typeface="Courier New" pitchFamily="49" charset="0"/>
              </a:rPr>
              <a:t>pthread_t</a:t>
            </a:r>
            <a:r>
              <a:rPr lang="en-US" b="1" dirty="0" smtClean="0">
                <a:latin typeface="Courier New" pitchFamily="49" charset="0"/>
                <a:cs typeface="Courier New" pitchFamily="49" charset="0"/>
              </a:rPr>
              <a:t> thread);</a:t>
            </a:r>
            <a:endParaRPr lang="en-US" dirty="0" smtClean="0">
              <a:latin typeface="Courier New" pitchFamily="49" charset="0"/>
              <a:cs typeface="Courier New" pitchFamily="49" charset="0"/>
            </a:endParaRPr>
          </a:p>
          <a:p>
            <a:pPr>
              <a:spcBef>
                <a:spcPts val="4200"/>
              </a:spcBef>
            </a:pPr>
            <a:r>
              <a:rPr lang="en-US" dirty="0" smtClean="0"/>
              <a:t>Detached thread resources are reclaimed after child exits</a:t>
            </a:r>
          </a:p>
        </p:txBody>
      </p:sp>
      <p:sp>
        <p:nvSpPr>
          <p:cNvPr id="4" name="Rectangle 3"/>
          <p:cNvSpPr/>
          <p:nvPr/>
        </p:nvSpPr>
        <p:spPr bwMode="auto">
          <a:xfrm>
            <a:off x="776171" y="3554808"/>
            <a:ext cx="5784117" cy="457200"/>
          </a:xfrm>
          <a:prstGeom prst="rect">
            <a:avLst/>
          </a:prstGeom>
          <a:solidFill>
            <a:srgbClr val="0070C0">
              <a:alpha val="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Tree>
    <p:extLst>
      <p:ext uri="{BB962C8B-B14F-4D97-AF65-F5344CB8AC3E}">
        <p14:creationId xmlns:p14="http://schemas.microsoft.com/office/powerpoint/2010/main" xmlns="" val="3350342640"/>
      </p:ext>
    </p:extLst>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Exiting</a:t>
            </a:r>
            <a:r>
              <a:rPr lang="en-US" baseline="0" dirty="0" smtClean="0"/>
              <a:t> Main</a:t>
            </a:r>
            <a:endParaRPr lang="en-US" dirty="0"/>
          </a:p>
        </p:txBody>
      </p:sp>
      <p:sp>
        <p:nvSpPr>
          <p:cNvPr id="3" name="Content Placeholder 2"/>
          <p:cNvSpPr>
            <a:spLocks noGrp="1"/>
          </p:cNvSpPr>
          <p:nvPr>
            <p:ph type="body" sz="quarter" idx="10"/>
          </p:nvPr>
        </p:nvSpPr>
        <p:spPr>
          <a:xfrm>
            <a:off x="533399" y="1477925"/>
            <a:ext cx="8277225" cy="4251635"/>
          </a:xfrm>
        </p:spPr>
        <p:txBody>
          <a:bodyPr/>
          <a:lstStyle/>
          <a:p>
            <a:pPr>
              <a:spcBef>
                <a:spcPts val="5400"/>
              </a:spcBef>
            </a:pPr>
            <a:r>
              <a:rPr lang="en-US" dirty="0" smtClean="0"/>
              <a:t>Normally, a program ends when main returns. Main will not wait for child threads to finish</a:t>
            </a:r>
          </a:p>
          <a:p>
            <a:pPr>
              <a:spcBef>
                <a:spcPts val="5400"/>
              </a:spcBef>
            </a:pPr>
            <a:r>
              <a:rPr lang="en-US" dirty="0" smtClean="0"/>
              <a:t>The main thread may alter this behavior by calling </a:t>
            </a:r>
            <a:r>
              <a:rPr lang="en-US" dirty="0" err="1" smtClean="0">
                <a:latin typeface="Courier New" pitchFamily="49" charset="0"/>
                <a:cs typeface="Courier New" pitchFamily="49" charset="0"/>
              </a:rPr>
              <a:t>pthread_exit</a:t>
            </a:r>
            <a:r>
              <a:rPr lang="en-US" dirty="0" smtClean="0">
                <a:latin typeface="Courier New" pitchFamily="49" charset="0"/>
                <a:cs typeface="Courier New" pitchFamily="49" charset="0"/>
              </a:rPr>
              <a:t>() </a:t>
            </a:r>
            <a:r>
              <a:rPr lang="en-US" dirty="0" smtClean="0"/>
              <a:t>itself</a:t>
            </a:r>
          </a:p>
          <a:p>
            <a:pPr>
              <a:spcBef>
                <a:spcPts val="5400"/>
              </a:spcBef>
            </a:pPr>
            <a:r>
              <a:rPr lang="en-US" dirty="0" smtClean="0"/>
              <a:t>In this case, the main thread will wait for all child threads to complete- both joinable and detachable threads</a:t>
            </a:r>
          </a:p>
        </p:txBody>
      </p:sp>
    </p:spTree>
    <p:extLst>
      <p:ext uri="{BB962C8B-B14F-4D97-AF65-F5344CB8AC3E}">
        <p14:creationId xmlns:p14="http://schemas.microsoft.com/office/powerpoint/2010/main" xmlns="" val="868086323"/>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Mutual Exclusion</a:t>
            </a:r>
            <a:endParaRPr lang="en-US" dirty="0"/>
          </a:p>
        </p:txBody>
      </p:sp>
      <p:sp>
        <p:nvSpPr>
          <p:cNvPr id="3" name="Content Placeholder 2"/>
          <p:cNvSpPr>
            <a:spLocks noGrp="1"/>
          </p:cNvSpPr>
          <p:nvPr>
            <p:ph type="body" sz="quarter" idx="10"/>
          </p:nvPr>
        </p:nvSpPr>
        <p:spPr>
          <a:xfrm>
            <a:off x="533399" y="1455733"/>
            <a:ext cx="8277225" cy="4667249"/>
          </a:xfrm>
        </p:spPr>
        <p:txBody>
          <a:bodyPr/>
          <a:lstStyle/>
          <a:p>
            <a:pPr lvl="0">
              <a:spcBef>
                <a:spcPts val="1800"/>
              </a:spcBef>
            </a:pPr>
            <a:r>
              <a:rPr lang="en-US" baseline="0" dirty="0" err="1" smtClean="0"/>
              <a:t>Mutexes</a:t>
            </a:r>
            <a:r>
              <a:rPr lang="en-US" baseline="0" dirty="0" smtClean="0"/>
              <a:t> protect simultaneous access to a data value where at least one of the accesses is a write:</a:t>
            </a:r>
          </a:p>
          <a:p>
            <a:pPr lvl="0">
              <a:spcBef>
                <a:spcPts val="1800"/>
              </a:spcBef>
            </a:pPr>
            <a:endParaRPr lang="en-US" baseline="0" dirty="0" smtClean="0"/>
          </a:p>
          <a:p>
            <a:pPr>
              <a:spcBef>
                <a:spcPts val="1800"/>
              </a:spcBef>
              <a:buNone/>
            </a:pPr>
            <a:endParaRPr lang="en-US" dirty="0" smtClean="0"/>
          </a:p>
          <a:p>
            <a:pPr>
              <a:spcBef>
                <a:spcPts val="1800"/>
              </a:spcBef>
            </a:pPr>
            <a:r>
              <a:rPr lang="en-US" dirty="0" err="1" smtClean="0"/>
              <a:t>Mutexes</a:t>
            </a:r>
            <a:r>
              <a:rPr lang="en-US" dirty="0" smtClean="0"/>
              <a:t> must be </a:t>
            </a:r>
            <a:r>
              <a:rPr lang="en-US" baseline="0" dirty="0" smtClean="0"/>
              <a:t>explicitly locked and unlocked</a:t>
            </a:r>
          </a:p>
          <a:p>
            <a:pPr>
              <a:spcBef>
                <a:spcPts val="1800"/>
              </a:spcBef>
            </a:pPr>
            <a:r>
              <a:rPr lang="en-US" dirty="0" smtClean="0"/>
              <a:t>An unprotected read or write may cause a data race</a:t>
            </a:r>
          </a:p>
          <a:p>
            <a:pPr>
              <a:spcBef>
                <a:spcPts val="1800"/>
              </a:spcBef>
            </a:pPr>
            <a:r>
              <a:rPr lang="en-US" baseline="0" dirty="0" smtClean="0"/>
              <a:t>Implementations vary, but most threads</a:t>
            </a:r>
            <a:r>
              <a:rPr lang="en-US" dirty="0" smtClean="0"/>
              <a:t> </a:t>
            </a:r>
            <a:r>
              <a:rPr lang="en-US" baseline="0" dirty="0" smtClean="0"/>
              <a:t>try to acquire a </a:t>
            </a:r>
            <a:r>
              <a:rPr lang="en-US" baseline="0" dirty="0" err="1" smtClean="0"/>
              <a:t>mutex</a:t>
            </a:r>
            <a:r>
              <a:rPr lang="en-US" baseline="0" dirty="0" smtClean="0"/>
              <a:t> a few times and then sleep until woken up</a:t>
            </a:r>
            <a:r>
              <a:rPr lang="en-US" dirty="0" smtClean="0"/>
              <a:t> by OS</a:t>
            </a:r>
          </a:p>
        </p:txBody>
      </p:sp>
      <p:sp>
        <p:nvSpPr>
          <p:cNvPr id="4" name="Rectangle 3"/>
          <p:cNvSpPr>
            <a:spLocks noChangeArrowheads="1"/>
          </p:cNvSpPr>
          <p:nvPr/>
        </p:nvSpPr>
        <p:spPr bwMode="auto">
          <a:xfrm>
            <a:off x="775653" y="2367576"/>
            <a:ext cx="7589520" cy="923330"/>
          </a:xfrm>
          <a:prstGeom prst="rect">
            <a:avLst/>
          </a:prstGeom>
          <a:solidFill>
            <a:schemeClr val="folHlink">
              <a:alpha val="5000"/>
            </a:schemeClr>
          </a:solidFill>
          <a:ln w="9525">
            <a:noFill/>
            <a:miter lim="800000"/>
            <a:headEnd/>
            <a:tailEnd/>
          </a:ln>
          <a:effectLst/>
        </p:spPr>
        <p:txBody>
          <a:bodyPr wrap="square" anchor="ctr">
            <a:spAutoFit/>
          </a:bodyPr>
          <a:lstStyle/>
          <a:p>
            <a:pPr>
              <a:buNone/>
            </a:pPr>
            <a:r>
              <a:rPr lang="en-US" sz="1800" b="1" dirty="0" smtClean="0">
                <a:latin typeface="Courier New" pitchFamily="49" charset="0"/>
                <a:cs typeface="Courier New" pitchFamily="49" charset="0"/>
              </a:rPr>
              <a:t>err = </a:t>
            </a:r>
            <a:r>
              <a:rPr lang="en-US" sz="1800" b="1" dirty="0" err="1" smtClean="0">
                <a:latin typeface="Courier New" pitchFamily="49" charset="0"/>
                <a:cs typeface="Courier New" pitchFamily="49" charset="0"/>
              </a:rPr>
              <a:t>pthread_mutex_lock</a:t>
            </a:r>
            <a:r>
              <a:rPr lang="en-US" sz="1800" b="1" dirty="0" smtClean="0">
                <a:latin typeface="Courier New" pitchFamily="49" charset="0"/>
                <a:cs typeface="Courier New" pitchFamily="49" charset="0"/>
              </a:rPr>
              <a:t>(&amp;</a:t>
            </a:r>
            <a:r>
              <a:rPr lang="en-US" sz="1800" b="1" dirty="0" err="1" smtClean="0">
                <a:latin typeface="Courier New" pitchFamily="49" charset="0"/>
                <a:cs typeface="Courier New" pitchFamily="49" charset="0"/>
              </a:rPr>
              <a:t>mutex_for_a</a:t>
            </a:r>
            <a:r>
              <a:rPr lang="en-US" sz="1800" b="1" dirty="0" smtClean="0">
                <a:latin typeface="Courier New" pitchFamily="49" charset="0"/>
                <a:cs typeface="Courier New" pitchFamily="49" charset="0"/>
              </a:rPr>
              <a:t>);</a:t>
            </a:r>
          </a:p>
          <a:p>
            <a:pPr>
              <a:buNone/>
            </a:pPr>
            <a:r>
              <a:rPr lang="en-US" sz="1800" b="1" dirty="0" smtClean="0">
                <a:latin typeface="Courier New" pitchFamily="49" charset="0"/>
                <a:cs typeface="Courier New" pitchFamily="49" charset="0"/>
              </a:rPr>
              <a:t>a = update(a);</a:t>
            </a:r>
          </a:p>
          <a:p>
            <a:pPr>
              <a:buNone/>
            </a:pPr>
            <a:r>
              <a:rPr lang="en-US" sz="1800" b="1" dirty="0" smtClean="0">
                <a:latin typeface="Courier New" pitchFamily="49" charset="0"/>
                <a:cs typeface="Courier New" pitchFamily="49" charset="0"/>
              </a:rPr>
              <a:t>err = </a:t>
            </a:r>
            <a:r>
              <a:rPr lang="en-US" sz="1800" b="1" dirty="0" err="1" smtClean="0">
                <a:latin typeface="Courier New" pitchFamily="49" charset="0"/>
                <a:cs typeface="Courier New" pitchFamily="49" charset="0"/>
              </a:rPr>
              <a:t>pthread_mutex_unlock</a:t>
            </a:r>
            <a:r>
              <a:rPr lang="en-US" sz="1800" b="1" dirty="0" smtClean="0">
                <a:latin typeface="Courier New" pitchFamily="49" charset="0"/>
                <a:cs typeface="Courier New" pitchFamily="49" charset="0"/>
              </a:rPr>
              <a:t>(&amp;</a:t>
            </a:r>
            <a:r>
              <a:rPr lang="en-US" sz="1800" b="1" dirty="0" err="1" smtClean="0">
                <a:latin typeface="Courier New" pitchFamily="49" charset="0"/>
                <a:cs typeface="Courier New" pitchFamily="49" charset="0"/>
              </a:rPr>
              <a:t>mutex_for_a</a:t>
            </a:r>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xmlns="" val="3980561089"/>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Initializing</a:t>
            </a:r>
            <a:r>
              <a:rPr lang="en-US" baseline="0" dirty="0" smtClean="0"/>
              <a:t> a </a:t>
            </a:r>
            <a:r>
              <a:rPr lang="en-US" baseline="0" dirty="0" err="1" smtClean="0"/>
              <a:t>mutex</a:t>
            </a:r>
            <a:endParaRPr lang="en-US" dirty="0"/>
          </a:p>
        </p:txBody>
      </p:sp>
      <p:sp>
        <p:nvSpPr>
          <p:cNvPr id="3" name="Content Placeholder 2"/>
          <p:cNvSpPr>
            <a:spLocks noGrp="1"/>
          </p:cNvSpPr>
          <p:nvPr>
            <p:ph type="body" sz="quarter" idx="10"/>
          </p:nvPr>
        </p:nvSpPr>
        <p:spPr>
          <a:xfrm>
            <a:off x="533399" y="1540797"/>
            <a:ext cx="8277225" cy="4667249"/>
          </a:xfrm>
        </p:spPr>
        <p:txBody>
          <a:bodyPr/>
          <a:lstStyle/>
          <a:p>
            <a:pPr>
              <a:spcBef>
                <a:spcPts val="3600"/>
              </a:spcBef>
            </a:pPr>
            <a:r>
              <a:rPr lang="en-US" dirty="0" err="1" smtClean="0"/>
              <a:t>Mutexes</a:t>
            </a:r>
            <a:r>
              <a:rPr lang="en-US" dirty="0" smtClean="0"/>
              <a:t> may be initialized dynamically using attributes, or statically using a constant:</a:t>
            </a:r>
          </a:p>
          <a:p>
            <a:pPr>
              <a:spcBef>
                <a:spcPts val="3600"/>
              </a:spcBef>
              <a:buNone/>
            </a:pPr>
            <a:endParaRPr lang="en-US" dirty="0" smtClean="0"/>
          </a:p>
          <a:p>
            <a:pPr>
              <a:spcBef>
                <a:spcPts val="3600"/>
              </a:spcBef>
            </a:pPr>
            <a:r>
              <a:rPr lang="en-US" dirty="0" smtClean="0"/>
              <a:t>Static form is useful for initializing a </a:t>
            </a:r>
            <a:r>
              <a:rPr lang="en-US" dirty="0" err="1" smtClean="0"/>
              <a:t>mutex</a:t>
            </a:r>
            <a:r>
              <a:rPr lang="en-US" dirty="0" smtClean="0"/>
              <a:t> at start up</a:t>
            </a:r>
          </a:p>
          <a:p>
            <a:pPr>
              <a:spcBef>
                <a:spcPts val="3600"/>
              </a:spcBef>
            </a:pPr>
            <a:r>
              <a:rPr lang="en-US" dirty="0" smtClean="0"/>
              <a:t>A </a:t>
            </a:r>
            <a:r>
              <a:rPr lang="en-US" dirty="0" err="1" smtClean="0"/>
              <a:t>mutex</a:t>
            </a:r>
            <a:r>
              <a:rPr lang="en-US" dirty="0" smtClean="0"/>
              <a:t> should be destroyed when no longer needed:</a:t>
            </a:r>
          </a:p>
        </p:txBody>
      </p:sp>
      <p:sp>
        <p:nvSpPr>
          <p:cNvPr id="4" name="Rectangle 3"/>
          <p:cNvSpPr>
            <a:spLocks noChangeArrowheads="1"/>
          </p:cNvSpPr>
          <p:nvPr/>
        </p:nvSpPr>
        <p:spPr bwMode="auto">
          <a:xfrm>
            <a:off x="558959" y="2675055"/>
            <a:ext cx="8022908" cy="369332"/>
          </a:xfrm>
          <a:prstGeom prst="rect">
            <a:avLst/>
          </a:prstGeom>
          <a:solidFill>
            <a:schemeClr val="folHlink">
              <a:alpha val="5000"/>
            </a:schemeClr>
          </a:solidFill>
          <a:ln w="9525">
            <a:noFill/>
            <a:miter lim="800000"/>
            <a:headEnd/>
            <a:tailEnd/>
          </a:ln>
          <a:effectLst/>
        </p:spPr>
        <p:txBody>
          <a:bodyPr wrap="square" anchor="ctr">
            <a:spAutoFit/>
          </a:bodyPr>
          <a:lstStyle/>
          <a:p>
            <a:pPr>
              <a:buNone/>
            </a:pPr>
            <a:r>
              <a:rPr lang="en-US" sz="1800" b="1" dirty="0" smtClean="0">
                <a:latin typeface="Courier New" pitchFamily="49" charset="0"/>
                <a:cs typeface="Courier New" pitchFamily="49" charset="0"/>
              </a:rPr>
              <a:t>static </a:t>
            </a:r>
            <a:r>
              <a:rPr lang="en-US" sz="1800" b="1" dirty="0" err="1" smtClean="0">
                <a:latin typeface="Courier New" pitchFamily="49" charset="0"/>
                <a:cs typeface="Courier New" pitchFamily="49" charset="0"/>
              </a:rPr>
              <a:t>pthread_mutex_t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mutex</a:t>
            </a:r>
            <a:r>
              <a:rPr lang="en-US" sz="1800" b="1" dirty="0" smtClean="0">
                <a:latin typeface="Courier New" pitchFamily="49" charset="0"/>
                <a:cs typeface="Courier New" pitchFamily="49" charset="0"/>
              </a:rPr>
              <a:t> = PTHREAD_MUTEX_INITIALIZER;</a:t>
            </a:r>
          </a:p>
        </p:txBody>
      </p:sp>
      <p:sp>
        <p:nvSpPr>
          <p:cNvPr id="5" name="Rectangle 4"/>
          <p:cNvSpPr>
            <a:spLocks noChangeArrowheads="1"/>
          </p:cNvSpPr>
          <p:nvPr/>
        </p:nvSpPr>
        <p:spPr bwMode="auto">
          <a:xfrm>
            <a:off x="1839119" y="5093135"/>
            <a:ext cx="5462588" cy="369332"/>
          </a:xfrm>
          <a:prstGeom prst="rect">
            <a:avLst/>
          </a:prstGeom>
          <a:solidFill>
            <a:schemeClr val="folHlink">
              <a:alpha val="5000"/>
            </a:schemeClr>
          </a:solidFill>
          <a:ln w="9525">
            <a:noFill/>
            <a:miter lim="800000"/>
            <a:headEnd/>
            <a:tailEnd/>
          </a:ln>
          <a:effectLst/>
        </p:spPr>
        <p:txBody>
          <a:bodyPr wrap="square" anchor="ctr">
            <a:spAutoFit/>
          </a:bodyPr>
          <a:lstStyle/>
          <a:p>
            <a:pPr>
              <a:buNone/>
            </a:pPr>
            <a:r>
              <a:rPr lang="en-US" sz="1800" b="1" dirty="0" smtClean="0">
                <a:latin typeface="Courier New" pitchFamily="49" charset="0"/>
                <a:cs typeface="Courier New" pitchFamily="49" charset="0"/>
              </a:rPr>
              <a:t>err = </a:t>
            </a:r>
            <a:r>
              <a:rPr lang="en-US" sz="1800" b="1" dirty="0" err="1" smtClean="0">
                <a:latin typeface="Courier New" pitchFamily="49" charset="0"/>
                <a:cs typeface="Courier New" pitchFamily="49" charset="0"/>
              </a:rPr>
              <a:t>pthread_mutex_destroy</a:t>
            </a:r>
            <a:r>
              <a:rPr lang="en-US" sz="1800" b="1" dirty="0" smtClean="0">
                <a:latin typeface="Courier New" pitchFamily="49" charset="0"/>
                <a:cs typeface="Courier New" pitchFamily="49" charset="0"/>
              </a:rPr>
              <a:t>(&amp;</a:t>
            </a:r>
            <a:r>
              <a:rPr lang="en-US" sz="1800" b="1" dirty="0" err="1" smtClean="0">
                <a:latin typeface="Courier New" pitchFamily="49" charset="0"/>
                <a:cs typeface="Courier New" pitchFamily="49" charset="0"/>
              </a:rPr>
              <a:t>mutex</a:t>
            </a:r>
            <a:r>
              <a:rPr lang="en-US" sz="1800" b="1" dirty="0" smtClean="0">
                <a:latin typeface="Courier New" pitchFamily="49" charset="0"/>
                <a:cs typeface="Courier New" pitchFamily="49" charset="0"/>
              </a:rPr>
              <a:t>);</a:t>
            </a:r>
          </a:p>
        </p:txBody>
      </p:sp>
    </p:spTree>
    <p:extLst>
      <p:ext uri="{BB962C8B-B14F-4D97-AF65-F5344CB8AC3E}">
        <p14:creationId xmlns:p14="http://schemas.microsoft.com/office/powerpoint/2010/main" xmlns="" val="927177419"/>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Freescale PowerPoint Template&amp;quot;&quot;/&gt;&lt;property id=&quot;20307&quot; value=&quot;257&quot;/&gt;&lt;/object&gt;&lt;object type=&quot;3&quot; unique_id=&quot;10005&quot;&gt;&lt;property id=&quot;20148&quot; value=&quot;5&quot;/&gt;&lt;property id=&quot;20300&quot; value=&quot;Slide 2 - &amp;quot;Sample Slide: Text Only&amp;quot;&quot;/&gt;&lt;property id=&quot;20307&quot; value=&quot;260&quot;/&gt;&lt;/object&gt;&lt;object type=&quot;3&quot; unique_id=&quot;10006&quot;&gt;&lt;property id=&quot;20148&quot; value=&quot;5&quot;/&gt;&lt;property id=&quot;20300&quot; value=&quot;Slide 3 - &amp;quot;Sample Slide: Text + 1 Graphic&amp;quot;&quot;/&gt;&lt;property id=&quot;20307&quot; value=&quot;264&quot;/&gt;&lt;/object&gt;&lt;object type=&quot;3&quot; unique_id=&quot;10007&quot;&gt;&lt;property id=&quot;20148&quot; value=&quot;5&quot;/&gt;&lt;property id=&quot;20300&quot; value=&quot;Slide 4 - &amp;quot;Sample Slide: Text + 1 Graphic&amp;quot;&quot;/&gt;&lt;property id=&quot;20307&quot; value=&quot;265&quot;/&gt;&lt;/object&gt;&lt;object type=&quot;3&quot; unique_id=&quot;10008&quot;&gt;&lt;property id=&quot;20148&quot; value=&quot;5&quot;/&gt;&lt;property id=&quot;20300&quot; value=&quot;Slide 5 - &amp;quot;Sample Slide: Text + 2 Graphics&amp;quot;&quot;/&gt;&lt;property id=&quot;20307&quot; value=&quot;266&quot;/&gt;&lt;/object&gt;&lt;object type=&quot;3&quot; unique_id=&quot;10009&quot;&gt;&lt;property id=&quot;20148&quot; value=&quot;5&quot;/&gt;&lt;property id=&quot;20300&quot; value=&quot;Slide 6 - &amp;quot;Sample Slide: Text + 2 Graphics&amp;quot;&quot;/&gt;&lt;property id=&quot;20307&quot; value=&quot;267&quot;/&gt;&lt;/object&gt;&lt;object type=&quot;3&quot; unique_id=&quot;10010&quot;&gt;&lt;property id=&quot;20148&quot; value=&quot;5&quot;/&gt;&lt;property id=&quot;20300&quot; value=&quot;Slide 7 - &amp;quot;Sample Slide: Text + 3 Graphics&amp;quot;&quot;/&gt;&lt;property id=&quot;20307&quot; value=&quot;268&quot;/&gt;&lt;/object&gt;&lt;object type=&quot;3&quot; unique_id=&quot;10011&quot;&gt;&lt;property id=&quot;20148&quot; value=&quot;5&quot;/&gt;&lt;property id=&quot;20300&quot; value=&quot;Slide 8 - &amp;quot;Sample Slide: Text + 3 Graphics&amp;quot;&quot;/&gt;&lt;property id=&quot;20307&quot; value=&quot;269&quot;/&gt;&lt;/object&gt;&lt;object type=&quot;3&quot; unique_id=&quot;10012&quot;&gt;&lt;property id=&quot;20148&quot; value=&quot;5&quot;/&gt;&lt;property id=&quot;20300&quot; value=&quot;Slide 9 - &amp;quot;Sample Slide: Text and Logos&amp;quot;&quot;/&gt;&lt;property id=&quot;20307&quot; value=&quot;270&quot;/&gt;&lt;/object&gt;&lt;object type=&quot;3&quot; unique_id=&quot;10013&quot;&gt;&lt;property id=&quot;20148&quot; value=&quot;5&quot;/&gt;&lt;property id=&quot;20300&quot; value=&quot;Slide 10 - &amp;quot;Sample Slide: Text and Logos&amp;quot;&quot;/&gt;&lt;property id=&quot;20307&quot; value=&quot;271&quot;/&gt;&lt;/object&gt;&lt;object type=&quot;3&quot; unique_id=&quot;10014&quot;&gt;&lt;property id=&quot;20148&quot; value=&quot;5&quot;/&gt;&lt;property id=&quot;20300&quot; value=&quot;Slide 11 - &amp;quot;Sample Slide: Bar Graph&amp;quot;&quot;/&gt;&lt;property id=&quot;20307&quot; value=&quot;276&quot;/&gt;&lt;/object&gt;&lt;object type=&quot;3&quot; unique_id=&quot;10015&quot;&gt;&lt;property id=&quot;20148&quot; value=&quot;5&quot;/&gt;&lt;property id=&quot;20300&quot; value=&quot;Slide 12 - &amp;quot;Sample Slide: Bar Graph Quadrant&amp;quot;&quot;/&gt;&lt;property id=&quot;20307&quot; value=&quot;296&quot;/&gt;&lt;/object&gt;&lt;object type=&quot;3&quot; unique_id=&quot;10016&quot;&gt;&lt;property id=&quot;20148&quot; value=&quot;5&quot;/&gt;&lt;property id=&quot;20300&quot; value=&quot;Slide 13 - &amp;quot;Sample Slide: Pie Graph&amp;quot;&quot;/&gt;&lt;property id=&quot;20307&quot; value=&quot;277&quot;/&gt;&lt;/object&gt;&lt;object type=&quot;3&quot; unique_id=&quot;10017&quot;&gt;&lt;property id=&quot;20148&quot; value=&quot;5&quot;/&gt;&lt;property id=&quot;20300&quot; value=&quot;Slide 14 - &amp;quot;Sample Slide: Line Graph Quadrant&amp;quot;&quot;/&gt;&lt;property id=&quot;20307&quot; value=&quot;278&quot;/&gt;&lt;/object&gt;&lt;object type=&quot;3&quot; unique_id=&quot;10018&quot;&gt;&lt;property id=&quot;20148&quot; value=&quot;5&quot;/&gt;&lt;property id=&quot;20300&quot; value=&quot;Slide 15 - &amp;quot;Sample Slide: Line Graph&amp;quot;&quot;/&gt;&lt;property id=&quot;20307&quot; value=&quot;297&quot;/&gt;&lt;/object&gt;&lt;object type=&quot;3&quot; unique_id=&quot;10019&quot;&gt;&lt;property id=&quot;20148&quot; value=&quot;5&quot;/&gt;&lt;property id=&quot;20300&quot; value=&quot;Slide 16 - &amp;quot;Sample Slide: Diagram Slide&amp;quot;&quot;/&gt;&lt;property id=&quot;20307&quot; value=&quot;283&quot;/&gt;&lt;/object&gt;&lt;object type=&quot;3&quot; unique_id=&quot;10020&quot;&gt;&lt;property id=&quot;20148&quot; value=&quot;5&quot;/&gt;&lt;property id=&quot;20300&quot; value=&quot;Slide 17&quot;/&gt;&lt;property id=&quot;20307&quot; value=&quot;287&quot;/&gt;&lt;/object&gt;&lt;object type=&quot;3&quot; unique_id=&quot;10021&quot;&gt;&lt;property id=&quot;20148&quot; value=&quot;5&quot;/&gt;&lt;property id=&quot;20300&quot; value=&quot;Slide 18 - &amp;quot;Sample Slide: Text Treatments&amp;quot;&quot;/&gt;&lt;property id=&quot;20307&quot; value=&quot;289&quot;/&gt;&lt;/object&gt;&lt;object type=&quot;3&quot; unique_id=&quot;10022&quot;&gt;&lt;property id=&quot;20148&quot; value=&quot;5&quot;/&gt;&lt;property id=&quot;20300&quot; value=&quot;Slide 19 - &amp;quot;Sample Slide: Timeline&amp;quot;&quot;/&gt;&lt;property id=&quot;20307&quot; value=&quot;290&quot;/&gt;&lt;/object&gt;&lt;object type=&quot;3&quot; unique_id=&quot;10023&quot;&gt;&lt;property id=&quot;20148&quot; value=&quot;5&quot;/&gt;&lt;property id=&quot;20300&quot; value=&quot;Slide 20 - &amp;quot;Sample Slide: Timeline 2&amp;quot;&quot;/&gt;&lt;property id=&quot;20307&quot; value=&quot;294&quot;/&gt;&lt;/object&gt;&lt;object type=&quot;3&quot; unique_id=&quot;10024&quot;&gt;&lt;property id=&quot;20148&quot; value=&quot;5&quot;/&gt;&lt;property id=&quot;20300&quot; value=&quot;Slide 21 - &amp;quot;Sample Slide: Charts&amp;quot;&quot;/&gt;&lt;property id=&quot;20307&quot; value=&quot;295&quot;/&gt;&lt;/object&gt;&lt;object type=&quot;3&quot; unique_id=&quot;10025&quot;&gt;&lt;property id=&quot;20148&quot; value=&quot;5&quot;/&gt;&lt;property id=&quot;20300&quot; value=&quot;Slide 22 - &amp;quot;New Freescale Colors&amp;quot;&quot;/&gt;&lt;property id=&quot;20307&quot; value=&quot;293&quot;/&gt;&lt;/object&gt;&lt;object type=&quot;3&quot; unique_id=&quot;10026&quot;&gt;&lt;property id=&quot;20148&quot; value=&quot;5&quot;/&gt;&lt;property id=&quot;20300&quot; value=&quot;Slide 23 - &amp;quot;Sample Slide: Blank White Page&amp;quot;&quot;/&gt;&lt;property id=&quot;20307&quot; value=&quot;288&quot;/&gt;&lt;/object&gt;&lt;object type=&quot;3&quot; unique_id=&quot;10027&quot;&gt;&lt;property id=&quot;20148&quot; value=&quot;5&quot;/&gt;&lt;property id=&quot;20300&quot; value=&quot;Slide 24&quot;/&gt;&lt;property id=&quot;20307&quot; value=&quot;291&quot;/&gt;&lt;/object&gt;&lt;/object&gt;&lt;/object&gt;&lt;/database&gt;"/>
  <p:tag name="SECTOMILLISECCONVERTED" val="1"/>
</p:tagLst>
</file>

<file path=ppt/theme/theme1.xml><?xml version="1.0" encoding="utf-8"?>
<a:theme xmlns:a="http://schemas.openxmlformats.org/drawingml/2006/main" name="2_Master_PPT_Confidential">
  <a:themeElements>
    <a:clrScheme name="Freescale 2011 Color">
      <a:dk1>
        <a:sysClr val="windowText" lastClr="000000"/>
      </a:dk1>
      <a:lt1>
        <a:sysClr val="window" lastClr="FFFFFF"/>
      </a:lt1>
      <a:dk2>
        <a:srgbClr val="685C53"/>
      </a:dk2>
      <a:lt2>
        <a:srgbClr val="EEECE1"/>
      </a:lt2>
      <a:accent1>
        <a:srgbClr val="3597B8"/>
      </a:accent1>
      <a:accent2>
        <a:srgbClr val="E64F0C"/>
      </a:accent2>
      <a:accent3>
        <a:srgbClr val="69A020"/>
      </a:accent3>
      <a:accent4>
        <a:srgbClr val="6A747D"/>
      </a:accent4>
      <a:accent5>
        <a:srgbClr val="B6111A"/>
      </a:accent5>
      <a:accent6>
        <a:srgbClr val="2B285E"/>
      </a:accent6>
      <a:hlink>
        <a:srgbClr val="E64F0C"/>
      </a:hlink>
      <a:folHlink>
        <a:srgbClr val="3597B8"/>
      </a:folHlink>
    </a:clrScheme>
    <a:fontScheme name="Master_PPT_Confident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marL="225425" indent="-225425">
          <a:buFont typeface="Arial" pitchFamily="34" charset="0"/>
          <a:buChar char="•"/>
          <a:defRPr dirty="0">
            <a:latin typeface="Myriad Pro" pitchFamily="34" charset="0"/>
          </a:defRPr>
        </a:defPPr>
      </a:lstStyle>
    </a:txDef>
  </a:objectDefaults>
  <a:extraClrSchemeLst>
    <a:extraClrScheme>
      <a:clrScheme name="Master_PPT_Confidential 1">
        <a:dk1>
          <a:srgbClr val="000000"/>
        </a:dk1>
        <a:lt1>
          <a:srgbClr val="FFFFFF"/>
        </a:lt1>
        <a:dk2>
          <a:srgbClr val="000000"/>
        </a:dk2>
        <a:lt2>
          <a:srgbClr val="DAD1C6"/>
        </a:lt2>
        <a:accent1>
          <a:srgbClr val="00608B"/>
        </a:accent1>
        <a:accent2>
          <a:srgbClr val="73BFD7"/>
        </a:accent2>
        <a:accent3>
          <a:srgbClr val="FFFFFF"/>
        </a:accent3>
        <a:accent4>
          <a:srgbClr val="000000"/>
        </a:accent4>
        <a:accent5>
          <a:srgbClr val="AAB6C4"/>
        </a:accent5>
        <a:accent6>
          <a:srgbClr val="68ADC3"/>
        </a:accent6>
        <a:hlink>
          <a:srgbClr val="998875"/>
        </a:hlink>
        <a:folHlink>
          <a:srgbClr val="C3CC5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Freescale_Brand2011">
      <a:dk1>
        <a:sysClr val="windowText" lastClr="000000"/>
      </a:dk1>
      <a:lt1>
        <a:sysClr val="window" lastClr="FFFFFF"/>
      </a:lt1>
      <a:dk2>
        <a:srgbClr val="685C53"/>
      </a:dk2>
      <a:lt2>
        <a:srgbClr val="EEECE1"/>
      </a:lt2>
      <a:accent1>
        <a:srgbClr val="69A020"/>
      </a:accent1>
      <a:accent2>
        <a:srgbClr val="E64F0C"/>
      </a:accent2>
      <a:accent3>
        <a:srgbClr val="3597B8"/>
      </a:accent3>
      <a:accent4>
        <a:srgbClr val="6A747D"/>
      </a:accent4>
      <a:accent5>
        <a:srgbClr val="B6111A"/>
      </a:accent5>
      <a:accent6>
        <a:srgbClr val="2B285E"/>
      </a:accent6>
      <a:hlink>
        <a:srgbClr val="396497"/>
      </a:hlink>
      <a:folHlink>
        <a:srgbClr val="D64B0C"/>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Master_PPT_Confidential">
  <a:themeElements>
    <a:clrScheme name="Freescale 2011 Color">
      <a:dk1>
        <a:sysClr val="windowText" lastClr="000000"/>
      </a:dk1>
      <a:lt1>
        <a:sysClr val="window" lastClr="FFFFFF"/>
      </a:lt1>
      <a:dk2>
        <a:srgbClr val="685C53"/>
      </a:dk2>
      <a:lt2>
        <a:srgbClr val="EEECE1"/>
      </a:lt2>
      <a:accent1>
        <a:srgbClr val="3597B8"/>
      </a:accent1>
      <a:accent2>
        <a:srgbClr val="E64F0C"/>
      </a:accent2>
      <a:accent3>
        <a:srgbClr val="69A020"/>
      </a:accent3>
      <a:accent4>
        <a:srgbClr val="6A747D"/>
      </a:accent4>
      <a:accent5>
        <a:srgbClr val="B6111A"/>
      </a:accent5>
      <a:accent6>
        <a:srgbClr val="2B285E"/>
      </a:accent6>
      <a:hlink>
        <a:srgbClr val="E64F0C"/>
      </a:hlink>
      <a:folHlink>
        <a:srgbClr val="3597B8"/>
      </a:folHlink>
    </a:clrScheme>
    <a:fontScheme name="Master_PPT_Confident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aster_PPT_Confidential 1">
        <a:dk1>
          <a:srgbClr val="000000"/>
        </a:dk1>
        <a:lt1>
          <a:srgbClr val="FFFFFF"/>
        </a:lt1>
        <a:dk2>
          <a:srgbClr val="000000"/>
        </a:dk2>
        <a:lt2>
          <a:srgbClr val="DAD1C6"/>
        </a:lt2>
        <a:accent1>
          <a:srgbClr val="00608B"/>
        </a:accent1>
        <a:accent2>
          <a:srgbClr val="73BFD7"/>
        </a:accent2>
        <a:accent3>
          <a:srgbClr val="FFFFFF"/>
        </a:accent3>
        <a:accent4>
          <a:srgbClr val="000000"/>
        </a:accent4>
        <a:accent5>
          <a:srgbClr val="AAB6C4"/>
        </a:accent5>
        <a:accent6>
          <a:srgbClr val="68ADC3"/>
        </a:accent6>
        <a:hlink>
          <a:srgbClr val="998875"/>
        </a:hlink>
        <a:folHlink>
          <a:srgbClr val="C3CC51"/>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Master_PPT_Confidential">
  <a:themeElements>
    <a:clrScheme name="Freescale 2011 Color">
      <a:dk1>
        <a:sysClr val="windowText" lastClr="000000"/>
      </a:dk1>
      <a:lt1>
        <a:sysClr val="window" lastClr="FFFFFF"/>
      </a:lt1>
      <a:dk2>
        <a:srgbClr val="685C53"/>
      </a:dk2>
      <a:lt2>
        <a:srgbClr val="EEECE1"/>
      </a:lt2>
      <a:accent1>
        <a:srgbClr val="3597B8"/>
      </a:accent1>
      <a:accent2>
        <a:srgbClr val="E64F0C"/>
      </a:accent2>
      <a:accent3>
        <a:srgbClr val="69A020"/>
      </a:accent3>
      <a:accent4>
        <a:srgbClr val="6A747D"/>
      </a:accent4>
      <a:accent5>
        <a:srgbClr val="B6111A"/>
      </a:accent5>
      <a:accent6>
        <a:srgbClr val="2B285E"/>
      </a:accent6>
      <a:hlink>
        <a:srgbClr val="E64F0C"/>
      </a:hlink>
      <a:folHlink>
        <a:srgbClr val="3597B8"/>
      </a:folHlink>
    </a:clrScheme>
    <a:fontScheme name="Master_PPT_Confident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aster_PPT_Confidential 1">
        <a:dk1>
          <a:srgbClr val="000000"/>
        </a:dk1>
        <a:lt1>
          <a:srgbClr val="FFFFFF"/>
        </a:lt1>
        <a:dk2>
          <a:srgbClr val="000000"/>
        </a:dk2>
        <a:lt2>
          <a:srgbClr val="DAD1C6"/>
        </a:lt2>
        <a:accent1>
          <a:srgbClr val="00608B"/>
        </a:accent1>
        <a:accent2>
          <a:srgbClr val="73BFD7"/>
        </a:accent2>
        <a:accent3>
          <a:srgbClr val="FFFFFF"/>
        </a:accent3>
        <a:accent4>
          <a:srgbClr val="000000"/>
        </a:accent4>
        <a:accent5>
          <a:srgbClr val="AAB6C4"/>
        </a:accent5>
        <a:accent6>
          <a:srgbClr val="68ADC3"/>
        </a:accent6>
        <a:hlink>
          <a:srgbClr val="998875"/>
        </a:hlink>
        <a:folHlink>
          <a:srgbClr val="C3CC51"/>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Custom Design">
  <a:themeElements>
    <a:clrScheme name="Freescale_Brand2011">
      <a:dk1>
        <a:sysClr val="windowText" lastClr="000000"/>
      </a:dk1>
      <a:lt1>
        <a:sysClr val="window" lastClr="FFFFFF"/>
      </a:lt1>
      <a:dk2>
        <a:srgbClr val="685C53"/>
      </a:dk2>
      <a:lt2>
        <a:srgbClr val="EEECE1"/>
      </a:lt2>
      <a:accent1>
        <a:srgbClr val="69A020"/>
      </a:accent1>
      <a:accent2>
        <a:srgbClr val="E64F0C"/>
      </a:accent2>
      <a:accent3>
        <a:srgbClr val="3597B8"/>
      </a:accent3>
      <a:accent4>
        <a:srgbClr val="6A747D"/>
      </a:accent4>
      <a:accent5>
        <a:srgbClr val="B6111A"/>
      </a:accent5>
      <a:accent6>
        <a:srgbClr val="2B285E"/>
      </a:accent6>
      <a:hlink>
        <a:srgbClr val="396497"/>
      </a:hlink>
      <a:folHlink>
        <a:srgbClr val="D64B0C"/>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Master_PPT_Confidential">
  <a:themeElements>
    <a:clrScheme name="Freescale 2011 Color">
      <a:dk1>
        <a:sysClr val="windowText" lastClr="000000"/>
      </a:dk1>
      <a:lt1>
        <a:sysClr val="window" lastClr="FFFFFF"/>
      </a:lt1>
      <a:dk2>
        <a:srgbClr val="685C53"/>
      </a:dk2>
      <a:lt2>
        <a:srgbClr val="EEECE1"/>
      </a:lt2>
      <a:accent1>
        <a:srgbClr val="3597B8"/>
      </a:accent1>
      <a:accent2>
        <a:srgbClr val="E64F0C"/>
      </a:accent2>
      <a:accent3>
        <a:srgbClr val="69A020"/>
      </a:accent3>
      <a:accent4>
        <a:srgbClr val="6A747D"/>
      </a:accent4>
      <a:accent5>
        <a:srgbClr val="B6111A"/>
      </a:accent5>
      <a:accent6>
        <a:srgbClr val="2B285E"/>
      </a:accent6>
      <a:hlink>
        <a:srgbClr val="E64F0C"/>
      </a:hlink>
      <a:folHlink>
        <a:srgbClr val="3597B8"/>
      </a:folHlink>
    </a:clrScheme>
    <a:fontScheme name="Master_PPT_Confident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aster_PPT_Confidential 1">
        <a:dk1>
          <a:srgbClr val="000000"/>
        </a:dk1>
        <a:lt1>
          <a:srgbClr val="FFFFFF"/>
        </a:lt1>
        <a:dk2>
          <a:srgbClr val="000000"/>
        </a:dk2>
        <a:lt2>
          <a:srgbClr val="DAD1C6"/>
        </a:lt2>
        <a:accent1>
          <a:srgbClr val="00608B"/>
        </a:accent1>
        <a:accent2>
          <a:srgbClr val="73BFD7"/>
        </a:accent2>
        <a:accent3>
          <a:srgbClr val="FFFFFF"/>
        </a:accent3>
        <a:accent4>
          <a:srgbClr val="000000"/>
        </a:accent4>
        <a:accent5>
          <a:srgbClr val="AAB6C4"/>
        </a:accent5>
        <a:accent6>
          <a:srgbClr val="68ADC3"/>
        </a:accent6>
        <a:hlink>
          <a:srgbClr val="998875"/>
        </a:hlink>
        <a:folHlink>
          <a:srgbClr val="C3CC51"/>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Master_PPT_Confidential">
  <a:themeElements>
    <a:clrScheme name="Freescale 2011 Color">
      <a:dk1>
        <a:sysClr val="windowText" lastClr="000000"/>
      </a:dk1>
      <a:lt1>
        <a:sysClr val="window" lastClr="FFFFFF"/>
      </a:lt1>
      <a:dk2>
        <a:srgbClr val="685C53"/>
      </a:dk2>
      <a:lt2>
        <a:srgbClr val="EEECE1"/>
      </a:lt2>
      <a:accent1>
        <a:srgbClr val="3597B8"/>
      </a:accent1>
      <a:accent2>
        <a:srgbClr val="E64F0C"/>
      </a:accent2>
      <a:accent3>
        <a:srgbClr val="69A020"/>
      </a:accent3>
      <a:accent4>
        <a:srgbClr val="6A747D"/>
      </a:accent4>
      <a:accent5>
        <a:srgbClr val="B6111A"/>
      </a:accent5>
      <a:accent6>
        <a:srgbClr val="2B285E"/>
      </a:accent6>
      <a:hlink>
        <a:srgbClr val="E64F0C"/>
      </a:hlink>
      <a:folHlink>
        <a:srgbClr val="3597B8"/>
      </a:folHlink>
    </a:clrScheme>
    <a:fontScheme name="Master_PPT_Confident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aster_PPT_Confidential 1">
        <a:dk1>
          <a:srgbClr val="000000"/>
        </a:dk1>
        <a:lt1>
          <a:srgbClr val="FFFFFF"/>
        </a:lt1>
        <a:dk2>
          <a:srgbClr val="000000"/>
        </a:dk2>
        <a:lt2>
          <a:srgbClr val="DAD1C6"/>
        </a:lt2>
        <a:accent1>
          <a:srgbClr val="00608B"/>
        </a:accent1>
        <a:accent2>
          <a:srgbClr val="73BFD7"/>
        </a:accent2>
        <a:accent3>
          <a:srgbClr val="FFFFFF"/>
        </a:accent3>
        <a:accent4>
          <a:srgbClr val="000000"/>
        </a:accent4>
        <a:accent5>
          <a:srgbClr val="AAB6C4"/>
        </a:accent5>
        <a:accent6>
          <a:srgbClr val="68ADC3"/>
        </a:accent6>
        <a:hlink>
          <a:srgbClr val="998875"/>
        </a:hlink>
        <a:folHlink>
          <a:srgbClr val="C3CC51"/>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FreescaleTraining-v1</Template>
  <TotalTime>3757</TotalTime>
  <Pages>0</Pages>
  <Words>14670</Words>
  <Characters>0</Characters>
  <Application>Microsoft Office PowerPoint</Application>
  <DocSecurity>0</DocSecurity>
  <PresentationFormat>On-screen Show (4:3)</PresentationFormat>
  <Lines>0</Lines>
  <Paragraphs>2831</Paragraphs>
  <Slides>189</Slides>
  <Notes>79</Notes>
  <HiddenSlides>0</HiddenSlides>
  <MMClips>0</MMClips>
  <ScaleCrop>false</ScaleCrop>
  <HeadingPairs>
    <vt:vector size="6" baseType="variant">
      <vt:variant>
        <vt:lpstr>Theme</vt:lpstr>
      </vt:variant>
      <vt:variant>
        <vt:i4>7</vt:i4>
      </vt:variant>
      <vt:variant>
        <vt:lpstr>Embedded OLE Servers</vt:lpstr>
      </vt:variant>
      <vt:variant>
        <vt:i4>2</vt:i4>
      </vt:variant>
      <vt:variant>
        <vt:lpstr>Slide Titles</vt:lpstr>
      </vt:variant>
      <vt:variant>
        <vt:i4>189</vt:i4>
      </vt:variant>
    </vt:vector>
  </HeadingPairs>
  <TitlesOfParts>
    <vt:vector size="198" baseType="lpstr">
      <vt:lpstr>2_Master_PPT_Confidential</vt:lpstr>
      <vt:lpstr>1_Custom Design</vt:lpstr>
      <vt:lpstr>3_Master_PPT_Confidential</vt:lpstr>
      <vt:lpstr>1_Master_PPT_Confidential</vt:lpstr>
      <vt:lpstr>2_Custom Design</vt:lpstr>
      <vt:lpstr>4_Master_PPT_Confidential</vt:lpstr>
      <vt:lpstr>5_Master_PPT_Confidential</vt:lpstr>
      <vt:lpstr>Microsoft Office Excel 97-2003 Worksheet</vt:lpstr>
      <vt:lpstr>Worksheet</vt:lpstr>
      <vt:lpstr>Make It Multicore</vt:lpstr>
      <vt:lpstr>Agenda</vt:lpstr>
      <vt:lpstr>Power Architecture® Technology—Powering Infrastructure</vt:lpstr>
      <vt:lpstr>Power Architecture Technology Advantages</vt:lpstr>
      <vt:lpstr>What’s Driving Multicore Adoption?</vt:lpstr>
      <vt:lpstr>Energy Savings on Multicore</vt:lpstr>
      <vt:lpstr>Options for Using Multiple Cores for Performance Increase</vt:lpstr>
      <vt:lpstr>Amdahl vs. Gustafson: Speed up as a function of number of cores</vt:lpstr>
      <vt:lpstr>Expanding the Industry’s Leading Networking Portfolio</vt:lpstr>
      <vt:lpstr>QorIQ Communications Processor Roadmap (Public)</vt:lpstr>
      <vt:lpstr>Scalable Processing 800 DMIPS to 58,000 DMIPS</vt:lpstr>
      <vt:lpstr>Freescale’s Bus-Based Processors Based on  Power Architecture Technology</vt:lpstr>
      <vt:lpstr>Freescale’s QorIQ P-Series Multicore Platform</vt:lpstr>
      <vt:lpstr>QorIQ P1025 Block Diagram</vt:lpstr>
      <vt:lpstr>Controller Module: TWR-P1025 QorIQ P1025 controller module</vt:lpstr>
      <vt:lpstr>Freescale EcoMAPS: QorlQ &amp; PowerQUICC</vt:lpstr>
      <vt:lpstr>MQX Real-Time Operating System on QorIQ P1xxx </vt:lpstr>
      <vt:lpstr>What’s Included </vt:lpstr>
      <vt:lpstr>Agenda</vt:lpstr>
      <vt:lpstr>Module 1: Multicore Programming Landscape</vt:lpstr>
      <vt:lpstr>The Problem With Moore’s Law</vt:lpstr>
      <vt:lpstr>Implications For Software Development</vt:lpstr>
      <vt:lpstr>Regaining Software Performance Growth</vt:lpstr>
      <vt:lpstr>Regaining Software Performance Growth</vt:lpstr>
      <vt:lpstr>Freescale LTE Migration Case Study</vt:lpstr>
      <vt:lpstr>Port Existing Wireless Application</vt:lpstr>
      <vt:lpstr>Multicore Programming Flow</vt:lpstr>
      <vt:lpstr>Race Conditions in Working Software </vt:lpstr>
      <vt:lpstr>Multicore Programming Flow</vt:lpstr>
      <vt:lpstr>Increase Concurrency with What-if Analysis</vt:lpstr>
      <vt:lpstr>Implement Concurrent Uplink and Downlink</vt:lpstr>
      <vt:lpstr>Implementation, Verification and Tuning</vt:lpstr>
      <vt:lpstr>Freescale LTE Migration Results</vt:lpstr>
      <vt:lpstr>Discussion</vt:lpstr>
      <vt:lpstr>Parallelism in All its Forms</vt:lpstr>
      <vt:lpstr>ILP – Diminishing Returns</vt:lpstr>
      <vt:lpstr>Simultaneous Multithreading</vt:lpstr>
      <vt:lpstr>Single Instruction, Multiple Data (SIMD)</vt:lpstr>
      <vt:lpstr>Graphical Processing Unit (GPU)</vt:lpstr>
      <vt:lpstr>Multicore Architectures</vt:lpstr>
      <vt:lpstr>P4080 QorIQ™</vt:lpstr>
      <vt:lpstr>QorIQ Qonverge™</vt:lpstr>
      <vt:lpstr>ARM big LITTLE ™</vt:lpstr>
      <vt:lpstr>QorIQ DPAA Acceleration</vt:lpstr>
      <vt:lpstr>Virtualization</vt:lpstr>
      <vt:lpstr>Control-Data Plane Software Architecture</vt:lpstr>
      <vt:lpstr>Multicore Software Approaches</vt:lpstr>
      <vt:lpstr>Parallel Programming Models</vt:lpstr>
      <vt:lpstr>Threading APIs</vt:lpstr>
      <vt:lpstr>Other Threading APIs</vt:lpstr>
      <vt:lpstr>Sum of Products</vt:lpstr>
      <vt:lpstr>Pthreads Concepts</vt:lpstr>
      <vt:lpstr>Creating Threads</vt:lpstr>
      <vt:lpstr>Joining threads</vt:lpstr>
      <vt:lpstr>Lab 1: Hello Parallel World</vt:lpstr>
      <vt:lpstr>TWR-P1025 Block Diagram</vt:lpstr>
      <vt:lpstr>QorIQ P1025/16 Block Diagram</vt:lpstr>
      <vt:lpstr>Lab 1 - Discussion</vt:lpstr>
      <vt:lpstr>Module 2: Exploration and Verification</vt:lpstr>
      <vt:lpstr>Sequential to Parallel Migration</vt:lpstr>
      <vt:lpstr>Sequential to Parallel Migration</vt:lpstr>
      <vt:lpstr>Sequential to Parallel Migration</vt:lpstr>
      <vt:lpstr>Sequential Analysis</vt:lpstr>
      <vt:lpstr>Exploration</vt:lpstr>
      <vt:lpstr>Tuning</vt:lpstr>
      <vt:lpstr>Image Processing Example</vt:lpstr>
      <vt:lpstr>Sequential Analysis</vt:lpstr>
      <vt:lpstr>Exploration</vt:lpstr>
      <vt:lpstr>Data Dependency Analysis</vt:lpstr>
      <vt:lpstr>Parallel Decomposition</vt:lpstr>
      <vt:lpstr>Decomposition Granularity</vt:lpstr>
      <vt:lpstr>Implementation</vt:lpstr>
      <vt:lpstr>For example…</vt:lpstr>
      <vt:lpstr>Verification</vt:lpstr>
      <vt:lpstr>Verification</vt:lpstr>
      <vt:lpstr>Image Processing Example</vt:lpstr>
      <vt:lpstr>Data Parallel - First Try</vt:lpstr>
      <vt:lpstr>Data Parallel - First Results</vt:lpstr>
      <vt:lpstr>Data Parallel - Second Try</vt:lpstr>
      <vt:lpstr>Data Parallel - Second Results</vt:lpstr>
      <vt:lpstr>Task Parallel – Third Try</vt:lpstr>
      <vt:lpstr>Task Parallel – Third Result</vt:lpstr>
      <vt:lpstr>Exploration Results</vt:lpstr>
      <vt:lpstr>Pthreads API – Part 1</vt:lpstr>
      <vt:lpstr>Threads Programming Model</vt:lpstr>
      <vt:lpstr>POSIX Threads (Pthreads)</vt:lpstr>
      <vt:lpstr>Typical Linux Memory Layout</vt:lpstr>
      <vt:lpstr>Compiling Pthreads</vt:lpstr>
      <vt:lpstr>Pthread Calling Conventions</vt:lpstr>
      <vt:lpstr>Thread Local Error Reporting</vt:lpstr>
      <vt:lpstr>Pthreads Concepts</vt:lpstr>
      <vt:lpstr>Creating Threads</vt:lpstr>
      <vt:lpstr>Thread Start Function Arguments</vt:lpstr>
      <vt:lpstr>Exiting a Thread</vt:lpstr>
      <vt:lpstr>Joining threads</vt:lpstr>
      <vt:lpstr>Detached Threads</vt:lpstr>
      <vt:lpstr>Exiting Main</vt:lpstr>
      <vt:lpstr>Mutual Exclusion</vt:lpstr>
      <vt:lpstr>Initializing a mutex</vt:lpstr>
      <vt:lpstr>Mutex Practices</vt:lpstr>
      <vt:lpstr>Common Mutex Error</vt:lpstr>
      <vt:lpstr>Trying to Acquire a Mutex</vt:lpstr>
      <vt:lpstr>Lab 2: Sum of Products</vt:lpstr>
      <vt:lpstr>Lab 2 – Sum of Products - Discussion</vt:lpstr>
      <vt:lpstr>Module 3: Performance Tuning</vt:lpstr>
      <vt:lpstr>Tuning</vt:lpstr>
      <vt:lpstr>Data Parallel - Second Try</vt:lpstr>
      <vt:lpstr>Data Parallel - Second Results</vt:lpstr>
      <vt:lpstr>Data Parallel - Third Try</vt:lpstr>
      <vt:lpstr>Data Parallel - Third Results</vt:lpstr>
      <vt:lpstr>Data Locality</vt:lpstr>
      <vt:lpstr>Data Locality</vt:lpstr>
      <vt:lpstr>Data Parallel – Fourth Try</vt:lpstr>
      <vt:lpstr>Data Parallel – Fifth Try</vt:lpstr>
      <vt:lpstr>Data Parallel – Fifth Try</vt:lpstr>
      <vt:lpstr>Pthreads API – Part 2</vt:lpstr>
      <vt:lpstr>Pthreads Concepts</vt:lpstr>
      <vt:lpstr>Condition Variables</vt:lpstr>
      <vt:lpstr>Condition Variable Wake Up Pattern</vt:lpstr>
      <vt:lpstr>Missed Wake Up Call</vt:lpstr>
      <vt:lpstr>Lab 3: Matrix Multiplication</vt:lpstr>
      <vt:lpstr>Lab 3 – Matrix Multiplication - Discussion</vt:lpstr>
      <vt:lpstr>Module 4: Dynamic Workloads</vt:lpstr>
      <vt:lpstr>Dynamic workloads</vt:lpstr>
      <vt:lpstr>Dynamic workloads</vt:lpstr>
      <vt:lpstr>Data Parallel - Work queue</vt:lpstr>
      <vt:lpstr>Data Parallel - Sixth Results</vt:lpstr>
      <vt:lpstr>Pthreads API – Part 3</vt:lpstr>
      <vt:lpstr>Read Write Lock</vt:lpstr>
      <vt:lpstr>Thread Barriers</vt:lpstr>
      <vt:lpstr>Thread Local Storage</vt:lpstr>
      <vt:lpstr>Thread Affinity</vt:lpstr>
      <vt:lpstr>Thread Identification</vt:lpstr>
      <vt:lpstr>Lab 4: Threshold Counting</vt:lpstr>
      <vt:lpstr>Lab 4 – Threshold Counting - Discussion</vt:lpstr>
      <vt:lpstr>Module 5: Concurrent Abstractions and Patterns</vt:lpstr>
      <vt:lpstr>Concurrent Data Structures</vt:lpstr>
      <vt:lpstr>Queue Data Structure</vt:lpstr>
      <vt:lpstr>Original Implementation</vt:lpstr>
      <vt:lpstr>Multi Producer-Consumer Testbench</vt:lpstr>
      <vt:lpstr>Single-Lock Implementation</vt:lpstr>
      <vt:lpstr>Double-Lock Implementation</vt:lpstr>
      <vt:lpstr>Testbench - Races Found!</vt:lpstr>
      <vt:lpstr>Races Resolved</vt:lpstr>
      <vt:lpstr>Testbench - Cache Line Optimization</vt:lpstr>
      <vt:lpstr>Common Parallel Programming Abstractions</vt:lpstr>
      <vt:lpstr>Fork-Join</vt:lpstr>
      <vt:lpstr>Pipeline</vt:lpstr>
      <vt:lpstr>Barrier</vt:lpstr>
      <vt:lpstr>Divide and Conquer</vt:lpstr>
      <vt:lpstr>Work Stealing</vt:lpstr>
      <vt:lpstr>Map Reduce</vt:lpstr>
      <vt:lpstr>Lab 5: Dijkstra Shortest Path</vt:lpstr>
      <vt:lpstr>Dijkstra Case Study</vt:lpstr>
      <vt:lpstr>Lab 4 – Shortest Path - Discussion</vt:lpstr>
      <vt:lpstr>Dijkstra Profile</vt:lpstr>
      <vt:lpstr>Dijkstra by Region</vt:lpstr>
      <vt:lpstr>Inner Loop Dependencies</vt:lpstr>
      <vt:lpstr>Inner Loop Parallelization</vt:lpstr>
      <vt:lpstr>Data Races</vt:lpstr>
      <vt:lpstr>Tuning - Lock Free Nearest Search</vt:lpstr>
      <vt:lpstr>Tuning - Barrier Synchronization </vt:lpstr>
      <vt:lpstr>Module 6: Review and Q &amp; A </vt:lpstr>
      <vt:lpstr>JPEG Encoder Application – Quick Case Study</vt:lpstr>
      <vt:lpstr>Initial Serial JPEG Encoder Analysis</vt:lpstr>
      <vt:lpstr>What would you do?</vt:lpstr>
      <vt:lpstr>1st What-if Exploration</vt:lpstr>
      <vt:lpstr>1st Dependency Analysis</vt:lpstr>
      <vt:lpstr>1st Parallel Implementation</vt:lpstr>
      <vt:lpstr>1st Verification</vt:lpstr>
      <vt:lpstr>How can you remove or reduce the impact of the Huffman dependencies?</vt:lpstr>
      <vt:lpstr>2nd Exploration</vt:lpstr>
      <vt:lpstr>2nd Verification</vt:lpstr>
      <vt:lpstr>Platform Selection and Tuning</vt:lpstr>
      <vt:lpstr>What about a pipelined implementation?</vt:lpstr>
      <vt:lpstr>JPEG Encoding – 2 Stage Pipeline Implementation</vt:lpstr>
      <vt:lpstr>Can we balance the pipeline?</vt:lpstr>
      <vt:lpstr>JPEG Encoding – Load Balancing</vt:lpstr>
      <vt:lpstr>Change the Rules</vt:lpstr>
      <vt:lpstr>Module 7: Summary and Tower Demos</vt:lpstr>
      <vt:lpstr>Summary</vt:lpstr>
      <vt:lpstr>Get your Design Started Today</vt:lpstr>
      <vt:lpstr>P1 Tower System Demo Kit</vt:lpstr>
      <vt:lpstr>Q &amp; A</vt:lpstr>
      <vt:lpstr>Slide 185</vt:lpstr>
      <vt:lpstr>QorIQ P1025/16 Block Diagram</vt:lpstr>
      <vt:lpstr>TWR-P1025 Block Diagram</vt:lpstr>
      <vt:lpstr>MQX RTOS Features</vt:lpstr>
      <vt:lpstr>Slide 189</vt:lpstr>
    </vt:vector>
  </TitlesOfParts>
  <LinksUpToDate>false</LinksUpToDate>
  <CharactersWithSpaces>0</CharactersWithSpaces>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Freescale PowerPoint Corporate Template</dc:title>
  <dc:creator>Windows User</dc:creator>
  <cp:lastModifiedBy>b07226</cp:lastModifiedBy>
  <cp:revision>186</cp:revision>
  <dcterms:created xsi:type="dcterms:W3CDTF">2012-03-16T18:43:11Z</dcterms:created>
  <dcterms:modified xsi:type="dcterms:W3CDTF">2012-11-12T20:30:49Z</dcterms:modified>
</cp:coreProperties>
</file>